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4295" r:id="rId1"/>
    <p:sldMasterId id="2147494422" r:id="rId2"/>
    <p:sldMasterId id="2147494470" r:id="rId3"/>
    <p:sldMasterId id="2147494541" r:id="rId4"/>
    <p:sldMasterId id="2147494579" r:id="rId5"/>
  </p:sldMasterIdLst>
  <p:notesMasterIdLst>
    <p:notesMasterId r:id="rId47"/>
  </p:notesMasterIdLst>
  <p:handoutMasterIdLst>
    <p:handoutMasterId r:id="rId48"/>
  </p:handoutMasterIdLst>
  <p:sldIdLst>
    <p:sldId id="2147468534" r:id="rId6"/>
    <p:sldId id="2147470528" r:id="rId7"/>
    <p:sldId id="2147470513" r:id="rId8"/>
    <p:sldId id="2147469966" r:id="rId9"/>
    <p:sldId id="2147470514" r:id="rId10"/>
    <p:sldId id="2147469280" r:id="rId11"/>
    <p:sldId id="2147469986" r:id="rId12"/>
    <p:sldId id="2147470525" r:id="rId13"/>
    <p:sldId id="2147470529" r:id="rId14"/>
    <p:sldId id="2147470530" r:id="rId15"/>
    <p:sldId id="2147470531" r:id="rId16"/>
    <p:sldId id="2147470532" r:id="rId17"/>
    <p:sldId id="2147470533" r:id="rId18"/>
    <p:sldId id="2147469988" r:id="rId19"/>
    <p:sldId id="2147470534" r:id="rId20"/>
    <p:sldId id="2147470535" r:id="rId21"/>
    <p:sldId id="2147470536" r:id="rId22"/>
    <p:sldId id="2147470537" r:id="rId23"/>
    <p:sldId id="2147469989" r:id="rId24"/>
    <p:sldId id="2147470538" r:id="rId25"/>
    <p:sldId id="2147470539" r:id="rId26"/>
    <p:sldId id="2147470540" r:id="rId27"/>
    <p:sldId id="2147469550" r:id="rId28"/>
    <p:sldId id="2147469277" r:id="rId29"/>
    <p:sldId id="2147469527" r:id="rId30"/>
    <p:sldId id="2147469526" r:id="rId31"/>
    <p:sldId id="2147469533" r:id="rId32"/>
    <p:sldId id="2147469536" r:id="rId33"/>
    <p:sldId id="2147469542" r:id="rId34"/>
    <p:sldId id="2147470524" r:id="rId35"/>
    <p:sldId id="2076137888" r:id="rId36"/>
    <p:sldId id="2147470551" r:id="rId37"/>
    <p:sldId id="2147470552" r:id="rId38"/>
    <p:sldId id="2147469257" r:id="rId39"/>
    <p:sldId id="2147470555" r:id="rId40"/>
    <p:sldId id="2147469948" r:id="rId41"/>
    <p:sldId id="2147470556" r:id="rId42"/>
    <p:sldId id="2147470557" r:id="rId43"/>
    <p:sldId id="2147470558" r:id="rId44"/>
    <p:sldId id="2147469959" r:id="rId45"/>
    <p:sldId id="2147469951" r:id="rId4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Cloud for Financial Services" id="{2A801127-704E-4376-8B5C-CBFB9C93D80A}">
          <p14:sldIdLst>
            <p14:sldId id="2147468534"/>
          </p14:sldIdLst>
        </p14:section>
        <p14:section name="Unified Customer Profile" id="{949BC7F1-270E-4D73-AB0D-211D586AF050}">
          <p14:sldIdLst>
            <p14:sldId id="2147470528"/>
            <p14:sldId id="2147470513"/>
            <p14:sldId id="2147469966"/>
            <p14:sldId id="2147470514"/>
            <p14:sldId id="2147469280"/>
            <p14:sldId id="2147469986"/>
            <p14:sldId id="2147470525"/>
            <p14:sldId id="2147470529"/>
            <p14:sldId id="2147470530"/>
            <p14:sldId id="2147470531"/>
            <p14:sldId id="2147470532"/>
            <p14:sldId id="2147470533"/>
            <p14:sldId id="2147469988"/>
            <p14:sldId id="2147470534"/>
            <p14:sldId id="2147470535"/>
            <p14:sldId id="2147470536"/>
            <p14:sldId id="2147470537"/>
            <p14:sldId id="2147469989"/>
            <p14:sldId id="2147470538"/>
            <p14:sldId id="2147470539"/>
            <p14:sldId id="2147470540"/>
            <p14:sldId id="2147469550"/>
          </p14:sldIdLst>
        </p14:section>
        <p14:section name="Customer Onboarding" id="{0F29446E-9957-483F-8A2D-99783D881142}">
          <p14:sldIdLst/>
        </p14:section>
        <p14:section name="Collaboration Manager" id="{3DD355B4-64A3-44AB-9082-6792FDB382FD}">
          <p14:sldIdLst/>
        </p14:section>
        <p14:section name="Banking Customer Engagement" id="{0E030F3A-48BC-44D7-9C81-E4A3C79C68FE}">
          <p14:sldIdLst/>
        </p14:section>
        <p14:section name="Account Protection, Compliance Assessments and Risk Assurance" id="{3845BF0C-E9D8-4DEF-9B78-92B94482FC5B}">
          <p14:sldIdLst>
            <p14:sldId id="2147469277"/>
            <p14:sldId id="2147469527"/>
            <p14:sldId id="2147469526"/>
            <p14:sldId id="2147469533"/>
            <p14:sldId id="2147469536"/>
            <p14:sldId id="2147469542"/>
          </p14:sldIdLst>
        </p14:section>
        <p14:section name="Conceptual Marchitecture" id="{9B208B8A-3B70-46B2-AA9E-5FA04BD484B7}">
          <p14:sldIdLst>
            <p14:sldId id="2147470524"/>
          </p14:sldIdLst>
        </p14:section>
        <p14:section name="Security Compliance" id="{4631D4CB-3158-4DE4-AD53-3D399374CC68}">
          <p14:sldIdLst>
            <p14:sldId id="2076137888"/>
          </p14:sldIdLst>
        </p14:section>
        <p14:section name="Closing" id="{DEC33451-F975-44AB-89B9-B019C01D107A}">
          <p14:sldIdLst>
            <p14:sldId id="2147470551"/>
            <p14:sldId id="2147470552"/>
          </p14:sldIdLst>
        </p14:section>
        <p14:section name="Appendix" id="{8E7C3F1B-0A9D-4576-B359-85B9877DF37B}">
          <p14:sldIdLst>
            <p14:sldId id="2147469257"/>
            <p14:sldId id="2147470555"/>
            <p14:sldId id="2147469948"/>
            <p14:sldId id="2147470556"/>
            <p14:sldId id="2147470557"/>
            <p14:sldId id="2147470558"/>
            <p14:sldId id="2147469959"/>
            <p14:sldId id="2147469951"/>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2431C-36BB-CA05-1582-8EFDD456CA69}" name="Rudra Modi" initials="RM" userId="S::ruraina@microsoft.com::496af11e-d6fb-4fb1-8b99-31bacfd8b31b" providerId="AD"/>
  <p188:author id="{84DC5844-E5B7-2474-2176-EC54CF0FF595}" name="Philippe Brissaud (HE/HIM)" initials="PB(" userId="S::philibri@microsoft.com::1f09da7b-259c-40fc-adc9-34b7a91c25dd" providerId="AD"/>
  <p188:author id="{011341C2-A86D-28C9-8CD9-90FE19021657}" name="Aditya Varma" initials="AV" userId="S::adityav@microsoft.com::58b3e202-fb45-4dd4-98e9-2f86c83c10bf" providerId="AD"/>
  <p188:author id="{42C390E3-12DA-1B62-9FB3-3EF009167B4D}" name="Eran Shamir (HE/HIM)" initials="E(" userId="S::eransha@microsoft.com::c9498fa3-6fc1-409e-a1f6-3df50469f21b" providerId="AD"/>
  <p188:author id="{470FB5E6-BE5D-9814-6BE1-AA6565EE0FA6}" name="Ravindran Gangadharan" initials="RG" userId="S::raving@microsoft.com::8b804553-0dc4-4c55-adcf-ce25813d593f" providerId="AD"/>
  <p188:author id="{AB3668E8-F600-4CC7-883A-463C762A8357}" name="Kelsey Bloomquist" initials="KB" userId="S::kelseyb@microsoft.com::dc76ad9c-e8a7-4260-b397-3311cc33a4c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27"/>
    <a:srgbClr val="1B2C46"/>
    <a:srgbClr val="50E6FF"/>
    <a:srgbClr val="0078D4"/>
    <a:srgbClr val="000000"/>
    <a:srgbClr val="E6E6E6"/>
    <a:srgbClr val="B1B1B1"/>
    <a:srgbClr val="FFFFFF"/>
    <a:srgbClr val="191919"/>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8F633-60DB-4757-BABA-B67CD22D7BEC}" v="16" dt="2022-03-07T14:27:57.5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33" autoAdjust="0"/>
  </p:normalViewPr>
  <p:slideViewPr>
    <p:cSldViewPr snapToGrid="0">
      <p:cViewPr varScale="1">
        <p:scale>
          <a:sx n="70" d="100"/>
          <a:sy n="70" d="100"/>
        </p:scale>
        <p:origin x="1248" y="7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3/7/2022 3:27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3/7/2022 3:27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nam06.safelinks.protection.outlook.com/?url=https%3A%2F%2Fwww.celent.com%2Finsights%2F587134172&amp;data=04%7C01%7Cayeoh%40microsoft.com%7Cdee8e9fcbbdb4a1e281908d8d203dbb1%7C72f988bf86f141af91ab2d7cd011db47%7C1%7C0%7C637490261488552977%7CUnknown%7CTWFpbGZsb3d8eyJWIjoiMC4wLjAwMDAiLCJQIjoiV2luMzIiLCJBTiI6Ik1haWwiLCJXVCI6Mn0%3D%7C1000&amp;sdata=A0%2BNy8wWkr6ekSKRpiz8Un5Qddj%2FmuL3rWAm0Z6Ow70%3D&amp;reserved=0"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s-es/story/843645-sabadell-bank-markets-dynamics365-en-spai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3/7/2022 3:27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52238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500" b="1">
                <a:effectLst/>
                <a:ea typeface="Calibri" panose="020F0502020204030204" pitchFamily="34" charset="0"/>
              </a:rPr>
              <a:t>Slide title: </a:t>
            </a:r>
            <a:r>
              <a:rPr lang="en-US" sz="500" b="0">
                <a:effectLst/>
                <a:ea typeface="Calibri" panose="020F0502020204030204" pitchFamily="34" charset="0"/>
              </a:rPr>
              <a:t>Unified customer profile</a:t>
            </a:r>
          </a:p>
          <a:p>
            <a:endParaRPr lang="en-US" sz="500" b="0">
              <a:effectLst/>
              <a:ea typeface="Calibri" panose="020F050202020403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Calibri" panose="020F0502020204030204" pitchFamily="34" charset="0"/>
              </a:rPr>
              <a:t>Essential to Unified Customer Profile is Dynamics 365 Customer Insights:</a:t>
            </a:r>
          </a:p>
          <a:p>
            <a:pPr marL="285750" marR="0" lvl="0" indent="-28575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Bring together customer data with prebuilt connectors: </a:t>
            </a:r>
            <a:r>
              <a:rPr kumimoji="0" lang="en-US" sz="1200" b="0" i="0" u="none" strike="noStrike" kern="1200" cap="none" spc="0" normalizeH="0" baseline="0" noProof="0">
                <a:ln>
                  <a:noFill/>
                </a:ln>
                <a:solidFill>
                  <a:srgbClr val="3C3C41"/>
                </a:solidFill>
                <a:effectLst/>
                <a:uLnTx/>
                <a:uFillTx/>
                <a:latin typeface="Segoe UI"/>
                <a:ea typeface="+mn-ea"/>
                <a:cs typeface="+mn-cs"/>
              </a:rPr>
              <a:t>Ingest transactional, behavioral, and demographic data in real time for the most up-to-date view of your customers</a:t>
            </a:r>
            <a:endParaRPr kumimoji="0" lang="en-US" sz="1200" b="0" i="0" u="none" strike="noStrike" kern="0" cap="none" spc="0" normalizeH="0" baseline="0" noProof="0">
              <a:ln>
                <a:noFill/>
              </a:ln>
              <a:solidFill>
                <a:srgbClr val="000000"/>
              </a:solidFill>
              <a:effectLst/>
              <a:uLnTx/>
              <a:uFillTx/>
              <a:latin typeface="Segoe UI"/>
              <a:ea typeface="+mn-ea"/>
              <a:cs typeface="+mn-cs"/>
            </a:endParaRPr>
          </a:p>
          <a:p>
            <a:pPr marL="285750" marR="0" lvl="0" indent="-28575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Streamline data standardization: </a:t>
            </a:r>
            <a:r>
              <a:rPr kumimoji="0" lang="en-US" sz="1200" b="0" i="0" u="none" strike="noStrike" kern="0" cap="none" spc="0" normalizeH="0" baseline="0" noProof="0">
                <a:ln>
                  <a:noFill/>
                </a:ln>
                <a:solidFill>
                  <a:srgbClr val="000000"/>
                </a:solidFill>
                <a:effectLst/>
                <a:uLnTx/>
                <a:uFillTx/>
                <a:latin typeface="Segoe UI"/>
                <a:ea typeface="+mn-ea"/>
                <a:cs typeface="+mn-cs"/>
              </a:rPr>
              <a:t>Reconcile conflicting data and resolve customer identities using map, match, and merge to create comprehensive profiles</a:t>
            </a:r>
          </a:p>
          <a:p>
            <a:pPr marL="285750" marR="0" lvl="0" indent="-28575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Enrich profiles with interests and preferences: </a:t>
            </a:r>
            <a:r>
              <a:rPr kumimoji="0" lang="en-US" sz="1200" b="0" i="0" u="none" strike="noStrike" kern="0" cap="none" spc="0" normalizeH="0" baseline="0" noProof="0">
                <a:ln>
                  <a:noFill/>
                </a:ln>
                <a:solidFill>
                  <a:srgbClr val="000000"/>
                </a:solidFill>
                <a:effectLst/>
                <a:uLnTx/>
                <a:uFillTx/>
                <a:latin typeface="Segoe UI"/>
                <a:ea typeface="+mn-ea"/>
                <a:cs typeface="+mn-cs"/>
              </a:rPr>
              <a:t>Gain a single view of the customer with proprietary audience intelligence from Microsoft Graph and with industry enrichment sources</a:t>
            </a:r>
          </a:p>
          <a:p>
            <a:pPr marL="285750" marR="0" lvl="0" indent="-28575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Dynamics 365 Customer Voice: </a:t>
            </a:r>
            <a:r>
              <a:rPr kumimoji="0" lang="en-US" sz="1200" b="0" i="0" u="none" strike="noStrike" kern="0" cap="none" spc="0" normalizeH="0" baseline="0" noProof="0">
                <a:ln>
                  <a:noFill/>
                </a:ln>
                <a:solidFill>
                  <a:srgbClr val="000000"/>
                </a:solidFill>
                <a:effectLst/>
                <a:uLnTx/>
                <a:uFillTx/>
                <a:latin typeface="Segoe UI"/>
                <a:ea typeface="+mn-ea"/>
                <a:cs typeface="+mn-cs"/>
              </a:rPr>
              <a:t>Augment profiles with customer feedback, with segments based on customer satisfaction that help keep track of customer attitudes as well as tailor experiences to improve or sustain them over time</a:t>
            </a:r>
          </a:p>
          <a:p>
            <a:pPr marL="0" marR="0" lvl="0" indent="0" algn="l" defTabSz="932295" rtl="0" eaLnBrk="1" fontAlgn="auto" latinLnBrk="0" hangingPunct="1">
              <a:lnSpc>
                <a:spcPct val="100000"/>
              </a:lnSpc>
              <a:spcBef>
                <a:spcPts val="1800"/>
              </a:spcBef>
              <a:spcAft>
                <a:spcPts val="0"/>
              </a:spcAft>
              <a:buClrTx/>
              <a:buSzTx/>
              <a:buFont typeface="Arial" panose="020B0604020202020204" pitchFamily="34" charset="0"/>
              <a:buNone/>
              <a:tabLst/>
              <a:defRPr sz="1800" b="0" i="0" u="none" strike="noStrike" kern="0" cap="none" spc="0" baseline="0">
                <a:solidFill>
                  <a:srgbClr val="000000"/>
                </a:solidFill>
                <a:uFillTx/>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a:p>
            <a:pPr marL="0" marR="0" lvl="0" indent="0" algn="l" defTabSz="932295" rtl="0" eaLnBrk="1" fontAlgn="auto" latinLnBrk="0" hangingPunct="1">
              <a:lnSpc>
                <a:spcPct val="100000"/>
              </a:lnSpc>
              <a:spcBef>
                <a:spcPts val="1800"/>
              </a:spcBef>
              <a:spcAft>
                <a:spcPts val="0"/>
              </a:spcAft>
              <a:buClrTx/>
              <a:buSzTx/>
              <a:buFont typeface="Arial" panose="020B0604020202020204" pitchFamily="34" charset="0"/>
              <a:buNone/>
              <a:tabLst/>
              <a:defRPr sz="1800" b="0" i="0" u="none" strike="noStrike" kern="0" cap="none" spc="0" baseline="0">
                <a:solidFill>
                  <a:srgbClr val="000000"/>
                </a:solidFill>
                <a:uFillTx/>
              </a:defRPr>
            </a:pPr>
            <a:r>
              <a:rPr kumimoji="0" lang="en-US" sz="1200" b="1" i="0" u="none" strike="noStrike" kern="0" cap="none" spc="0" normalizeH="0" baseline="0" noProof="0">
                <a:ln>
                  <a:noFill/>
                </a:ln>
                <a:solidFill>
                  <a:srgbClr val="000000"/>
                </a:solidFill>
                <a:effectLst/>
                <a:uLnTx/>
                <a:uFillTx/>
                <a:latin typeface="Segoe UI"/>
                <a:ea typeface="+mn-ea"/>
                <a:cs typeface="+mn-cs"/>
              </a:rPr>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443CF-F55D-46D4-A4CF-2BAD4248B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9019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2295" rtl="0" eaLnBrk="1" fontAlgn="auto" latinLnBrk="0" hangingPunct="1">
              <a:lnSpc>
                <a:spcPct val="100000"/>
              </a:lnSpc>
              <a:spcBef>
                <a:spcPts val="1800"/>
              </a:spcBef>
              <a:spcAft>
                <a:spcPts val="0"/>
              </a:spcAft>
              <a:buClrTx/>
              <a:buSzTx/>
              <a:buFont typeface="Arial" panose="020B0604020202020204" pitchFamily="34" charset="0"/>
              <a:buNone/>
              <a:tabLst/>
              <a:defRPr sz="1800" b="0" i="0" u="none" strike="noStrike" kern="0" cap="none" spc="0" baseline="0">
                <a:solidFill>
                  <a:srgbClr val="000000"/>
                </a:solidFill>
                <a:uFillTx/>
              </a:defRPr>
            </a:pPr>
            <a:r>
              <a:rPr kumimoji="0" lang="en-US" sz="1200" b="0" i="0" u="none" strike="noStrike" kern="0" cap="none" spc="0" normalizeH="0" baseline="0" noProof="0">
                <a:ln>
                  <a:noFill/>
                </a:ln>
                <a:solidFill>
                  <a:srgbClr val="000000"/>
                </a:solidFill>
                <a:effectLst/>
                <a:uLnTx/>
                <a:uFillTx/>
                <a:latin typeface="Segoe UI"/>
                <a:ea typeface="+mn-ea"/>
                <a:cs typeface="+mn-cs"/>
              </a:rPr>
              <a:t>Finally, you can extend unified customer profile to your own business processes:</a:t>
            </a:r>
          </a:p>
          <a:p>
            <a:pPr marL="285750" indent="-285750" defTabSz="932295">
              <a:spcBef>
                <a:spcPts val="1800"/>
              </a:spcBef>
              <a:buFont typeface="Arial" panose="020B0604020202020204" pitchFamily="34" charset="0"/>
              <a:buChar char="•"/>
              <a:defRPr sz="1800" b="0" i="0" u="none" strike="noStrike" kern="0" cap="none" spc="0" baseline="0">
                <a:solidFill>
                  <a:srgbClr val="000000"/>
                </a:solidFill>
                <a:uFillTx/>
              </a:defRPr>
            </a:pPr>
            <a:r>
              <a:rPr lang="en-US" sz="1600" b="1" kern="0">
                <a:solidFill>
                  <a:schemeClr val="accent1"/>
                </a:solidFill>
                <a:latin typeface="Segoe UI Semibold"/>
              </a:rPr>
              <a:t>Componentization:</a:t>
            </a:r>
            <a:r>
              <a:rPr lang="en-US" sz="1600" kern="0">
                <a:solidFill>
                  <a:schemeClr val="accent1"/>
                </a:solidFill>
                <a:latin typeface="Segoe UI Semibold"/>
              </a:rPr>
              <a:t> </a:t>
            </a:r>
            <a:r>
              <a:rPr lang="en-US" sz="1200" kern="0">
                <a:solidFill>
                  <a:srgbClr val="000000"/>
                </a:solidFill>
                <a:latin typeface="Segoe UI"/>
              </a:rPr>
              <a:t>Flexibly leverage components and add your own</a:t>
            </a:r>
          </a:p>
          <a:p>
            <a:pPr marL="285750" indent="-285750" defTabSz="932295">
              <a:spcBef>
                <a:spcPts val="1800"/>
              </a:spcBef>
              <a:buFont typeface="Arial" panose="020B0604020202020204" pitchFamily="34" charset="0"/>
              <a:buChar char="•"/>
              <a:defRPr sz="1800" b="0" i="0" u="none" strike="noStrike" kern="0" cap="none" spc="0" baseline="0">
                <a:solidFill>
                  <a:srgbClr val="000000"/>
                </a:solidFill>
                <a:uFillTx/>
              </a:defRPr>
            </a:pPr>
            <a:r>
              <a:rPr lang="en-US" sz="1600" b="1" kern="0">
                <a:solidFill>
                  <a:schemeClr val="accent1"/>
                </a:solidFill>
                <a:latin typeface="Segoe UI Semibold"/>
              </a:rPr>
              <a:t>Embed your processes: </a:t>
            </a:r>
            <a:r>
              <a:rPr lang="en-US" sz="1200" kern="0">
                <a:solidFill>
                  <a:srgbClr val="000000"/>
                </a:solidFill>
                <a:latin typeface="Segoe UI"/>
              </a:rPr>
              <a:t>Bring your business processes by building custom applications leveraging controls available in UCP with low- and pro-code tools</a:t>
            </a:r>
            <a:endParaRPr kumimoji="0" lang="en-US" sz="1200" b="0" i="0" u="none" strike="noStrike" kern="0" cap="none" spc="0" normalizeH="0" baseline="0" noProof="0">
              <a:ln>
                <a:noFill/>
              </a:ln>
              <a:solidFill>
                <a:srgbClr val="000000"/>
              </a:solidFill>
              <a:effectLst/>
              <a:uLnTx/>
              <a:uFillTx/>
              <a:latin typeface="Segoe UI"/>
              <a:ea typeface="+mn-ea"/>
              <a:cs typeface="+mn-cs"/>
            </a:endParaRPr>
          </a:p>
          <a:p>
            <a:pPr marL="171450" marR="0" indent="-171450">
              <a:lnSpc>
                <a:spcPct val="107000"/>
              </a:lnSpc>
              <a:spcBef>
                <a:spcPts val="0"/>
              </a:spcBef>
              <a:spcAft>
                <a:spcPts val="800"/>
              </a:spcAft>
              <a:buFont typeface="Arial" panose="020B0604020202020204" pitchFamily="34" charset="0"/>
              <a:buChar cha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13970" lvl="1" indent="-13970" defTabSz="914049">
              <a:defRPr/>
            </a:pPr>
            <a:r>
              <a:rPr lang="en-US" sz="1200" b="0" i="0">
                <a:solidFill>
                  <a:srgbClr val="44546A"/>
                </a:solidFill>
                <a:effectLst/>
                <a:latin typeface="WordVisi_MSFontService"/>
              </a:rPr>
              <a:t>Next, let’s look at what powers unified customer profile.</a:t>
            </a:r>
          </a:p>
          <a:p>
            <a:pPr marL="13970" lvl="1" indent="-13970" defTabSz="914049">
              <a:defRPr/>
            </a:pPr>
            <a:endParaRPr lang="en-US" sz="1200" b="0" i="0">
              <a:solidFill>
                <a:srgbClr val="44546A"/>
              </a:solidFill>
              <a:effectLst/>
              <a:latin typeface="WordVisi_MSFontService"/>
            </a:endParaRPr>
          </a:p>
          <a:p>
            <a:pPr marL="13970" lvl="1" indent="-13970" defTabSz="914049">
              <a:defRPr/>
            </a:pPr>
            <a:r>
              <a:rPr lang="en-US" sz="1200" b="1" i="0">
                <a:solidFill>
                  <a:srgbClr val="44546A"/>
                </a:solidFill>
                <a:effectLst/>
                <a:latin typeface="WordVisi_MSFontService"/>
              </a:rPr>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443CF-F55D-46D4-A4CF-2BAD4248B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692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a:t>Unified customer profile</a:t>
            </a:r>
          </a:p>
          <a:p>
            <a:endParaRPr lang="en-US"/>
          </a:p>
          <a:p>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763495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800" b="1">
                <a:effectLst/>
                <a:ea typeface="Calibri" panose="020F0502020204030204" pitchFamily="34" charset="0"/>
              </a:rPr>
              <a:t>Slide title: </a:t>
            </a:r>
            <a:r>
              <a:rPr lang="en-US" sz="800" b="0">
                <a:effectLst/>
                <a:ea typeface="Calibri" panose="020F0502020204030204" pitchFamily="34" charset="0"/>
              </a:rPr>
              <a:t>Collaboration manager</a:t>
            </a:r>
          </a:p>
          <a:p>
            <a:pPr marL="0" marR="0">
              <a:lnSpc>
                <a:spcPct val="105000"/>
              </a:lnSpc>
              <a:spcBef>
                <a:spcPts val="0"/>
              </a:spcBef>
              <a:spcAft>
                <a:spcPts val="0"/>
              </a:spcAft>
            </a:pPr>
            <a:endParaRPr lang="en-US" sz="800" b="1">
              <a:effectLst/>
              <a:ea typeface="Calibri" panose="020F0502020204030204" pitchFamily="34"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Next, we have Collaboration manager. Collaboration manager is designed to help banks seamlessly </a:t>
            </a:r>
            <a:r>
              <a:rPr lang="en-US" sz="1800">
                <a:effectLst/>
                <a:latin typeface="Segoe UI" panose="020B0502040204020203" pitchFamily="34" charset="0"/>
                <a:ea typeface="Calibri" panose="020F0502020204030204" pitchFamily="34" charset="0"/>
              </a:rPr>
              <a:t>bring collaboration into their lending workflows, improving process orchestration from front office to back office, and facilitating omnichannel communications with customers. Collaboration manager </a:t>
            </a:r>
            <a:r>
              <a:rPr lang="en-US" sz="1800">
                <a:effectLst/>
                <a:latin typeface="Calibri" panose="020F0502020204030204" pitchFamily="34" charset="0"/>
                <a:ea typeface="Calibri" panose="020F0502020204030204" pitchFamily="34" charset="0"/>
                <a:cs typeface="Calibri" panose="020F0502020204030204" pitchFamily="34" charset="0"/>
              </a:rPr>
              <a:t>helps improve organization and employee productivity, unlock value creation, and enhance customer experience. </a:t>
            </a:r>
          </a:p>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Here are a few highlights: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Lending automation: </a:t>
            </a:r>
            <a:r>
              <a:rPr lang="en-US" sz="1800" b="0">
                <a:effectLst/>
                <a:latin typeface="Calibri" panose="020F0502020204030204" pitchFamily="34" charset="0"/>
                <a:ea typeface="Calibri" panose="020F0502020204030204" pitchFamily="34" charset="0"/>
                <a:cs typeface="Calibri" panose="020F0502020204030204" pitchFamily="34" charset="0"/>
              </a:rPr>
              <a:t>Intelligent tools help orchestrate lending processes and streamline automation. They aggregate data from existing systems using pre-built connectors and you can customize using low- and pro-code tools</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Cross team collaboration: </a:t>
            </a:r>
            <a:r>
              <a:rPr lang="en-US" sz="1800" b="0">
                <a:effectLst/>
                <a:latin typeface="Calibri" panose="020F0502020204030204" pitchFamily="34" charset="0"/>
                <a:ea typeface="Calibri" panose="020F0502020204030204" pitchFamily="34" charset="0"/>
                <a:cs typeface="Calibri" panose="020F0502020204030204" pitchFamily="34" charset="0"/>
              </a:rPr>
              <a:t>Intelligent dashboards help empower teams to collaboratively manage lending volume and centralize task and file management to enhance productivity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Communications: </a:t>
            </a:r>
            <a:r>
              <a:rPr lang="en-US" sz="1800" b="0">
                <a:effectLst/>
                <a:latin typeface="Calibri" panose="020F0502020204030204" pitchFamily="34" charset="0"/>
                <a:ea typeface="Calibri" panose="020F0502020204030204" pitchFamily="34" charset="0"/>
                <a:cs typeface="Calibri" panose="020F0502020204030204" pitchFamily="34" charset="0"/>
              </a:rPr>
              <a:t>Communications features help support customers virtually while meeting security and compliance needs</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800" b="1">
              <a:effectLst/>
              <a:latin typeface="Calibri" panose="020F0502020204030204" pitchFamily="34" charset="0"/>
            </a:endParaRPr>
          </a:p>
          <a:p>
            <a:pPr marL="0" lvl="0" indent="0">
              <a:buFont typeface="Arial" panose="020B0604020202020204" pitchFamily="34" charset="0"/>
              <a:buNone/>
            </a:pPr>
            <a:r>
              <a:rPr lang="en-US" sz="1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8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800" b="1">
                <a:effectLst/>
                <a:ea typeface="Calibri" panose="020F0502020204030204" pitchFamily="34" charset="0"/>
              </a:rPr>
              <a:t>Slide title: </a:t>
            </a:r>
            <a:r>
              <a:rPr lang="en-US" sz="800" b="0">
                <a:effectLst/>
                <a:ea typeface="Calibri" panose="020F0502020204030204" pitchFamily="34" charset="0"/>
              </a:rPr>
              <a:t>Collaboration manager</a:t>
            </a:r>
          </a:p>
          <a:p>
            <a:pPr marL="0" marR="0">
              <a:lnSpc>
                <a:spcPct val="105000"/>
              </a:lnSpc>
              <a:spcBef>
                <a:spcPts val="0"/>
              </a:spcBef>
              <a:spcAft>
                <a:spcPts val="0"/>
              </a:spcAft>
            </a:pPr>
            <a:endParaRPr lang="en-US" sz="800" b="1">
              <a:effectLst/>
              <a:ea typeface="Calibri" panose="020F0502020204030204" pitchFamily="34"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Collaboration manager is designed to help banks automate lending processes, help foster internal collaboration, and facilitate omnichannel communications with customers. Collaboration manager helps enhance organization and employee productivity, unlock value creation, reduce risk, and enhance customer experience. </a:t>
            </a:r>
          </a:p>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r>
              <a:rPr lang="en-US" sz="1800" b="0">
                <a:effectLst/>
                <a:latin typeface="Calibri" panose="020F0502020204030204" pitchFamily="34" charset="0"/>
              </a:rPr>
              <a:t>Collaboration manager provides technology and features that enable 3 key areas for loan teams: automation, collaboration, and communication. Let’s talk about automation first.</a:t>
            </a:r>
          </a:p>
          <a:p>
            <a:pPr marL="0" lvl="0" indent="0">
              <a:buFont typeface="Arial" panose="020B0604020202020204" pitchFamily="34" charset="0"/>
              <a:buNone/>
            </a:pPr>
            <a:endParaRPr lang="en-US" sz="1800" b="0">
              <a:effectLst/>
              <a:latin typeface="Calibri" panose="020F0502020204030204" pitchFamily="34" charset="0"/>
            </a:endParaRPr>
          </a:p>
          <a:p>
            <a:pPr marL="0" lvl="1" defTabSz="914192">
              <a:spcBef>
                <a:spcPts val="441"/>
              </a:spcBef>
              <a:defRPr/>
            </a:pPr>
            <a:r>
              <a:rPr lang="en-US" sz="2400" b="1">
                <a:solidFill>
                  <a:schemeClr val="accent1"/>
                </a:solidFill>
                <a:latin typeface="+mj-lt"/>
                <a:cs typeface="Segoe UI"/>
              </a:rPr>
              <a:t>Process orchestration</a:t>
            </a:r>
          </a:p>
          <a:p>
            <a:pPr marL="200025" lvl="1" indent="-131763" defTabSz="914192">
              <a:spcBef>
                <a:spcPts val="200"/>
              </a:spcBef>
              <a:buSzPct val="90000"/>
              <a:buFont typeface="Arial"/>
              <a:buChar char="•"/>
              <a:defRPr/>
            </a:pPr>
            <a:r>
              <a:rPr lang="en-US" sz="1800">
                <a:cs typeface="Segoe UI"/>
              </a:rPr>
              <a:t>Create flows with Power Automate triggered right from your Microsoft Teams data</a:t>
            </a:r>
          </a:p>
          <a:p>
            <a:pPr marL="200025" lvl="1" indent="-131763" defTabSz="914192">
              <a:spcBef>
                <a:spcPts val="200"/>
              </a:spcBef>
              <a:buSzPct val="90000"/>
              <a:buFont typeface="Arial"/>
              <a:buChar char="•"/>
              <a:defRPr/>
            </a:pPr>
            <a:r>
              <a:rPr lang="en-US" sz="1800">
                <a:cs typeface="Segoe UI"/>
              </a:rPr>
              <a:t>Use low and pro-code development tools to ideate, test and deploy workflows</a:t>
            </a:r>
          </a:p>
          <a:p>
            <a:pPr marL="200025" lvl="1" indent="-131763" defTabSz="914192">
              <a:spcBef>
                <a:spcPts val="200"/>
              </a:spcBef>
              <a:buSzPct val="90000"/>
              <a:buFont typeface="Arial"/>
              <a:buChar char="•"/>
              <a:defRPr/>
            </a:pPr>
            <a:r>
              <a:rPr lang="en-US" sz="1800">
                <a:cs typeface="Segoe UI"/>
              </a:rPr>
              <a:t>Save costs and accelerate innovation with intelligent bots and RPA</a:t>
            </a:r>
          </a:p>
          <a:p>
            <a:pPr marL="0" lvl="0" indent="0">
              <a:buFontTx/>
              <a:buNone/>
            </a:pPr>
            <a:endParaRPr lang="en-US" sz="1800" b="0">
              <a:effectLst/>
              <a:latin typeface="Calibri" panose="020F0502020204030204" pitchFamily="34" charset="0"/>
            </a:endParaRPr>
          </a:p>
          <a:p>
            <a:pPr marL="0" lvl="1" defTabSz="914192">
              <a:spcBef>
                <a:spcPts val="441"/>
              </a:spcBef>
              <a:defRPr/>
            </a:pPr>
            <a:r>
              <a:rPr lang="en-US" sz="2400" b="1">
                <a:solidFill>
                  <a:schemeClr val="accent1"/>
                </a:solidFill>
                <a:latin typeface="+mj-lt"/>
                <a:cs typeface="Segoe UI"/>
              </a:rPr>
              <a:t>Data aggregation</a:t>
            </a:r>
          </a:p>
          <a:p>
            <a:pPr marL="200025" lvl="1" indent="-131763" defTabSz="914192">
              <a:spcBef>
                <a:spcPts val="200"/>
              </a:spcBef>
              <a:buSzPct val="90000"/>
              <a:buFont typeface="Arial"/>
              <a:buChar char="•"/>
              <a:defRPr/>
            </a:pPr>
            <a:r>
              <a:rPr lang="en-US" sz="1800">
                <a:cs typeface="Segoe UI"/>
              </a:rPr>
              <a:t>Centralize your data in a single place via Microsoft </a:t>
            </a:r>
            <a:r>
              <a:rPr lang="en-US" sz="1800" err="1">
                <a:cs typeface="Segoe UI"/>
              </a:rPr>
              <a:t>Dataverse</a:t>
            </a:r>
            <a:r>
              <a:rPr lang="en-US" sz="1800">
                <a:cs typeface="Segoe UI"/>
              </a:rPr>
              <a:t> and the industry data model</a:t>
            </a:r>
          </a:p>
          <a:p>
            <a:pPr marL="200025" lvl="1" indent="-131763" defTabSz="914192">
              <a:spcBef>
                <a:spcPts val="200"/>
              </a:spcBef>
              <a:buSzPct val="90000"/>
              <a:buFont typeface="Arial"/>
              <a:buChar char="•"/>
              <a:defRPr/>
            </a:pPr>
            <a:r>
              <a:rPr lang="en-US" sz="1800">
                <a:cs typeface="Segoe UI"/>
              </a:rPr>
              <a:t>Leverage 500+ built-in connectors to help bring your content, tools, and apps into the Teams workspace</a:t>
            </a:r>
          </a:p>
          <a:p>
            <a:pPr marL="200025" lvl="1" indent="-131763" defTabSz="914192">
              <a:spcBef>
                <a:spcPts val="200"/>
              </a:spcBef>
              <a:buSzPct val="90000"/>
              <a:buFont typeface="Arial"/>
              <a:buChar char="•"/>
              <a:defRPr/>
            </a:pPr>
            <a:r>
              <a:rPr lang="en-US" sz="1800">
                <a:cs typeface="Segoe UI"/>
              </a:rPr>
              <a:t>Build custom connectors to nearly any system of record or data source and integrate apps and data directly into Teams </a:t>
            </a:r>
          </a:p>
          <a:p>
            <a:pPr marL="0" lvl="0" indent="0">
              <a:buFontTx/>
              <a:buNone/>
            </a:pPr>
            <a:endParaRPr lang="en-US" sz="1800" b="0">
              <a:effectLst/>
              <a:latin typeface="Calibri" panose="020F0502020204030204" pitchFamily="34" charset="0"/>
            </a:endParaRPr>
          </a:p>
          <a:p>
            <a:pPr marL="0" lvl="1" defTabSz="914192">
              <a:spcBef>
                <a:spcPts val="441"/>
              </a:spcBef>
              <a:defRPr/>
            </a:pPr>
            <a:r>
              <a:rPr lang="en-US" sz="2400" b="1">
                <a:solidFill>
                  <a:schemeClr val="accent1"/>
                </a:solidFill>
                <a:latin typeface="+mj-lt"/>
                <a:cs typeface="Segoe UI"/>
              </a:rPr>
              <a:t>Centralized task management </a:t>
            </a:r>
          </a:p>
          <a:p>
            <a:pPr marL="200025" lvl="1" indent="-131763" defTabSz="914192">
              <a:spcBef>
                <a:spcPts val="200"/>
              </a:spcBef>
              <a:buSzPct val="90000"/>
              <a:buFont typeface="Arial"/>
              <a:buChar char="•"/>
              <a:defRPr/>
            </a:pPr>
            <a:r>
              <a:rPr lang="en-US" sz="1800">
                <a:cs typeface="Segoe UI"/>
              </a:rPr>
              <a:t>Start a list from scratch or save time with pre-built templates in Lists</a:t>
            </a:r>
          </a:p>
          <a:p>
            <a:pPr marL="200025" lvl="1" indent="-131763" defTabSz="914192">
              <a:spcBef>
                <a:spcPts val="200"/>
              </a:spcBef>
              <a:buSzPct val="90000"/>
              <a:buFont typeface="Arial"/>
              <a:buChar char="•"/>
              <a:defRPr/>
            </a:pPr>
            <a:r>
              <a:rPr lang="en-US" sz="1800">
                <a:cs typeface="Segoe UI"/>
              </a:rPr>
              <a:t>Manage teams' tasks from Planner and individual tasks from To Do</a:t>
            </a:r>
          </a:p>
          <a:p>
            <a:pPr marL="200025" lvl="1" indent="-131763" defTabSz="914192">
              <a:spcBef>
                <a:spcPts val="200"/>
              </a:spcBef>
              <a:buSzPct val="90000"/>
              <a:buFont typeface="Arial"/>
              <a:buChar char="•"/>
              <a:defRPr/>
            </a:pPr>
            <a:r>
              <a:rPr lang="en-US" sz="1800">
                <a:cs typeface="Segoe UI"/>
              </a:rPr>
              <a:t>Assign specific tasks to individuals or teams and easily track actions</a:t>
            </a:r>
          </a:p>
          <a:p>
            <a:pPr marL="0" lvl="0" indent="0">
              <a:buFontTx/>
              <a:buNone/>
            </a:pPr>
            <a:endParaRPr lang="en-US" sz="1800" b="0">
              <a:effectLst/>
              <a:latin typeface="Calibri" panose="020F0502020204030204" pitchFamily="34" charset="0"/>
            </a:endParaRPr>
          </a:p>
          <a:p>
            <a:pPr marL="0" lvl="0" indent="0">
              <a:buFontTx/>
              <a:buNone/>
            </a:pPr>
            <a:r>
              <a:rPr lang="en-US" sz="1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8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00" b="1">
                <a:effectLst/>
                <a:ea typeface="Calibri" panose="020F0502020204030204" pitchFamily="34" charset="0"/>
              </a:rPr>
              <a:t>Slide title: </a:t>
            </a:r>
            <a:r>
              <a:rPr lang="en-US" sz="1600"/>
              <a:t>Collaboration manager</a:t>
            </a:r>
          </a:p>
          <a:p>
            <a:pPr marL="0" marR="0">
              <a:lnSpc>
                <a:spcPct val="105000"/>
              </a:lnSpc>
              <a:spcBef>
                <a:spcPts val="0"/>
              </a:spcBef>
              <a:spcAft>
                <a:spcPts val="0"/>
              </a:spcAft>
            </a:pPr>
            <a:endParaRPr lang="en-US" sz="800" b="0">
              <a:effectLst/>
              <a:latin typeface="Calibri" panose="020F0502020204030204" pitchFamily="34" charset="0"/>
            </a:endParaRPr>
          </a:p>
          <a:p>
            <a:pPr marL="0" lvl="0" indent="0">
              <a:buFont typeface="Arial" panose="020B0604020202020204" pitchFamily="34" charset="0"/>
              <a:buNone/>
            </a:pPr>
            <a:r>
              <a:rPr lang="en-US" sz="1600"/>
              <a:t>Collaboration manager</a:t>
            </a:r>
            <a:r>
              <a:rPr lang="en-US" sz="800" b="0">
                <a:effectLst/>
                <a:latin typeface="Calibri" panose="020F0502020204030204" pitchFamily="34" charset="0"/>
              </a:rPr>
              <a:t> enables cross-organizational collaboration with the following features:</a:t>
            </a:r>
          </a:p>
          <a:p>
            <a:pPr marL="0" lvl="0" indent="0">
              <a:buFont typeface="Arial" panose="020B0604020202020204" pitchFamily="34" charset="0"/>
              <a:buNone/>
            </a:pPr>
            <a:endParaRPr lang="en-US" sz="800" b="0">
              <a:effectLst/>
              <a:latin typeface="Calibri" panose="020F0502020204030204" pitchFamily="34" charset="0"/>
            </a:endParaRPr>
          </a:p>
          <a:p>
            <a:pPr marL="0" lvl="0" indent="0">
              <a:buFont typeface="Arial" panose="020B0604020202020204" pitchFamily="34" charset="0"/>
              <a:buNone/>
            </a:pPr>
            <a:r>
              <a:rPr lang="en-US" sz="1000" b="1"/>
              <a:t>Document management</a:t>
            </a:r>
          </a:p>
          <a:p>
            <a:pPr marL="285750" lvl="1" indent="-217488">
              <a:spcBef>
                <a:spcPts val="600"/>
              </a:spcBef>
              <a:buSzPct val="90000"/>
              <a:buFont typeface="Arial"/>
              <a:buChar char="•"/>
              <a:defRPr/>
            </a:pPr>
            <a:r>
              <a:rPr lang="en-US" sz="800">
                <a:solidFill>
                  <a:schemeClr val="tx1"/>
                </a:solidFill>
                <a:latin typeface="+mn-lt"/>
              </a:rPr>
              <a:t>Ingest and store customer loan documents in SharePoint or third-party document repositories </a:t>
            </a:r>
          </a:p>
          <a:p>
            <a:pPr marL="285750" lvl="1" indent="-217488">
              <a:spcBef>
                <a:spcPts val="600"/>
              </a:spcBef>
              <a:buSzPct val="90000"/>
              <a:buFont typeface="Arial"/>
              <a:buChar char="•"/>
              <a:defRPr/>
            </a:pPr>
            <a:r>
              <a:rPr lang="en-US" sz="800">
                <a:solidFill>
                  <a:schemeClr val="tx1"/>
                </a:solidFill>
                <a:latin typeface="+mn-lt"/>
              </a:rPr>
              <a:t>Collaborate on documents, assign tasks, and route for approval</a:t>
            </a:r>
          </a:p>
          <a:p>
            <a:pPr marL="285750" lvl="1" indent="-217488">
              <a:spcBef>
                <a:spcPts val="600"/>
              </a:spcBef>
              <a:buSzPct val="90000"/>
              <a:buFont typeface="Arial"/>
              <a:buChar char="•"/>
              <a:defRPr/>
            </a:pPr>
            <a:endParaRPr lang="en-US" sz="800">
              <a:solidFill>
                <a:schemeClr val="tx1"/>
              </a:solidFill>
              <a:latin typeface="+mn-lt"/>
            </a:endParaRPr>
          </a:p>
          <a:p>
            <a:pPr marL="68262" lvl="1" indent="0">
              <a:spcBef>
                <a:spcPts val="600"/>
              </a:spcBef>
              <a:buSzPct val="90000"/>
              <a:buFont typeface="Arial"/>
              <a:buNone/>
              <a:defRPr/>
            </a:pPr>
            <a:r>
              <a:rPr lang="en-US" sz="1000" b="1"/>
              <a:t>Approval management</a:t>
            </a:r>
          </a:p>
          <a:p>
            <a:pPr marL="285750" lvl="1" indent="-217488">
              <a:spcBef>
                <a:spcPts val="600"/>
              </a:spcBef>
              <a:buSzPct val="90000"/>
              <a:buFont typeface="Arial"/>
              <a:buChar char="•"/>
              <a:defRPr/>
            </a:pPr>
            <a:r>
              <a:rPr lang="en-US" sz="800">
                <a:solidFill>
                  <a:schemeClr val="tx1"/>
                </a:solidFill>
                <a:latin typeface="+mn-lt"/>
              </a:rPr>
              <a:t>Create, manage, share, and act on approvals across your structured and unstructured systems from the Approvals hub in Teams</a:t>
            </a:r>
          </a:p>
          <a:p>
            <a:pPr marL="285750" lvl="1" indent="-217488">
              <a:spcBef>
                <a:spcPts val="600"/>
              </a:spcBef>
              <a:buSzPct val="90000"/>
              <a:buFont typeface="Arial"/>
              <a:buChar char="•"/>
              <a:defRPr/>
            </a:pPr>
            <a:r>
              <a:rPr lang="en-US" sz="800">
                <a:solidFill>
                  <a:schemeClr val="tx1"/>
                </a:solidFill>
                <a:latin typeface="+mn-lt"/>
              </a:rPr>
              <a:t>Leverage integration with Adobe Sign and DocuSign for electronic signatures on loan documents, including Live Signing and notarization</a:t>
            </a:r>
          </a:p>
          <a:p>
            <a:pPr marL="0" lvl="0" indent="0">
              <a:buFontTx/>
              <a:buNone/>
            </a:pPr>
            <a:endParaRPr lang="en-US" sz="800" b="0">
              <a:effectLst/>
              <a:latin typeface="Calibri" panose="020F0502020204030204" pitchFamily="34" charset="0"/>
            </a:endParaRPr>
          </a:p>
          <a:p>
            <a:pPr marL="0" lvl="0" indent="0">
              <a:buFontTx/>
              <a:buNone/>
            </a:pPr>
            <a:endParaRPr lang="en-US" sz="800" b="0">
              <a:effectLst/>
              <a:latin typeface="Calibri" panose="020F0502020204030204" pitchFamily="34" charset="0"/>
            </a:endParaRPr>
          </a:p>
          <a:p>
            <a:pPr marL="0" lvl="0" indent="0">
              <a:buFontTx/>
              <a:buNone/>
            </a:pPr>
            <a:r>
              <a:rPr lang="en-US" sz="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3343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100" b="1">
                <a:effectLst/>
                <a:ea typeface="Calibri" panose="020F0502020204030204" pitchFamily="34" charset="0"/>
              </a:rPr>
              <a:t>Slide title: </a:t>
            </a:r>
            <a:r>
              <a:rPr lang="en-US" sz="1600"/>
              <a:t>Collaboration manager</a:t>
            </a:r>
          </a:p>
          <a:p>
            <a:pPr marL="0" marR="0">
              <a:lnSpc>
                <a:spcPct val="105000"/>
              </a:lnSpc>
              <a:spcBef>
                <a:spcPts val="0"/>
              </a:spcBef>
              <a:spcAft>
                <a:spcPts val="0"/>
              </a:spcAft>
            </a:pPr>
            <a:endParaRPr lang="en-US" sz="800" b="0">
              <a:effectLst/>
              <a:latin typeface="Calibri" panose="020F0502020204030204" pitchFamily="34" charset="0"/>
            </a:endParaRPr>
          </a:p>
          <a:p>
            <a:pPr marL="0" lvl="0" indent="0">
              <a:buFont typeface="Arial" panose="020B0604020202020204" pitchFamily="34" charset="0"/>
              <a:buNone/>
            </a:pPr>
            <a:r>
              <a:rPr lang="en-US" sz="1600"/>
              <a:t>Collaboration manager</a:t>
            </a:r>
            <a:r>
              <a:rPr lang="en-US" sz="800" b="0">
                <a:effectLst/>
                <a:latin typeface="Calibri" panose="020F0502020204030204" pitchFamily="34" charset="0"/>
              </a:rPr>
              <a:t> facilitates improved communications with the following features:</a:t>
            </a:r>
          </a:p>
          <a:p>
            <a:pPr marL="0" lvl="0" indent="0">
              <a:buFontTx/>
              <a:buNone/>
            </a:pPr>
            <a:endParaRPr lang="en-US" sz="800" b="0">
              <a:effectLst/>
              <a:latin typeface="Calibri" panose="020F0502020204030204" pitchFamily="34" charset="0"/>
            </a:endParaRPr>
          </a:p>
          <a:p>
            <a:pPr marL="0" lvl="1" defTabSz="914192">
              <a:spcBef>
                <a:spcPts val="441"/>
              </a:spcBef>
              <a:defRPr/>
            </a:pPr>
            <a:r>
              <a:rPr lang="en-US" sz="1000" b="1">
                <a:solidFill>
                  <a:schemeClr val="accent1"/>
                </a:solidFill>
                <a:latin typeface="+mj-lt"/>
                <a:cs typeface="Segoe UI"/>
              </a:rPr>
              <a:t>Appointment scheduling and booking</a:t>
            </a:r>
          </a:p>
          <a:p>
            <a:pPr marL="200025" lvl="1" indent="-131763" defTabSz="914192">
              <a:spcBef>
                <a:spcPts val="200"/>
              </a:spcBef>
              <a:buSzPct val="90000"/>
              <a:buFont typeface="Arial"/>
              <a:buChar char="•"/>
              <a:defRPr/>
            </a:pPr>
            <a:r>
              <a:rPr lang="en-US" sz="800">
                <a:cs typeface="Segoe UI"/>
              </a:rPr>
              <a:t>Use the web-based booking calendar of Bookings and integration with Outlook to help optimize staff calendar’s and empower customers with flexibility for scheduling</a:t>
            </a:r>
          </a:p>
          <a:p>
            <a:pPr marL="200025" lvl="1" indent="-131763" defTabSz="914192">
              <a:spcBef>
                <a:spcPts val="200"/>
              </a:spcBef>
              <a:buSzPct val="90000"/>
              <a:buFont typeface="Arial"/>
              <a:buChar char="•"/>
              <a:defRPr/>
            </a:pPr>
            <a:r>
              <a:rPr lang="en-US" sz="800">
                <a:cs typeface="Segoe UI"/>
              </a:rPr>
              <a:t>Conduct virtual appointments via Teams and manage day-to-day scheduling via the Bookings app in Teams </a:t>
            </a:r>
          </a:p>
          <a:p>
            <a:pPr marL="0" lvl="0" indent="0">
              <a:buFontTx/>
              <a:buNone/>
            </a:pPr>
            <a:endParaRPr lang="en-US" sz="800" b="0">
              <a:effectLst/>
              <a:latin typeface="Calibri" panose="020F0502020204030204" pitchFamily="34" charset="0"/>
            </a:endParaRPr>
          </a:p>
          <a:p>
            <a:pPr marL="0" lvl="1" defTabSz="914192">
              <a:spcBef>
                <a:spcPts val="441"/>
              </a:spcBef>
              <a:defRPr/>
            </a:pPr>
            <a:r>
              <a:rPr lang="en-US" sz="1000" b="1">
                <a:solidFill>
                  <a:schemeClr val="accent1"/>
                </a:solidFill>
                <a:latin typeface="+mj-lt"/>
                <a:cs typeface="Segoe UI"/>
              </a:rPr>
              <a:t>Real-time communications</a:t>
            </a:r>
          </a:p>
          <a:p>
            <a:pPr marL="200025" lvl="1" indent="-131763" defTabSz="914192">
              <a:spcBef>
                <a:spcPts val="200"/>
              </a:spcBef>
              <a:buSzPct val="90000"/>
              <a:buFont typeface="Arial"/>
              <a:buChar char="•"/>
              <a:defRPr/>
            </a:pPr>
            <a:r>
              <a:rPr lang="en-US" sz="800">
                <a:cs typeface="Segoe UI"/>
              </a:rPr>
              <a:t>Help drive robust bank-to-customer and front-to-back-office digital communications with Teams</a:t>
            </a:r>
          </a:p>
          <a:p>
            <a:pPr marL="200025" lvl="1" indent="-131763" defTabSz="914192">
              <a:spcBef>
                <a:spcPts val="200"/>
              </a:spcBef>
              <a:buSzPct val="90000"/>
              <a:buFont typeface="Arial"/>
              <a:buChar char="•"/>
              <a:defRPr/>
            </a:pPr>
            <a:r>
              <a:rPr lang="en-US" sz="800">
                <a:cs typeface="Segoe UI"/>
              </a:rPr>
              <a:t>Embed customer information from CRM systems (Dynamics 365 and third-party) directly into Teams channels, meetings, chats, etc.</a:t>
            </a:r>
          </a:p>
          <a:p>
            <a:pPr marL="200025" lvl="1" indent="-131763" defTabSz="914192">
              <a:spcBef>
                <a:spcPts val="200"/>
              </a:spcBef>
              <a:buSzPct val="90000"/>
              <a:buFont typeface="Arial"/>
              <a:buChar char="•"/>
              <a:defRPr/>
            </a:pPr>
            <a:r>
              <a:rPr lang="en-US" sz="800">
                <a:cs typeface="Segoe UI"/>
              </a:rPr>
              <a:t>Utilize compliance capabilities with recording and integration with multiple third-party and compliance systems</a:t>
            </a:r>
          </a:p>
          <a:p>
            <a:pPr marL="0" lvl="0" indent="0">
              <a:buFontTx/>
              <a:buNone/>
            </a:pPr>
            <a:endParaRPr lang="en-US" sz="800" b="0">
              <a:effectLst/>
              <a:latin typeface="Calibri" panose="020F0502020204030204" pitchFamily="34" charset="0"/>
            </a:endParaRPr>
          </a:p>
          <a:p>
            <a:pPr marL="0" lvl="1" defTabSz="914192">
              <a:spcBef>
                <a:spcPts val="441"/>
              </a:spcBef>
              <a:defRPr/>
            </a:pPr>
            <a:r>
              <a:rPr lang="en-US" sz="1000" b="1">
                <a:solidFill>
                  <a:schemeClr val="accent1"/>
                </a:solidFill>
                <a:latin typeface="+mj-lt"/>
                <a:cs typeface="Segoe UI"/>
              </a:rPr>
              <a:t>Secure messaging</a:t>
            </a:r>
          </a:p>
          <a:p>
            <a:pPr marL="200025" lvl="1" indent="-131763" defTabSz="914192">
              <a:spcBef>
                <a:spcPts val="200"/>
              </a:spcBef>
              <a:buSzPct val="90000"/>
              <a:buFont typeface="Arial"/>
              <a:buChar char="•"/>
              <a:defRPr/>
            </a:pPr>
            <a:r>
              <a:rPr lang="en-US" sz="800">
                <a:cs typeface="Segoe UI"/>
              </a:rPr>
              <a:t>Leverage priority notifications, tagging capabilities, and read receipts</a:t>
            </a:r>
          </a:p>
          <a:p>
            <a:pPr marL="200025" lvl="1" indent="-131763" defTabSz="914192">
              <a:spcBef>
                <a:spcPts val="200"/>
              </a:spcBef>
              <a:buSzPct val="90000"/>
              <a:buFont typeface="Arial"/>
              <a:buChar char="•"/>
              <a:defRPr/>
            </a:pPr>
            <a:r>
              <a:rPr lang="en-US" sz="800">
                <a:cs typeface="Segoe UI"/>
              </a:rPr>
              <a:t>Enable federated messaging within Teams to connect with authorized external users</a:t>
            </a:r>
          </a:p>
          <a:p>
            <a:pPr marL="200025" lvl="1" indent="-131763" defTabSz="914192">
              <a:spcBef>
                <a:spcPts val="200"/>
              </a:spcBef>
              <a:buSzPct val="90000"/>
              <a:buFont typeface="Arial"/>
              <a:buChar char="•"/>
              <a:defRPr/>
            </a:pPr>
            <a:r>
              <a:rPr lang="en-US" sz="800">
                <a:cs typeface="Segoe UI"/>
              </a:rPr>
              <a:t>Automatically escalate messages to another user when an intended recipient is unavailable or out of office</a:t>
            </a:r>
          </a:p>
          <a:p>
            <a:pPr marL="0" lvl="0" indent="0">
              <a:buFontTx/>
              <a:buNone/>
            </a:pPr>
            <a:endParaRPr lang="en-US" sz="800" b="0">
              <a:effectLst/>
              <a:latin typeface="Calibri" panose="020F0502020204030204" pitchFamily="34" charset="0"/>
            </a:endParaRPr>
          </a:p>
          <a:p>
            <a:pPr marL="0" lvl="0" indent="0">
              <a:buFontTx/>
              <a:buNone/>
            </a:pPr>
            <a:r>
              <a:rPr lang="en-US" sz="800" b="0">
                <a:effectLst/>
                <a:latin typeface="Calibri" panose="020F0502020204030204" pitchFamily="34" charset="0"/>
              </a:rPr>
              <a:t>To bring </a:t>
            </a:r>
            <a:r>
              <a:rPr lang="en-US" sz="1600" b="0">
                <a:effectLst/>
                <a:latin typeface="Calibri" panose="020F0502020204030204" pitchFamily="34" charset="0"/>
              </a:rPr>
              <a:t>c</a:t>
            </a:r>
            <a:r>
              <a:rPr lang="en-US" sz="1600"/>
              <a:t>ollaboration manager</a:t>
            </a:r>
            <a:r>
              <a:rPr lang="en-US" sz="800" b="0">
                <a:effectLst/>
                <a:latin typeface="Calibri" panose="020F0502020204030204" pitchFamily="34" charset="0"/>
              </a:rPr>
              <a:t> to life, financial institutions are required to have Microsoft Teams, Power Apps, Azure AD B2C, and Bookings. To unlock the breadth of benefits, we recommend deploying partner solutions from Adobe </a:t>
            </a:r>
            <a:r>
              <a:rPr lang="en-US" sz="800" b="0" err="1">
                <a:effectLst/>
                <a:latin typeface="Calibri" panose="020F0502020204030204" pitchFamily="34" charset="0"/>
              </a:rPr>
              <a:t>eSign</a:t>
            </a:r>
            <a:r>
              <a:rPr lang="en-US" sz="800" b="0">
                <a:effectLst/>
                <a:latin typeface="Calibri" panose="020F0502020204030204" pitchFamily="34" charset="0"/>
              </a:rPr>
              <a:t> and DocuSign for electronic signature abilities integrated within </a:t>
            </a:r>
            <a:r>
              <a:rPr lang="en-US" sz="1600" b="0">
                <a:effectLst/>
                <a:latin typeface="Calibri" panose="020F0502020204030204" pitchFamily="34" charset="0"/>
              </a:rPr>
              <a:t>c</a:t>
            </a:r>
            <a:r>
              <a:rPr lang="en-US" sz="1600"/>
              <a:t>ollaboration manager</a:t>
            </a:r>
            <a:r>
              <a:rPr lang="en-US" sz="800" b="0">
                <a:effectLst/>
                <a:latin typeface="Calibri" panose="020F0502020204030204" pitchFamily="34" charset="0"/>
              </a:rPr>
              <a:t>. </a:t>
            </a:r>
          </a:p>
          <a:p>
            <a:pPr marL="0" lvl="0" indent="0">
              <a:buFontTx/>
              <a:buNone/>
            </a:pPr>
            <a:endParaRPr lang="en-US" sz="800" b="0">
              <a:effectLst/>
              <a:latin typeface="Calibri" panose="020F0502020204030204" pitchFamily="34" charset="0"/>
            </a:endParaRPr>
          </a:p>
          <a:p>
            <a:pPr marL="0" lvl="0" indent="0">
              <a:buFontTx/>
              <a:buNone/>
            </a:pPr>
            <a:r>
              <a:rPr lang="en-US" sz="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5811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Collaboration manager</a:t>
            </a:r>
          </a:p>
          <a:p>
            <a:endParaRPr lang="en-US" b="0"/>
          </a:p>
          <a:p>
            <a:r>
              <a:rPr lang="en-US" b="0"/>
              <a:t>[Seller guidance: Note - </a:t>
            </a:r>
            <a:r>
              <a:rPr lang="en-US"/>
              <a:t>Dynamics 365 applications sit at the integration service level or sometimes the system of record itself. Integration with Customer Onboarding is possible through this integration service.]</a:t>
            </a:r>
          </a:p>
          <a:p>
            <a:endParaRPr lang="en-US"/>
          </a:p>
          <a:p>
            <a:r>
              <a:rPr lang="en-US" b="1"/>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4170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800" b="1">
                <a:effectLst/>
                <a:ea typeface="Calibri" panose="020F0502020204030204" pitchFamily="34" charset="0"/>
              </a:rPr>
              <a:t>Slide title: </a:t>
            </a:r>
            <a:r>
              <a:rPr lang="en-US" sz="800" b="0">
                <a:effectLst/>
                <a:ea typeface="Calibri" panose="020F0502020204030204" pitchFamily="34" charset="0"/>
              </a:rPr>
              <a:t>Banking customer engagement</a:t>
            </a:r>
          </a:p>
          <a:p>
            <a:endParaRPr lang="en-US" sz="800" b="0">
              <a:effectLst/>
              <a:ea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Effectively engaging with customers on their preferred channel has heightened importance with many in-person interactions being replaced by digital ones.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With our banking customer engagement capabilities, we help you personalize customer interactions. You can help empower employees with deep customer understanding to engage with customers on their preferred channel in a meaningful way, while intelligently managing their journeys across</a:t>
            </a:r>
            <a:r>
              <a:rPr lang="en-US" sz="180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US" sz="1800">
                <a:effectLst/>
                <a:latin typeface="Calibri" panose="020F0502020204030204" pitchFamily="34" charset="0"/>
                <a:ea typeface="Calibri" panose="020F0502020204030204" pitchFamily="34" charset="0"/>
                <a:cs typeface="Calibri" panose="020F0502020204030204" pitchFamily="34" charset="0"/>
              </a:rPr>
              <a:t>channels, to reduce churn and time to resolution.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Here are a few key features that enable banks to seamlessly manage the full customer interaction journey: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Personalization: </a:t>
            </a:r>
            <a:r>
              <a:rPr lang="en-US" sz="1800" b="0">
                <a:effectLst/>
                <a:latin typeface="Calibri" panose="020F0502020204030204" pitchFamily="34" charset="0"/>
                <a:ea typeface="Calibri" panose="020F0502020204030204" pitchFamily="34" charset="0"/>
                <a:cs typeface="Calibri" panose="020F0502020204030204" pitchFamily="34" charset="0"/>
              </a:rPr>
              <a:t>Help </a:t>
            </a:r>
            <a:r>
              <a:rPr lang="en-US" sz="1800" b="0" i="0" u="none" strike="noStrike" kern="0" cap="none" spc="0" normalizeH="0" baseline="0" noProof="0">
                <a:ln>
                  <a:noFill/>
                </a:ln>
                <a:solidFill>
                  <a:srgbClr val="000000"/>
                </a:solidFill>
                <a:effectLst/>
                <a:uLnTx/>
                <a:uFillTx/>
                <a:latin typeface="Segoe UI"/>
              </a:rPr>
              <a:t>personalize interactions with financial understanding for meaningful engagement</a:t>
            </a:r>
            <a:endParaRPr lang="en-US" sz="1800" b="0" i="0" u="none" strike="noStrike" kern="0" cap="none" spc="0" normalizeH="0" baseline="0" noProof="0">
              <a:ln>
                <a:noFill/>
              </a:ln>
              <a:solidFill>
                <a:srgbClr val="000000"/>
              </a:solidFill>
              <a:effectLst/>
              <a:uLnTx/>
              <a:uFillTx/>
              <a:latin typeface="Segoe UI"/>
              <a:ea typeface="+mn-ea"/>
              <a:cs typeface="Segoe UI"/>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i="0" u="none" strike="noStrike" kern="0" cap="none" spc="0" normalizeH="0" baseline="0" noProof="0">
                <a:ln>
                  <a:noFill/>
                </a:ln>
                <a:solidFill>
                  <a:srgbClr val="000000"/>
                </a:solidFill>
                <a:effectLst/>
                <a:uLnTx/>
                <a:uFillTx/>
                <a:latin typeface="Segoe UI"/>
                <a:ea typeface="+mn-ea"/>
                <a:cs typeface="Segoe UI"/>
              </a:rPr>
              <a:t>Customer service center: </a:t>
            </a:r>
            <a:r>
              <a:rPr lang="en-US" sz="1800" b="0" i="0" u="none" strike="noStrike" kern="0" cap="none" spc="0" normalizeH="0" baseline="0" noProof="0">
                <a:ln>
                  <a:noFill/>
                </a:ln>
                <a:solidFill>
                  <a:srgbClr val="000000"/>
                </a:solidFill>
                <a:effectLst/>
                <a:uLnTx/>
                <a:uFillTx/>
                <a:latin typeface="Segoe UI"/>
                <a:ea typeface="+mn-ea"/>
                <a:cs typeface="Segoe UI"/>
              </a:rPr>
              <a:t>Help </a:t>
            </a:r>
            <a:r>
              <a:rPr lang="en-US" sz="1800" kern="0">
                <a:solidFill>
                  <a:srgbClr val="000000"/>
                </a:solidFill>
                <a:latin typeface="Segoe UI"/>
              </a:rPr>
              <a:t>empower service agents with the right information to drive towards quick resolution</a:t>
            </a:r>
            <a:endParaRPr lang="en-US" sz="1800" b="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Omnichannel experiences: </a:t>
            </a:r>
            <a:r>
              <a:rPr lang="en-US" sz="1800" b="0">
                <a:effectLst/>
                <a:latin typeface="Calibri" panose="020F0502020204030204" pitchFamily="34" charset="0"/>
                <a:ea typeface="Calibri" panose="020F0502020204030204" pitchFamily="34" charset="0"/>
                <a:cs typeface="Calibri" panose="020F0502020204030204" pitchFamily="34" charset="0"/>
              </a:rPr>
              <a:t>Help r</a:t>
            </a:r>
            <a:r>
              <a:rPr lang="en-US" sz="1800" kern="0">
                <a:solidFill>
                  <a:srgbClr val="000000"/>
                </a:solidFill>
                <a:latin typeface="Segoe UI"/>
              </a:rPr>
              <a:t>educe churn by facilitating a personalized and continuous experience across channels (including </a:t>
            </a:r>
            <a:r>
              <a:rPr kumimoji="0" lang="en-US" sz="1800" b="0" i="0" u="none" strike="noStrike" kern="1200" cap="none" spc="0" normalizeH="0" baseline="0" noProof="0">
                <a:ln>
                  <a:noFill/>
                </a:ln>
                <a:solidFill>
                  <a:srgbClr val="3C3C41"/>
                </a:solidFill>
                <a:effectLst/>
                <a:uLnTx/>
                <a:uFillTx/>
                <a:latin typeface="Segoe UI"/>
                <a:ea typeface="+mn-ea"/>
                <a:cs typeface="+mn-cs"/>
              </a:rPr>
              <a:t>voice, chat, SMS, Facebook Messenger, WhatsApp, WeChat, Twitter DM, and Line)</a:t>
            </a:r>
          </a:p>
          <a:p>
            <a:pPr marL="0" marR="0" lvl="0" indent="0">
              <a:lnSpc>
                <a:spcPct val="107000"/>
              </a:lnSpc>
              <a:spcBef>
                <a:spcPts val="0"/>
              </a:spcBef>
              <a:spcAft>
                <a:spcPts val="800"/>
              </a:spcAft>
              <a:buFont typeface="Arial" panose="020B0604020202020204" pitchFamily="34" charset="0"/>
              <a:buNone/>
              <a:tabLst>
                <a:tab pos="457200" algn="l"/>
              </a:tabLs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800" b="1">
                <a:effectLst/>
                <a:latin typeface="Calibri" panose="020F0502020204030204" pitchFamily="34" charset="0"/>
                <a:ea typeface="Calibri" panose="020F0502020204030204" pitchFamily="34" charset="0"/>
                <a:cs typeface="Calibri" panose="020F0502020204030204" pitchFamily="34" charset="0"/>
              </a:rPr>
              <a:t>&lt;click&gt;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800">
              <a:effectLst/>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76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 </a:t>
            </a:r>
            <a:r>
              <a:rPr lang="en-US" sz="1800" b="0">
                <a:effectLst/>
                <a:latin typeface="Segoe UI" panose="020B0502040204020203" pitchFamily="34" charset="0"/>
                <a:ea typeface="Calibri" panose="020F0502020204030204" pitchFamily="34" charset="0"/>
              </a:rPr>
              <a:t>Banking customer engagement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a:effectLst/>
                <a:latin typeface="Segoe UI" panose="020B0502040204020203" pitchFamily="34" charset="0"/>
                <a:ea typeface="Calibri" panose="020F0502020204030204" pitchFamily="34" charset="0"/>
              </a:rPr>
              <a:t>Our banking customer engagement capability </a:t>
            </a: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helps personalize customer interactions with relevant financial information to accelerate time to resolution.</a:t>
            </a: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a:p>
            <a:endParaRPr lang="en-US" sz="1800" b="1">
              <a:effectLst/>
              <a:latin typeface="Segoe UI" panose="020B0502040204020203" pitchFamily="34" charset="0"/>
              <a:ea typeface="Calibri" panose="020F0502020204030204" pitchFamily="34" charset="0"/>
            </a:endParaRPr>
          </a:p>
          <a:p>
            <a:pPr marL="0" lvl="1" defTabSz="914192">
              <a:spcBef>
                <a:spcPts val="441"/>
              </a:spcBef>
              <a:defRPr/>
            </a:pPr>
            <a:r>
              <a:rPr lang="en-US" sz="2800" b="1">
                <a:solidFill>
                  <a:schemeClr val="accent1"/>
                </a:solidFill>
                <a:latin typeface="+mj-lt"/>
                <a:cs typeface="Segoe UI"/>
              </a:rPr>
              <a:t>Financial information in the flow</a:t>
            </a:r>
          </a:p>
          <a:p>
            <a:pPr marL="285750" lvl="1" indent="-217488" defTabSz="914192">
              <a:spcBef>
                <a:spcPts val="600"/>
              </a:spcBef>
              <a:buSzPct val="90000"/>
              <a:buFont typeface="Arial"/>
              <a:buChar char="•"/>
              <a:defRPr/>
            </a:pPr>
            <a:r>
              <a:rPr lang="en-US" sz="1800">
                <a:cs typeface="Segoe UI"/>
              </a:rPr>
              <a:t>Inform customer conversations with an easily available financial summary to help drive better customer engagements</a:t>
            </a:r>
          </a:p>
          <a:p>
            <a:pPr marL="285750" lvl="1" indent="-217488" defTabSz="914192">
              <a:spcBef>
                <a:spcPts val="600"/>
              </a:spcBef>
              <a:buSzPct val="90000"/>
              <a:buFont typeface="Arial"/>
              <a:buChar char="•"/>
              <a:defRPr/>
            </a:pPr>
            <a:r>
              <a:rPr lang="en-US" sz="1800">
                <a:cs typeface="Segoe UI"/>
              </a:rPr>
              <a:t>Help understand the risk of churn at a glance powered by a purpose-built banking churn model</a:t>
            </a:r>
          </a:p>
          <a:p>
            <a:pPr marL="285750" lvl="1" indent="-217488" defTabSz="914192">
              <a:spcBef>
                <a:spcPts val="600"/>
              </a:spcBef>
              <a:buSzPct val="90000"/>
              <a:buFont typeface="Arial"/>
              <a:buChar char="•"/>
              <a:defRPr/>
            </a:pPr>
            <a:r>
              <a:rPr lang="en-US" sz="1800">
                <a:cs typeface="Segoe UI"/>
              </a:rPr>
              <a:t>Leverage our existing banking segments and bring in your own rules and definitions</a:t>
            </a:r>
          </a:p>
          <a:p>
            <a:endParaRPr lang="en-US" sz="1800" b="1">
              <a:effectLst/>
              <a:latin typeface="Segoe UI" panose="020B0502040204020203" pitchFamily="34" charset="0"/>
              <a:ea typeface="Calibri" panose="020F0502020204030204" pitchFamily="34" charset="0"/>
            </a:endParaRPr>
          </a:p>
          <a:p>
            <a:pPr marL="0" lvl="1" defTabSz="914192">
              <a:spcBef>
                <a:spcPts val="441"/>
              </a:spcBef>
              <a:defRPr/>
            </a:pPr>
            <a:r>
              <a:rPr lang="en-US" sz="2800" b="1">
                <a:solidFill>
                  <a:schemeClr val="accent1"/>
                </a:solidFill>
                <a:latin typeface="+mj-lt"/>
                <a:cs typeface="Segoe UI"/>
              </a:rPr>
              <a:t>Accelerate and optimize customer service</a:t>
            </a:r>
          </a:p>
          <a:p>
            <a:pPr marL="285750" lvl="1" indent="-217488" defTabSz="914192">
              <a:spcBef>
                <a:spcPts val="600"/>
              </a:spcBef>
              <a:buSzPct val="90000"/>
              <a:buFont typeface="Arial"/>
              <a:buChar char="•"/>
              <a:defRPr/>
            </a:pPr>
            <a:r>
              <a:rPr lang="en-US" sz="1800">
                <a:cs typeface="Segoe UI"/>
              </a:rPr>
              <a:t>Offer easy access to financial holding details to personalize customer engagements</a:t>
            </a:r>
          </a:p>
          <a:p>
            <a:pPr marL="285750" lvl="1" indent="-217488" defTabSz="914192">
              <a:spcBef>
                <a:spcPts val="600"/>
              </a:spcBef>
              <a:buSzPct val="90000"/>
              <a:buFont typeface="Arial"/>
              <a:buChar char="•"/>
              <a:defRPr/>
            </a:pPr>
            <a:r>
              <a:rPr lang="en-US" sz="1800">
                <a:cs typeface="Segoe UI"/>
              </a:rPr>
              <a:t>Deliver a full customer view within Omnichannel, arming service providers with relevant information at their fingertips</a:t>
            </a:r>
          </a:p>
          <a:p>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rPr>
              <a:t>&lt;click&gt;</a:t>
            </a:r>
            <a:endParaRPr lang="en-US" sz="800" b="1">
              <a:effectLst/>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9378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algn="l"/>
            <a:r>
              <a:rPr lang="en-US" sz="1200" b="1" i="0" dirty="0">
                <a:effectLst/>
                <a:latin typeface="Segoe UI"/>
                <a:cs typeface="Segoe UI"/>
              </a:rPr>
              <a:t>Slide title: </a:t>
            </a:r>
            <a:r>
              <a:rPr lang="en-US" sz="3200" dirty="0"/>
              <a:t>The COVID-19 pandemic was a catalyst for change and shifting business priorities</a:t>
            </a:r>
          </a:p>
          <a:p>
            <a:endParaRPr lang="en-US" sz="1200" b="1" dirty="0">
              <a:latin typeface="Segoe UI"/>
              <a:cs typeface="Segoe UI"/>
            </a:endParaRPr>
          </a:p>
          <a:p>
            <a:pPr>
              <a:lnSpc>
                <a:spcPct val="107000"/>
              </a:lnSpc>
              <a:spcAft>
                <a:spcPts val="800"/>
              </a:spcAft>
            </a:pPr>
            <a:r>
              <a:rPr lang="en-US" sz="1200" dirty="0"/>
              <a:t>Top of mind today is the way that the pandemic has shifted the industry.</a:t>
            </a:r>
            <a:endParaRPr lang="en-US" dirty="0"/>
          </a:p>
          <a:p>
            <a:pPr>
              <a:lnSpc>
                <a:spcPct val="107000"/>
              </a:lnSpc>
              <a:spcAft>
                <a:spcPts val="800"/>
              </a:spcAft>
            </a:pPr>
            <a:endParaRPr lang="en-US" sz="1200" dirty="0"/>
          </a:p>
          <a:p>
            <a:pPr>
              <a:lnSpc>
                <a:spcPct val="107000"/>
              </a:lnSpc>
              <a:spcAft>
                <a:spcPts val="800"/>
              </a:spcAft>
            </a:pPr>
            <a:r>
              <a:rPr lang="en-US" sz="1200" dirty="0"/>
              <a:t>We’ve heard from banks like you that you are looking for support with the following:</a:t>
            </a:r>
            <a:endParaRPr lang="en-US" sz="1200" dirty="0">
              <a:cs typeface="Calibri" panose="020F0502020204030204"/>
            </a:endParaRPr>
          </a:p>
          <a:p>
            <a:pPr marL="342900" indent="-342900">
              <a:lnSpc>
                <a:spcPct val="107000"/>
              </a:lnSpc>
              <a:spcAft>
                <a:spcPts val="800"/>
              </a:spcAft>
              <a:buFont typeface="Arial" panose="020B0604020202020204" pitchFamily="34" charset="0"/>
              <a:buChar char="•"/>
            </a:pPr>
            <a:r>
              <a:rPr lang="en-US" sz="1200" b="1" dirty="0"/>
              <a:t>Customer engagement</a:t>
            </a:r>
            <a:r>
              <a:rPr lang="en-US" sz="1200" dirty="0"/>
              <a:t>: </a:t>
            </a:r>
            <a:r>
              <a:rPr lang="en-US" sz="1800" dirty="0">
                <a:effectLst/>
                <a:latin typeface="Calibri" panose="020F0502020204030204" pitchFamily="34" charset="0"/>
              </a:rPr>
              <a:t>C</a:t>
            </a:r>
            <a:r>
              <a:rPr lang="en-US" sz="1800" dirty="0">
                <a:effectLst/>
                <a:latin typeface="Calibri" panose="020F0502020204030204" pitchFamily="34" charset="0"/>
                <a:ea typeface="Times New Roman" panose="02020603050405020304" pitchFamily="18" charset="0"/>
              </a:rPr>
              <a:t>ustomers are leveraging digital engagement channels more than ever. This rise in adoption of digital banking products during the pandemic has driven banks to expedite their digital transformation agendas. In a recent </a:t>
            </a:r>
            <a:r>
              <a:rPr lang="en-US" sz="1800" dirty="0" err="1">
                <a:effectLst/>
                <a:latin typeface="Calibri" panose="020F0502020204030204" pitchFamily="34" charset="0"/>
                <a:ea typeface="Times New Roman" panose="02020603050405020304" pitchFamily="18" charset="0"/>
              </a:rPr>
              <a:t>Celent</a:t>
            </a:r>
            <a:r>
              <a:rPr lang="en-US" sz="1800" dirty="0">
                <a:effectLst/>
                <a:latin typeface="Calibri" panose="020F0502020204030204" pitchFamily="34" charset="0"/>
                <a:ea typeface="Times New Roman" panose="02020603050405020304" pitchFamily="18" charset="0"/>
              </a:rPr>
              <a:t> global research, </a:t>
            </a:r>
            <a:r>
              <a:rPr lang="en-US" sz="1800" b="1" dirty="0">
                <a:effectLst/>
                <a:highlight>
                  <a:srgbClr val="FFFF00"/>
                </a:highlight>
                <a:latin typeface="Calibri" panose="020F0502020204030204" pitchFamily="34" charset="0"/>
                <a:ea typeface="Times New Roman" panose="02020603050405020304" pitchFamily="18" charset="0"/>
              </a:rPr>
              <a:t>75% of bank respondents have seen budgets grow for digital banking enhancements for self service as well as assisted channels</a:t>
            </a:r>
            <a:r>
              <a:rPr lang="en-US" sz="1800" dirty="0">
                <a:effectLst/>
                <a:highlight>
                  <a:srgbClr val="FFFF00"/>
                </a:highlight>
                <a:latin typeface="Calibri" panose="020F0502020204030204" pitchFamily="34" charset="0"/>
                <a:ea typeface="Times New Roman" panose="02020603050405020304" pitchFamily="18" charset="0"/>
              </a:rPr>
              <a:t>. Digital-forward banks are leading the way when it comes to investing in digital experiences for high-value offerings such as lending.</a:t>
            </a:r>
          </a:p>
          <a:p>
            <a:pPr marL="342900" indent="-342900">
              <a:lnSpc>
                <a:spcPct val="107000"/>
              </a:lnSpc>
              <a:spcAft>
                <a:spcPts val="800"/>
              </a:spcAft>
              <a:buFont typeface="Arial" panose="020B0604020202020204" pitchFamily="34" charset="0"/>
              <a:buChar char="•"/>
            </a:pPr>
            <a:r>
              <a:rPr lang="en-US" sz="1200" b="1" dirty="0"/>
              <a:t>Employee experience</a:t>
            </a:r>
            <a:r>
              <a:rPr lang="en-US" sz="1200" dirty="0"/>
              <a:t>: </a:t>
            </a:r>
            <a:r>
              <a:rPr lang="en-US" sz="1800" dirty="0">
                <a:effectLst/>
                <a:highlight>
                  <a:srgbClr val="FFFF00"/>
                </a:highlight>
                <a:latin typeface="Calibri" panose="020F0502020204030204" pitchFamily="34" charset="0"/>
                <a:ea typeface="Times New Roman" panose="02020603050405020304" pitchFamily="18" charset="0"/>
              </a:rPr>
              <a:t>The pandemic swings have spurred the need to be flexible to adapt to changing work patterns. While banks have embraced digital tools for communications and collaboration, we hear there is more needed to help employees, especially those in the front office serving customers, become successful in their roles.</a:t>
            </a:r>
          </a:p>
          <a:p>
            <a:pPr marL="342900" indent="-342900">
              <a:lnSpc>
                <a:spcPct val="107000"/>
              </a:lnSpc>
              <a:spcAft>
                <a:spcPts val="800"/>
              </a:spcAft>
              <a:buFont typeface="Arial" panose="020B0604020202020204" pitchFamily="34" charset="0"/>
              <a:buChar char="•"/>
            </a:pPr>
            <a:r>
              <a:rPr lang="en-US" sz="1800" b="1" i="0" dirty="0">
                <a:effectLst/>
                <a:latin typeface="Segoe UI" panose="020B0502040204020203" pitchFamily="34" charset="0"/>
              </a:rPr>
              <a:t>Value creation:</a:t>
            </a:r>
            <a:r>
              <a:rPr lang="en-US" sz="1800" b="0" i="0" dirty="0">
                <a:effectLst/>
                <a:latin typeface="Segoe UI" panose="020B0502040204020203" pitchFamily="34" charset="0"/>
              </a:rPr>
              <a:t> Global interest rates hovering near zero pressures profitability with inflation as a concern. </a:t>
            </a:r>
            <a:r>
              <a:rPr lang="en-US" sz="1800" dirty="0">
                <a:effectLst/>
                <a:highlight>
                  <a:srgbClr val="FFFF00"/>
                </a:highlight>
                <a:latin typeface="Calibri" panose="020F0502020204030204" pitchFamily="34" charset="0"/>
                <a:ea typeface="Times New Roman" panose="02020603050405020304" pitchFamily="18" charset="0"/>
              </a:rPr>
              <a:t>Banks like you are looking for opportunities to unlock value creation for long-term benefits and to lead with differentiation.</a:t>
            </a:r>
          </a:p>
          <a:p>
            <a:pPr marL="342900" indent="-342900">
              <a:lnSpc>
                <a:spcPct val="107000"/>
              </a:lnSpc>
              <a:spcAft>
                <a:spcPts val="800"/>
              </a:spcAft>
              <a:buFont typeface="Arial" panose="020B0604020202020204" pitchFamily="34" charset="0"/>
              <a:buChar char="•"/>
            </a:pPr>
            <a:r>
              <a:rPr lang="en-US" sz="1200" b="1" dirty="0"/>
              <a:t>Fraud protection</a:t>
            </a:r>
            <a:r>
              <a:rPr lang="en-US" sz="1200" dirty="0"/>
              <a:t>: </a:t>
            </a:r>
            <a:r>
              <a:rPr lang="en-US" sz="1200" u="none" dirty="0">
                <a:solidFill>
                  <a:schemeClr val="accent3"/>
                </a:solidFill>
              </a:rPr>
              <a:t>In 2020, there were </a:t>
            </a:r>
            <a:r>
              <a:rPr lang="en-US" b="0" i="0" dirty="0">
                <a:solidFill>
                  <a:srgbClr val="333333"/>
                </a:solidFill>
                <a:effectLst/>
                <a:latin typeface="Avenir"/>
              </a:rPr>
              <a:t>393,207 reports of credit card fraud in the US. Account and purchase fraud not only affect consumers but also adversely impact the credibility and reputation of financial institutions. With fraud on the rise, banks are looking for new approaches to fraud protection.</a:t>
            </a:r>
            <a:endParaRPr lang="en-US" sz="1200" b="0" u="sng" dirty="0">
              <a:cs typeface="Calibri"/>
            </a:endParaRPr>
          </a:p>
          <a:p>
            <a:pPr marL="342900" indent="-342900">
              <a:lnSpc>
                <a:spcPct val="107000"/>
              </a:lnSpc>
              <a:spcAft>
                <a:spcPts val="800"/>
              </a:spcAft>
              <a:buFont typeface="Arial" panose="020B0604020202020204" pitchFamily="34" charset="0"/>
              <a:buChar char="•"/>
            </a:pPr>
            <a:r>
              <a:rPr lang="en-US" sz="1200" b="1" dirty="0"/>
              <a:t>Security and compliance: </a:t>
            </a:r>
            <a:r>
              <a:rPr lang="en-US" sz="1200" dirty="0"/>
              <a:t>The industry is experiencing a level of regulatory scrutiny that is unprecedented in its intensity. </a:t>
            </a:r>
            <a:r>
              <a:rPr lang="en-US" sz="1200" dirty="0">
                <a:effectLst/>
              </a:rPr>
              <a:t>Financial </a:t>
            </a:r>
            <a:r>
              <a:rPr lang="en-US" sz="1200" dirty="0"/>
              <a:t>institutions that best manage their regulatory and compliance data will be on a path to stronger risk management and improved operational efficiency</a:t>
            </a:r>
            <a:r>
              <a:rPr lang="en-US" sz="1200" dirty="0">
                <a:effectLst/>
              </a:rPr>
              <a:t>.</a:t>
            </a:r>
            <a:r>
              <a:rPr lang="en-US" sz="1200" dirty="0"/>
              <a:t> </a:t>
            </a:r>
            <a:endParaRPr lang="en-US" dirty="0"/>
          </a:p>
          <a:p>
            <a:pPr marL="342900" indent="-342900">
              <a:lnSpc>
                <a:spcPct val="107000"/>
              </a:lnSpc>
              <a:spcAft>
                <a:spcPts val="800"/>
              </a:spcAft>
              <a:buFont typeface="Arial" panose="020B0604020202020204" pitchFamily="34" charset="0"/>
              <a:buChar char="•"/>
            </a:pPr>
            <a:endParaRPr lang="en-US" sz="1200" dirty="0">
              <a:cs typeface="Calibri"/>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200" b="1" dirty="0">
                <a:latin typeface="Calibri"/>
                <a:ea typeface="Calibri" panose="020F0502020204030204" pitchFamily="34" charset="0"/>
                <a:cs typeface="Calibri"/>
              </a:rPr>
              <a:t>&lt;click&gt;</a:t>
            </a:r>
            <a:endParaRPr lang="en-US" sz="1200" b="1"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76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500" b="1">
                <a:effectLst/>
                <a:ea typeface="Calibri" panose="020F0502020204030204" pitchFamily="34" charset="0"/>
              </a:rPr>
              <a:t>Slide title: </a:t>
            </a:r>
            <a:r>
              <a:rPr lang="en-US" sz="500" b="0">
                <a:effectLst/>
                <a:ea typeface="Calibri" panose="020F0502020204030204" pitchFamily="34" charset="0"/>
              </a:rPr>
              <a:t>Banking customer engagement</a:t>
            </a:r>
          </a:p>
          <a:p>
            <a:endParaRPr lang="en-US" sz="500" b="0">
              <a:effectLst/>
            </a:endParaRPr>
          </a:p>
          <a:p>
            <a:r>
              <a:rPr lang="en-US" sz="1600" b="1"/>
              <a:t>Engage customers in their preferred channel</a:t>
            </a:r>
          </a:p>
          <a:p>
            <a:pPr marL="285750" lvl="1" indent="-217488">
              <a:spcBef>
                <a:spcPts val="600"/>
              </a:spcBef>
              <a:buSzPct val="90000"/>
              <a:buFont typeface="Arial"/>
              <a:buChar char="•"/>
              <a:defRPr/>
            </a:pPr>
            <a:r>
              <a:rPr lang="en-US" sz="1200">
                <a:solidFill>
                  <a:schemeClr val="tx1"/>
                </a:solidFill>
                <a:latin typeface="+mn-lt"/>
              </a:rPr>
              <a:t>Benefit from consistent, connected experiences across channels including voice, chat, SMS, Facebook Messenger, WhatsApp, WeChat, Twitter DM, and Line – all from a unified agent desktop</a:t>
            </a:r>
          </a:p>
          <a:p>
            <a:pPr marL="285750" lvl="1" indent="-217488">
              <a:spcBef>
                <a:spcPts val="600"/>
              </a:spcBef>
              <a:buSzPct val="90000"/>
              <a:buFont typeface="Arial"/>
              <a:buChar char="•"/>
              <a:defRPr/>
            </a:pPr>
            <a:r>
              <a:rPr lang="en-US" sz="1200">
                <a:solidFill>
                  <a:schemeClr val="tx1"/>
                </a:solidFill>
                <a:latin typeface="+mn-lt"/>
              </a:rPr>
              <a:t>Automate self-service with virtual agents and rich knowledge-base portals via Power Virtual Agent</a:t>
            </a:r>
          </a:p>
          <a:p>
            <a:pPr marL="68262" lvl="1" indent="0">
              <a:spcBef>
                <a:spcPts val="600"/>
              </a:spcBef>
              <a:buSzPct val="90000"/>
              <a:buFont typeface="Arial"/>
              <a:buNone/>
              <a:defRPr/>
            </a:pPr>
            <a:endParaRPr lang="en-US" sz="1200">
              <a:solidFill>
                <a:schemeClr val="tx1"/>
              </a:solidFill>
              <a:latin typeface="+mn-lt"/>
            </a:endParaRPr>
          </a:p>
          <a:p>
            <a:pPr marL="68262" lvl="1" indent="0">
              <a:spcBef>
                <a:spcPts val="600"/>
              </a:spcBef>
              <a:buSzPct val="90000"/>
              <a:buFont typeface="Arial"/>
              <a:buNone/>
              <a:defRPr/>
            </a:pPr>
            <a:r>
              <a:rPr lang="en-US" sz="1600" b="1"/>
              <a:t>Leverage experts on the fly</a:t>
            </a:r>
          </a:p>
          <a:p>
            <a:pPr marL="285750" lvl="1" indent="-217488">
              <a:spcBef>
                <a:spcPts val="600"/>
              </a:spcBef>
              <a:buSzPct val="90000"/>
              <a:buFont typeface="Arial"/>
              <a:buChar char="•"/>
              <a:defRPr/>
            </a:pPr>
            <a:r>
              <a:rPr lang="en-US" sz="1200">
                <a:solidFill>
                  <a:schemeClr val="tx1"/>
                </a:solidFill>
                <a:latin typeface="+mn-lt"/>
              </a:rPr>
              <a:t>Use Microsoft Teams to help agents connect with subject-matter experts and resolve complex cases quickly, regardless of their job function or location</a:t>
            </a:r>
          </a:p>
          <a:p>
            <a:pPr marL="285750" lvl="1" indent="-217488">
              <a:spcBef>
                <a:spcPts val="600"/>
              </a:spcBef>
              <a:buSzPct val="90000"/>
              <a:buFont typeface="Arial"/>
              <a:buChar char="•"/>
              <a:defRPr/>
            </a:pPr>
            <a:r>
              <a:rPr lang="en-US" sz="1200">
                <a:solidFill>
                  <a:schemeClr val="tx1"/>
                </a:solidFill>
                <a:latin typeface="+mn-lt"/>
              </a:rPr>
              <a:t>Reference relevant resources quickly with AI-powered suggestions that use real-time context cues to recommend similar knowledge articles or cases</a:t>
            </a:r>
          </a:p>
          <a:p>
            <a:pPr marL="13970" lvl="1" indent="-13970" defTabSz="914049">
              <a:defRPr/>
            </a:pPr>
            <a:endParaRPr lang="en-US" sz="1200" b="0" i="0">
              <a:solidFill>
                <a:srgbClr val="44546A"/>
              </a:solidFill>
              <a:effectLst/>
              <a:latin typeface="WordVisi_MSFontService"/>
            </a:endParaRPr>
          </a:p>
          <a:p>
            <a:pPr marL="13970" lvl="1" indent="-13970" defTabSz="914049">
              <a:defRPr/>
            </a:pPr>
            <a:r>
              <a:rPr lang="en-US" sz="1200" b="1" i="0">
                <a:solidFill>
                  <a:srgbClr val="44546A"/>
                </a:solidFill>
                <a:effectLst/>
                <a:latin typeface="WordVisi_MSFontService"/>
              </a:rPr>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443CF-F55D-46D4-A4CF-2BAD4248B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5749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Banking customer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1765591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indent="0">
              <a:lnSpc>
                <a:spcPct val="107000"/>
              </a:lnSpc>
              <a:spcBef>
                <a:spcPts val="0"/>
              </a:spcBef>
              <a:spcAft>
                <a:spcPts val="800"/>
              </a:spcAft>
              <a:buFont typeface="Arial" panose="020B0604020202020204" pitchFamily="34" charset="0"/>
              <a:buNone/>
            </a:pPr>
            <a:r>
              <a:rPr lang="en-US" sz="1800" b="1">
                <a:effectLst/>
                <a:latin typeface="Calibri" panose="020F0502020204030204" pitchFamily="34" charset="0"/>
                <a:ea typeface="Calibri" panose="020F0502020204030204" pitchFamily="34" charset="0"/>
                <a:cs typeface="Arial" panose="020B0604020202020204" pitchFamily="34" charset="0"/>
              </a:rPr>
              <a:t>Slide title: </a:t>
            </a:r>
            <a:r>
              <a:rPr lang="en-US" sz="1800">
                <a:effectLst/>
                <a:latin typeface="Calibri" panose="020F0502020204030204" pitchFamily="34" charset="0"/>
                <a:ea typeface="Calibri" panose="020F0502020204030204" pitchFamily="34" charset="0"/>
                <a:cs typeface="Arial" panose="020B0604020202020204" pitchFamily="34" charset="0"/>
              </a:rPr>
              <a:t>The capabilities connect for a unified journey</a:t>
            </a:r>
          </a:p>
          <a:p>
            <a:pPr marL="0" marR="0">
              <a:lnSpc>
                <a:spcPct val="105000"/>
              </a:lnSpc>
              <a:spcBef>
                <a:spcPts val="0"/>
              </a:spcBef>
              <a:spcAft>
                <a:spcPts val="0"/>
              </a:spcAft>
            </a:pPr>
            <a:endParaRPr lang="en-US" sz="1800" b="1">
              <a:effectLst/>
              <a:latin typeface="Calibri" panose="020F0502020204030204" pitchFamily="34" charset="0"/>
            </a:endParaRPr>
          </a:p>
          <a:p>
            <a:pPr marL="0" marR="0">
              <a:lnSpc>
                <a:spcPct val="105000"/>
              </a:lnSpc>
              <a:spcBef>
                <a:spcPts val="0"/>
              </a:spcBef>
              <a:spcAft>
                <a:spcPts val="0"/>
              </a:spcAft>
            </a:pPr>
            <a:r>
              <a:rPr lang="en-US" sz="1800" b="0">
                <a:effectLst/>
                <a:latin typeface="Calibri" panose="020F0502020204030204" pitchFamily="34" charset="0"/>
              </a:rPr>
              <a:t>Those are our 4 key capabilities for improving customer and employee experience</a:t>
            </a:r>
          </a:p>
          <a:p>
            <a:pPr marL="285750" marR="0" indent="-285750">
              <a:lnSpc>
                <a:spcPct val="105000"/>
              </a:lnSpc>
              <a:spcBef>
                <a:spcPts val="0"/>
              </a:spcBef>
              <a:spcAft>
                <a:spcPts val="0"/>
              </a:spcAft>
              <a:buFont typeface="Arial" panose="020B0604020202020204" pitchFamily="34" charset="0"/>
              <a:buChar char="•"/>
            </a:pPr>
            <a:r>
              <a:rPr lang="en-US" sz="1800" b="0">
                <a:effectLst/>
                <a:latin typeface="Calibri" panose="020F0502020204030204" pitchFamily="34" charset="0"/>
              </a:rPr>
              <a:t>First, unified customer profile helps banks to personalize and make better offers</a:t>
            </a:r>
          </a:p>
          <a:p>
            <a:pPr marL="285750" marR="0" indent="-285750">
              <a:lnSpc>
                <a:spcPct val="105000"/>
              </a:lnSpc>
              <a:spcBef>
                <a:spcPts val="0"/>
              </a:spcBef>
              <a:spcAft>
                <a:spcPts val="0"/>
              </a:spcAft>
              <a:buFont typeface="Arial" panose="020B0604020202020204" pitchFamily="34" charset="0"/>
              <a:buChar char="•"/>
            </a:pPr>
            <a:r>
              <a:rPr lang="en-US" sz="1800" b="0">
                <a:effectLst/>
                <a:latin typeface="Calibri" panose="020F0502020204030204" pitchFamily="34" charset="0"/>
              </a:rPr>
              <a:t>When customers respond to these offers, Customer onboarding helps </a:t>
            </a:r>
            <a:r>
              <a:rPr lang="en-US" sz="1800">
                <a:effectLst/>
                <a:latin typeface="Calibri" panose="020F0502020204030204" pitchFamily="34" charset="0"/>
                <a:ea typeface="Calibri" panose="020F0502020204030204" pitchFamily="34" charset="0"/>
              </a:rPr>
              <a:t>simplify and accelerate the process</a:t>
            </a:r>
          </a:p>
          <a:p>
            <a:pPr marL="285750" marR="0" indent="-285750">
              <a:lnSpc>
                <a:spcPct val="105000"/>
              </a:lnSpc>
              <a:spcBef>
                <a:spcPts val="0"/>
              </a:spcBef>
              <a:spcAft>
                <a:spcPts val="0"/>
              </a:spcAft>
              <a:buFont typeface="Arial" panose="020B0604020202020204" pitchFamily="34" charset="0"/>
              <a:buChar char="•"/>
            </a:pPr>
            <a:r>
              <a:rPr lang="en-US" sz="1800" b="0">
                <a:effectLst/>
                <a:latin typeface="Calibri" panose="020F0502020204030204" pitchFamily="34" charset="0"/>
              </a:rPr>
              <a:t>Collaboration manager then helps employees partner together and share information to address customer interest more efficiently</a:t>
            </a:r>
          </a:p>
          <a:p>
            <a:pPr marL="285750" marR="0" indent="-285750">
              <a:lnSpc>
                <a:spcPct val="105000"/>
              </a:lnSpc>
              <a:spcBef>
                <a:spcPts val="0"/>
              </a:spcBef>
              <a:spcAft>
                <a:spcPts val="0"/>
              </a:spcAft>
              <a:buFont typeface="Arial" panose="020B0604020202020204" pitchFamily="34" charset="0"/>
              <a:buChar char="•"/>
            </a:pPr>
            <a:r>
              <a:rPr lang="en-US" sz="1800" b="0">
                <a:effectLst/>
                <a:latin typeface="Calibri" panose="020F0502020204030204" pitchFamily="34" charset="0"/>
              </a:rPr>
              <a:t>And Banking customer engagement helps keep customers informed and supports them during servicing</a:t>
            </a:r>
          </a:p>
          <a:p>
            <a:pPr marL="0" marR="0">
              <a:lnSpc>
                <a:spcPct val="105000"/>
              </a:lnSpc>
              <a:spcBef>
                <a:spcPts val="0"/>
              </a:spcBef>
              <a:spcAft>
                <a:spcPts val="0"/>
              </a:spcAft>
            </a:pPr>
            <a:endParaRPr lang="en-US" sz="1800" b="0">
              <a:effectLst/>
              <a:latin typeface="Calibri" panose="020F0502020204030204" pitchFamily="34" charset="0"/>
            </a:endParaRPr>
          </a:p>
          <a:p>
            <a:pPr marL="0" marR="0">
              <a:lnSpc>
                <a:spcPct val="105000"/>
              </a:lnSpc>
              <a:spcBef>
                <a:spcPts val="0"/>
              </a:spcBef>
              <a:spcAft>
                <a:spcPts val="0"/>
              </a:spcAft>
            </a:pPr>
            <a:r>
              <a:rPr lang="en-US" sz="1800" b="0">
                <a:effectLst/>
                <a:latin typeface="Calibri" panose="020F0502020204030204" pitchFamily="34" charset="0"/>
              </a:rPr>
              <a:t>You can mix and match these capabilities to create scenarios that are relevant to your business. No matter which you choose to leverage, they work together to help create a unified journey for both your employees and your customers.</a:t>
            </a:r>
          </a:p>
          <a:p>
            <a:pPr marL="0" marR="0">
              <a:lnSpc>
                <a:spcPct val="105000"/>
              </a:lnSpc>
              <a:spcBef>
                <a:spcPts val="0"/>
              </a:spcBef>
              <a:spcAft>
                <a:spcPts val="0"/>
              </a:spcAft>
            </a:pPr>
            <a:endParaRPr lang="en-US" sz="1800" b="0">
              <a:effectLst/>
              <a:latin typeface="Calibri" panose="020F0502020204030204" pitchFamily="34" charset="0"/>
            </a:endParaRPr>
          </a:p>
          <a:p>
            <a:pPr marL="0" marR="0">
              <a:lnSpc>
                <a:spcPct val="105000"/>
              </a:lnSpc>
              <a:spcBef>
                <a:spcPts val="0"/>
              </a:spcBef>
              <a:spcAft>
                <a:spcPts val="0"/>
              </a:spcAft>
            </a:pPr>
            <a:r>
              <a:rPr lang="en-US" sz="1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5485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Combatting financial crime</a:t>
            </a:r>
          </a:p>
          <a:p>
            <a:endParaRPr lang="en-US" b="1"/>
          </a:p>
          <a:p>
            <a:r>
              <a:rPr lang="en-US" sz="1800">
                <a:effectLst/>
                <a:latin typeface="Calibri" panose="020F0502020204030204" pitchFamily="34" charset="0"/>
                <a:ea typeface="Calibri" panose="020F0502020204030204" pitchFamily="34" charset="0"/>
              </a:rPr>
              <a:t>Financial crime can mean a hit to a bank’s reputation and credibility. The Cloud for Financial Services provides capabilities to help combat it.</a:t>
            </a:r>
          </a:p>
          <a:p>
            <a:endParaRPr lang="en-US" sz="1800" b="1">
              <a:effectLst/>
              <a:latin typeface="Calibri" panose="020F0502020204030204" pitchFamily="34" charset="0"/>
            </a:endParaRPr>
          </a:p>
          <a:p>
            <a:r>
              <a:rPr lang="en-US" sz="1800" b="1">
                <a:effectLst/>
                <a:latin typeface="Calibri" panose="020F0502020204030204" pitchFamily="34" charset="0"/>
              </a:rPr>
              <a:t>&lt;click&gt;</a:t>
            </a:r>
          </a:p>
          <a:p>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rPr>
              <a:t>Source: </a:t>
            </a:r>
            <a:r>
              <a:rPr lang="en-US" sz="1800" i="1" u="none" strike="noStrike">
                <a:solidFill>
                  <a:srgbClr val="000000"/>
                </a:solidFill>
                <a:effectLst/>
                <a:latin typeface="Calibri" panose="020F0502020204030204" pitchFamily="34" charset="0"/>
                <a:ea typeface="Calibri" panose="020F0502020204030204" pitchFamily="34" charset="0"/>
                <a:hlinkClick r:id="rId3"/>
              </a:rPr>
              <a:t>IT and Operational Spending in AML-KYC: 2020 Edition</a:t>
            </a:r>
            <a:r>
              <a:rPr lang="en-US" sz="1800" i="1">
                <a:effectLst/>
                <a:latin typeface="Calibri" panose="020F0502020204030204" pitchFamily="34" charset="0"/>
                <a:ea typeface="Calibri" panose="020F0502020204030204" pitchFamily="34" charset="0"/>
              </a:rPr>
              <a:t>  - December 1 2020 (</a:t>
            </a:r>
            <a:r>
              <a:rPr lang="en-US" sz="1800" i="1" err="1">
                <a:effectLst/>
                <a:latin typeface="Calibri" panose="020F0502020204030204" pitchFamily="34" charset="0"/>
                <a:ea typeface="Calibri" panose="020F0502020204030204" pitchFamily="34" charset="0"/>
              </a:rPr>
              <a:t>Celent</a:t>
            </a:r>
            <a:r>
              <a:rPr lang="en-US" sz="1800" i="1">
                <a:effectLst/>
                <a:latin typeface="Calibri" panose="020F0502020204030204" pitchFamily="34" charset="0"/>
                <a:ea typeface="Calibri" panose="020F0502020204030204" pitchFamily="34" charset="0"/>
              </a:rPr>
              <a:t>) https://www.celent.com/insights/587134172</a:t>
            </a:r>
            <a:endParaRPr lang="en-US" sz="1800">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ndParaRPr>
          </a:p>
          <a:p>
            <a:endParaRPr lang="en-US" sz="1800" b="1">
              <a:effectLst/>
              <a:latin typeface="Calibri" panose="020F0502020204030204" pitchFamily="34" charset="0"/>
            </a:endParaRPr>
          </a:p>
          <a:p>
            <a:endParaRPr lang="en-US" b="1"/>
          </a:p>
        </p:txBody>
      </p:sp>
    </p:spTree>
    <p:extLst>
      <p:ext uri="{BB962C8B-B14F-4D97-AF65-F5344CB8AC3E}">
        <p14:creationId xmlns:p14="http://schemas.microsoft.com/office/powerpoint/2010/main" val="41752139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Account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effectLst/>
                <a:latin typeface="Segoe UI" panose="020B0502040204020203" pitchFamily="34" charset="0"/>
                <a:ea typeface="Calibri" panose="020F0502020204030204" pitchFamily="34" charset="0"/>
              </a:rPr>
              <a:t>We offer integrated account and purchase protection capabilities that e</a:t>
            </a:r>
            <a:r>
              <a:rPr lang="en-US" sz="800">
                <a:solidFill>
                  <a:schemeClr val="tx1"/>
                </a:solidFill>
                <a:ea typeface="Segoe UI" pitchFamily="34" charset="0"/>
                <a:cs typeface="Segoe UI" pitchFamily="34" charset="0"/>
              </a:rPr>
              <a:t>nhance customer experience, lower account fraud, and boost profitability</a:t>
            </a:r>
            <a:r>
              <a:rPr kumimoji="0" lang="en-US" sz="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t>
            </a:r>
            <a:endParaRPr lang="en-US" sz="800" b="0">
              <a:effectLst/>
              <a:latin typeface="Segoe UI" panose="020B0502040204020203" pitchFamily="34" charset="0"/>
              <a:ea typeface="Calibri" panose="020F0502020204030204" pitchFamily="34" charset="0"/>
            </a:endParaRPr>
          </a:p>
          <a:p>
            <a:endParaRPr lang="en-US" sz="800" b="0">
              <a:effectLst/>
              <a:latin typeface="Segoe UI" panose="020B0502040204020203" pitchFamily="34" charset="0"/>
              <a:ea typeface="Calibri" panose="020F0502020204030204" pitchFamily="34" charset="0"/>
            </a:endParaRPr>
          </a:p>
          <a:p>
            <a:r>
              <a:rPr lang="en-US" sz="500" b="0">
                <a:effectLst/>
                <a:latin typeface="Segoe UI" panose="020B0502040204020203" pitchFamily="34" charset="0"/>
                <a:ea typeface="Calibri" panose="020F0502020204030204" pitchFamily="34" charset="0"/>
              </a:rPr>
              <a:t>First, let me tell you about Account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a:effectLst/>
                <a:latin typeface="Segoe UI" panose="020B0502040204020203" pitchFamily="34" charset="0"/>
              </a:rPr>
              <a:t>This provides protection at the digital identity account layer, helping to identify and prevent fraud at digital account creation (</a:t>
            </a:r>
            <a:r>
              <a:rPr lang="en-US" sz="800" b="0" i="0" err="1">
                <a:effectLst/>
                <a:latin typeface="Segoe UI" panose="020B0502040204020203" pitchFamily="34" charset="0"/>
              </a:rPr>
              <a:t>ie</a:t>
            </a:r>
            <a:r>
              <a:rPr lang="en-US" sz="800" b="0" i="0">
                <a:effectLst/>
                <a:latin typeface="Segoe UI" panose="020B0502040204020203" pitchFamily="34" charset="0"/>
              </a:rPr>
              <a:t>., stop bad actors from creating digital accounts) and at digital account login.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a:effectLst/>
              <a:latin typeface="Segoe U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This solution rolls together risk assessment and bot protection, so you have everything in one place rather than point solutions.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What’s more, account protection is very simple to integrate with your existing systems, helping to reduce time and effort.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Finally, our solution is built for compliance. Data is encrypted in transit and at rest and de-identified on its way into the network.</a:t>
            </a:r>
          </a:p>
          <a:p>
            <a:pPr marL="342900" marR="0" lvl="0" indent="-342900">
              <a:lnSpc>
                <a:spcPct val="107000"/>
              </a:lnSpc>
              <a:spcBef>
                <a:spcPts val="0"/>
              </a:spcBef>
              <a:spcAft>
                <a:spcPts val="0"/>
              </a:spcAft>
              <a:buFont typeface="Symbol" panose="05050102010706020507" pitchFamily="18" charset="2"/>
              <a:buChar char=""/>
            </a:pPr>
            <a:endParaRPr lang="en-US" sz="1800">
              <a:effectLst/>
              <a:latin typeface="Calibri" panose="020F0502020204030204" pitchFamily="34" charset="0"/>
              <a:ea typeface="Calibri" panose="020F0502020204030204" pitchFamily="34" charset="0"/>
              <a:cs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is a subset of Dynamics Fraud Protection.]</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248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Purchase protection</a:t>
            </a:r>
          </a:p>
          <a:p>
            <a:endParaRPr lang="en-US" sz="800" b="0">
              <a:effectLst/>
              <a:latin typeface="Segoe UI" panose="020B0502040204020203" pitchFamily="34" charset="0"/>
              <a:ea typeface="Calibri" panose="020F0502020204030204" pitchFamily="34" charset="0"/>
            </a:endParaRPr>
          </a:p>
          <a:p>
            <a:pPr marL="0" marR="0">
              <a:lnSpc>
                <a:spcPct val="107000"/>
              </a:lnSpc>
              <a:spcBef>
                <a:spcPts val="0"/>
              </a:spcBef>
              <a:spcAft>
                <a:spcPts val="0"/>
              </a:spcAft>
            </a:pPr>
            <a:r>
              <a:rPr lang="en-US" sz="1800">
                <a:solidFill>
                  <a:srgbClr val="000000"/>
                </a:solidFill>
                <a:effectLst/>
                <a:latin typeface="Segoe UI" panose="020B0502040204020203" pitchFamily="34" charset="0"/>
                <a:ea typeface="Calibri" panose="020F0502020204030204" pitchFamily="34" charset="0"/>
              </a:rPr>
              <a:t>In addition, we offer purchase protection capabilities which help provide a differentiated experience for merchants to improve revenue and retention: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A hallmark of purchase protection is our balanced approach. Unlike other vendors, we focus not only on helping to reduce loss but also on decreasing false positives.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To achieve this, we offer a Transaction Acceptance Booster, which helps authorize more legitimate transactions by streaming real-time risk data to your card authorization engine.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Next, we help increase value for your customers. You can offer effective fraud protection as a service to your customers at scale, helping to increase your profitability and customer satisfaction.</a:t>
            </a:r>
          </a:p>
          <a:p>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What makes our solution so effective?: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Most vendors in this space have separate account protection and purchase protection solutions. Our solutions work together through a fraud protection network that breaks down data silos, helping to enable much more effective protection.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In addition, our tools are already being leveraged by some of the world’s largest companies. We developed these tools in-house to address our own account and purchase protection needs and offer to you these industry-leading tools which we trust for our own business.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Finally, you can take advantage of our global risk assessment. You’re no longer just looking at potential risk from within your own population of users. Rather, our Fraud Protection Network pulls data from all our customers, including Microsoft itself, in a highly secure, compliant, de-identified way. It then computes global risk across all our customers using machine learning trained on this highly diverse, large dataset. </a:t>
            </a:r>
            <a:endParaRPr lang="en-US" sz="1800" b="1">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a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is a subset of Dynamics Fraud Protection.]</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856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Security and compliance</a:t>
            </a:r>
          </a:p>
          <a:p>
            <a:endParaRPr lang="en-US" b="0"/>
          </a:p>
          <a:p>
            <a:r>
              <a:rPr lang="en-US" sz="1800">
                <a:effectLst/>
                <a:latin typeface="Calibri" panose="020F0502020204030204" pitchFamily="34" charset="0"/>
                <a:ea typeface="Calibri" panose="020F0502020204030204" pitchFamily="34" charset="0"/>
              </a:rPr>
              <a:t>Finally, I’d like to talk about our security and compliance capabilities.</a:t>
            </a:r>
            <a:endParaRPr lang="en-US" sz="1800" b="0">
              <a:effectLst/>
              <a:latin typeface="Calibri" panose="020F0502020204030204" pitchFamily="34" charset="0"/>
              <a:ea typeface="Calibri" panose="020F0502020204030204" pitchFamily="34" charset="0"/>
            </a:endParaRPr>
          </a:p>
          <a:p>
            <a:endParaRPr lang="en-US" sz="1800" b="0">
              <a:effectLst/>
              <a:latin typeface="Calibri" panose="020F0502020204030204" pitchFamily="34" charset="0"/>
            </a:endParaRPr>
          </a:p>
          <a:p>
            <a:r>
              <a:rPr lang="en-US" sz="1800" b="1">
                <a:effectLst/>
                <a:latin typeface="Calibri" panose="020F0502020204030204" pitchFamily="34" charset="0"/>
              </a:rPr>
              <a:t>&lt;click&gt;</a:t>
            </a:r>
          </a:p>
        </p:txBody>
      </p:sp>
    </p:spTree>
    <p:extLst>
      <p:ext uri="{BB962C8B-B14F-4D97-AF65-F5344CB8AC3E}">
        <p14:creationId xmlns:p14="http://schemas.microsoft.com/office/powerpoint/2010/main" val="736918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Regulatory compliance assessments</a:t>
            </a:r>
          </a:p>
          <a:p>
            <a:endParaRPr lang="en-US" sz="800" b="0" kern="0">
              <a:solidFill>
                <a:srgbClr val="000000"/>
              </a:solidFill>
              <a:effectLst/>
              <a:latin typeface="Segoe UI" panose="020B0502040204020203" pitchFamily="34" charset="0"/>
              <a:cs typeface="Segoe UI Semibold" panose="020B0702040204020203" pitchFamily="34" charset="0"/>
            </a:endParaRPr>
          </a:p>
          <a:p>
            <a:r>
              <a:rPr lang="en-US" sz="1800" kern="0">
                <a:solidFill>
                  <a:srgbClr val="000000"/>
                </a:solidFill>
                <a:latin typeface="Segoe UI"/>
                <a:cs typeface="Segoe UI Semibold" panose="020B0702040204020203" pitchFamily="34" charset="0"/>
              </a:rPr>
              <a:t>Our regulatory compliance assessments enable you to assess, monitor, and help improve compliance posture with global, regional, and industry regulations and standards</a:t>
            </a: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This capability provides the following: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Speed up cloud risk assessments</a:t>
            </a:r>
            <a:r>
              <a:rPr lang="en-US" sz="1800">
                <a:effectLst/>
                <a:latin typeface="Calibri" panose="020F0502020204030204" pitchFamily="34" charset="0"/>
                <a:ea typeface="Calibri" panose="020F0502020204030204" pitchFamily="34" charset="0"/>
                <a:cs typeface="Calibri" panose="020F0502020204030204" pitchFamily="34" charset="0"/>
              </a:rPr>
              <a:t>: Help accelerate </a:t>
            </a:r>
            <a:r>
              <a:rPr lang="en-US" sz="1800" kern="0">
                <a:solidFill>
                  <a:srgbClr val="000000"/>
                </a:solidFill>
                <a:latin typeface="Segoe UI"/>
              </a:rPr>
              <a:t>your Microsoft cloud and vendor-related risks assessments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Align with industry standards:</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sz="1800" kern="0">
                <a:solidFill>
                  <a:srgbClr val="000000"/>
                </a:solidFill>
                <a:latin typeface="Segoe UI"/>
              </a:rPr>
              <a:t>Leverage 40+ pre-built assessments for standards and regulations such as GDPR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rPr>
              <a:t>Optimize for better compliance: </a:t>
            </a:r>
            <a:r>
              <a:rPr lang="en-US" sz="1800" b="0" i="0" u="none" strike="noStrike" kern="0" cap="none" spc="0" normalizeH="0" baseline="0" noProof="0">
                <a:ln>
                  <a:noFill/>
                </a:ln>
                <a:solidFill>
                  <a:srgbClr val="000000"/>
                </a:solidFill>
                <a:effectLst/>
                <a:uLnTx/>
                <a:uFillTx/>
                <a:latin typeface="Segoe UI"/>
                <a:ea typeface="Calibri" panose="020F0502020204030204" pitchFamily="34" charset="0"/>
                <a:cs typeface="Segoe UI"/>
              </a:rPr>
              <a:t>Help i</a:t>
            </a:r>
            <a:r>
              <a:rPr lang="en-US" sz="1800" b="0" i="0" u="none" strike="noStrike" kern="0" cap="none" spc="0" normalizeH="0" baseline="0" noProof="0">
                <a:ln>
                  <a:noFill/>
                </a:ln>
                <a:solidFill>
                  <a:srgbClr val="000000"/>
                </a:solidFill>
                <a:effectLst/>
                <a:uLnTx/>
                <a:uFillTx/>
                <a:latin typeface="Segoe UI"/>
                <a:cs typeface="Segoe UI"/>
              </a:rPr>
              <a:t>mprove your overall compliance posture, enhancing security and privacy controls</a:t>
            </a:r>
            <a:endParaRPr lang="en-US" sz="1800">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a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describes Microsoft Compliance Manager.]</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772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a:effectLst/>
                <a:latin typeface="Segoe UI" panose="020B0502040204020203" pitchFamily="34" charset="0"/>
                <a:ea typeface="Calibri" panose="020F0502020204030204" pitchFamily="34" charset="0"/>
              </a:rPr>
              <a:t>Slide title:</a:t>
            </a:r>
            <a:r>
              <a:rPr lang="en-US" sz="1800" b="1">
                <a:effectLst/>
                <a:latin typeface="Segoe UI" panose="020B0502040204020203" pitchFamily="34" charset="0"/>
                <a:ea typeface="Calibri" panose="020F0502020204030204" pitchFamily="34" charset="0"/>
              </a:rPr>
              <a:t> </a:t>
            </a:r>
            <a:r>
              <a:rPr lang="en-US" sz="1800" b="0">
                <a:effectLst/>
                <a:latin typeface="Segoe UI" panose="020B0502040204020203" pitchFamily="34" charset="0"/>
                <a:ea typeface="Calibri" panose="020F0502020204030204" pitchFamily="34" charset="0"/>
              </a:rPr>
              <a:t>Risk assurance and support</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Microsoft has a track record of nearly 10 years of deep engagements with worldwide regulators and customers addressing regulatory compliance topics that are of strategic importance to the industry. </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Our compliance program provides customers with a white glove service delivered through a dedicated team of industry, engineering, and legal and corporate affairs subject matter experts that broadly support your risks, audit, and compliance teams in addressing financial services regulatory compliance, cybersecurity, and privacy topics. The program both offers strategic support on how to best address regulatory challenges as well as helps to address any related topics in the greatest level of detail. </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The program features:</a:t>
            </a: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Compliance Summit and Community: </a:t>
            </a:r>
            <a:r>
              <a:rPr lang="en-US" sz="1800">
                <a:effectLst/>
                <a:latin typeface="Calibri" panose="020F0502020204030204" pitchFamily="34" charset="0"/>
                <a:ea typeface="Times New Roman" panose="02020603050405020304" pitchFamily="18" charset="0"/>
                <a:cs typeface="Times New Roman" panose="02020603050405020304" pitchFamily="18" charset="0"/>
              </a:rPr>
              <a:t>Engage and learn from peers in the industry as well as discuss directly with regulators trending issues around the use of cloud. We built a deep and trusted relationship with financial services regulators and have been organizing compliance summits with Microsoft leadership, regulators, and customers for 9 years. Through summits, webinars and other events you have an exclusive opportunity to engage directly with your peers in the industry as well as with regulators from over 50 countries worldwide.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Ask an expert: </a:t>
            </a:r>
            <a:r>
              <a:rPr lang="en-US" sz="1800">
                <a:effectLst/>
                <a:latin typeface="Calibri" panose="020F0502020204030204" pitchFamily="34" charset="0"/>
                <a:ea typeface="Times New Roman" panose="02020603050405020304" pitchFamily="18" charset="0"/>
                <a:cs typeface="Times New Roman" panose="02020603050405020304" pitchFamily="18" charset="0"/>
              </a:rPr>
              <a:t>Support risk stakeholders including cybersecurity, legal, compliance, operational risk and audit to accelerate their assessment and approval cycles around the use of Microsoft cloud services. Engage directly with Microsoft subject matter experts and get the best possible answers to compliance questions in great detail. Quickly identify the right documentation resource with their help. And submit risk assessments questionnaires to a team of Microsoft experts as needed.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Proactive risk assurance: </a:t>
            </a:r>
            <a:r>
              <a:rPr lang="en-US" sz="1800">
                <a:effectLst/>
                <a:latin typeface="Calibri" panose="020F0502020204030204" pitchFamily="34" charset="0"/>
                <a:ea typeface="Times New Roman" panose="02020603050405020304" pitchFamily="18" charset="0"/>
                <a:cs typeface="Times New Roman" panose="02020603050405020304" pitchFamily="18" charset="0"/>
              </a:rPr>
              <a:t>Stay updated on regulatory changes and important changes to our Online Services. This includes walk-throughs of curated audit artifacts and sharing outcomes from audits.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Concierge and learning paths: </a:t>
            </a:r>
            <a:r>
              <a:rPr lang="en-US" sz="1800">
                <a:effectLst/>
                <a:latin typeface="Calibri" panose="020F0502020204030204" pitchFamily="34" charset="0"/>
                <a:ea typeface="Times New Roman" panose="02020603050405020304" pitchFamily="18" charset="0"/>
                <a:cs typeface="Times New Roman" panose="02020603050405020304" pitchFamily="18" charset="0"/>
              </a:rPr>
              <a:t>Upskill on cloud risk assessment and navigate our rich set of documentation resources and compliance tools.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In the past 8 years, we’ve engaged over 120 financial services regulators, and over 150 customers are enrolled in this program.</a:t>
            </a:r>
          </a:p>
          <a:p>
            <a:pPr marL="0" marR="0">
              <a:spcBef>
                <a:spcPts val="0"/>
              </a:spcBef>
              <a:spcAft>
                <a:spcPts val="0"/>
              </a:spcAft>
            </a:pPr>
            <a:endParaRPr lang="en-US" sz="1800" b="1">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a:effectLst/>
                <a:latin typeface="Calibri" panose="020F0502020204030204" pitchFamily="34" charset="0"/>
                <a:ea typeface="Calibri" panose="020F0502020204030204" pitchFamily="34" charset="0"/>
              </a:rPr>
              <a:t>&lt;click&gt;</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a:effectLst/>
                <a:latin typeface="Calibri" panose="020F0502020204030204" pitchFamily="34" charset="0"/>
                <a:ea typeface="Calibri" panose="020F0502020204030204" pitchFamily="34" charset="0"/>
              </a:rPr>
              <a:t>[Note: This capability describes Financial Services Compliance Program.]</a:t>
            </a:r>
            <a:endParaRPr lang="en-US" sz="180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285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a:defRPr/>
            </a:pPr>
            <a:r>
              <a:rPr kumimoji="0" lang="en-US" sz="1200" b="1" i="1" u="sng" strike="noStrike" kern="1200" cap="none" spc="0" normalizeH="0" baseline="0" noProof="0">
                <a:ln>
                  <a:noFill/>
                </a:ln>
                <a:solidFill>
                  <a:schemeClr val="tx1"/>
                </a:solidFill>
                <a:effectLst/>
                <a:uLnTx/>
                <a:uFillTx/>
                <a:latin typeface="Segoe UI"/>
                <a:ea typeface="Segoe UI" pitchFamily="34" charset="0"/>
                <a:cs typeface="Segoe UI"/>
              </a:rPr>
              <a:t>Guidance</a:t>
            </a:r>
          </a:p>
          <a:p>
            <a:pPr>
              <a:defRPr/>
            </a:pPr>
            <a:endPar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Setup</a:t>
            </a:r>
            <a:r>
              <a:rPr lang="en-US" i="1">
                <a:latin typeface="Segoe UI"/>
                <a:ea typeface="Segoe UI" pitchFamily="34" charset="0"/>
                <a:cs typeface="Segoe UI"/>
              </a:rPr>
              <a:t> </a:t>
            </a: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*Should always follow Wheel – unwrap details to explain pieces more fully and answer the question “What is the Cloud for Financial Services?”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Ground Cloud for FS in technology, how MS comes together to deliver what is represented in wheel</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The slide is engineering-validated to confirm that the products represented are, in fact, included in the packaging under each capability</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Please do NOT use this slide for these purposes</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Not intended for discussion around what a customer has to buy. Every customer is different, refer to business planning assets for those discussions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Not intended for deep per-capability architecture </a:t>
            </a:r>
            <a:r>
              <a:rPr lang="en-US" i="1">
                <a:latin typeface="Segoe UI"/>
                <a:ea typeface="Segoe UI" pitchFamily="34" charset="0"/>
                <a:cs typeface="Segoe UI"/>
              </a:rPr>
              <a:t>discussion, refer</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to capability architectures for that</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Goal of this Slide</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This slide</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represents which MS products come together to address industry prioritized scenarios (for retail banking for now) through the Cloud for FS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note that Industry Prioritized Scenarios may be removed if preferred</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reflects required and recommended capabilities/pieces to deploy the Cloud for FS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highlights the differentiated aspects of the Cloud for FS that drive customer value</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indicates 3</a:t>
            </a:r>
            <a:r>
              <a:rPr kumimoji="0" lang="en-US" sz="1200" b="0" i="1" u="none" strike="noStrike" kern="1200" cap="none" spc="0" normalizeH="0" baseline="30000" noProof="0">
                <a:ln>
                  <a:noFill/>
                </a:ln>
                <a:solidFill>
                  <a:schemeClr val="tx1"/>
                </a:solidFill>
                <a:effectLst/>
                <a:uLnTx/>
                <a:uFillTx/>
                <a:latin typeface="Segoe UI"/>
                <a:ea typeface="Segoe UI" pitchFamily="34" charset="0"/>
                <a:cs typeface="Segoe UI"/>
              </a:rPr>
              <a:t>rd</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party extensions – opportunity for lead-in to partner conversations (can note that MS is not/will not be a core banking solution)</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Partner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lvl="1" indent="-171450">
              <a:buFontTx/>
              <a:buChar char="-"/>
              <a:defRPr/>
            </a:pPr>
            <a:r>
              <a:rPr lang="en-US" i="1">
                <a:latin typeface="Segoe UI"/>
                <a:ea typeface="Segoe UI" pitchFamily="34" charset="0"/>
                <a:cs typeface="Segoe UI"/>
              </a:rPr>
              <a:t>connect</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to same Microsoft core technologies and</a:t>
            </a:r>
            <a:r>
              <a:rPr lang="en-US" i="1">
                <a:latin typeface="Segoe UI"/>
                <a:ea typeface="Segoe UI" pitchFamily="34" charset="0"/>
                <a:cs typeface="Segoe UI"/>
              </a:rPr>
              <a:t> retail banking</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data model</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ISV partnerships adhere to same security and compliance certification as our first party capabilities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i="1">
                <a:latin typeface="Segoe UI"/>
                <a:ea typeface="Segoe UI" pitchFamily="34" charset="0"/>
                <a:cs typeface="Segoe UI"/>
              </a:rPr>
              <a:t>capabilities</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may integrate with existing third party core banking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lvl="1" indent="-171450">
              <a:buFontTx/>
              <a:buChar char="-"/>
              <a:defRPr/>
            </a:pPr>
            <a:r>
              <a:rPr lang="en-US" i="1">
                <a:latin typeface="Segoe UI"/>
                <a:ea typeface="Segoe UI" pitchFamily="34" charset="0"/>
                <a:cs typeface="Segoe UI"/>
              </a:rPr>
              <a:t>reflect extensibility points for customers into their own proprietary or planned technical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628650" lvl="1" indent="-171450">
              <a:buChar char="-"/>
              <a:defRPr/>
            </a:pPr>
            <a:endParaRPr lang="en-US" i="1">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Slide structure</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Dark blue – core MS cloud stack</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Medium blue – what makes this industry cloud special/unique, differentiated aspects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Purple – where ISV and SI partnerships connect</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Cloud for FS Microsoft and partner capabilities/applications sit atop MS core technology,</a:t>
            </a:r>
            <a:r>
              <a:rPr lang="en-US" i="1">
                <a:latin typeface="Segoe UI"/>
                <a:ea typeface="Segoe UI" pitchFamily="34" charset="0"/>
                <a:cs typeface="Segoe UI"/>
              </a:rPr>
              <a:t> retail banking</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data model, consistent security and compliance requirements, and may integrate with third party bank customer core banking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Structure above</a:t>
            </a:r>
            <a:r>
              <a:rPr lang="en-US" i="1">
                <a:latin typeface="Segoe UI"/>
                <a:ea typeface="Segoe UI" pitchFamily="34" charset="0"/>
                <a:cs typeface="Segoe UI"/>
              </a:rPr>
              <a:t> the retail banking data</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model represents interoperability on common platform/baseline, enabling customers to derive insights and run applications that work with each other in real time to support consumer and employee needs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Security and Compliance solutions on left offer unique value prop to address industry needs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EDBF80-D4A2-E548-96ED-482B076E38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3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4800" b="1" dirty="0">
                <a:effectLst/>
                <a:latin typeface="Segoe UI" panose="020B0502040204020203" pitchFamily="34" charset="0"/>
                <a:ea typeface="Calibri" panose="020F0502020204030204" pitchFamily="34" charset="0"/>
              </a:rPr>
              <a:t>Slide title: </a:t>
            </a:r>
            <a:r>
              <a:rPr lang="en-US" sz="4800" b="0" dirty="0">
                <a:effectLst/>
                <a:latin typeface="Segoe UI" panose="020B0502040204020203" pitchFamily="34" charset="0"/>
                <a:ea typeface="Calibri" panose="020F0502020204030204" pitchFamily="34" charset="0"/>
              </a:rPr>
              <a:t>Microsoft Cloud for Financial Services</a:t>
            </a:r>
          </a:p>
          <a:p>
            <a:pPr marL="0" marR="0">
              <a:lnSpc>
                <a:spcPct val="107000"/>
              </a:lnSpc>
              <a:spcBef>
                <a:spcPts val="0"/>
              </a:spcBef>
              <a:spcAft>
                <a:spcPts val="800"/>
              </a:spcAft>
            </a:pPr>
            <a:endParaRPr lang="en-US" sz="4800" b="0" dirty="0">
              <a:effectLst/>
              <a:latin typeface="Segoe UI" panose="020B0502040204020203" pitchFamily="34" charset="0"/>
              <a:ea typeface="Calibri" panose="020F0502020204030204" pitchFamily="34" charset="0"/>
            </a:endParaRPr>
          </a:p>
          <a:p>
            <a:pPr marL="0" marR="0">
              <a:lnSpc>
                <a:spcPct val="107000"/>
              </a:lnSpc>
              <a:spcBef>
                <a:spcPts val="0"/>
              </a:spcBef>
              <a:spcAft>
                <a:spcPts val="800"/>
              </a:spcAft>
            </a:pPr>
            <a:r>
              <a:rPr lang="en-US" sz="1800" dirty="0">
                <a:effectLst/>
              </a:rPr>
              <a:t>In response to your focus on cloud services, Microsoft has prioritized developing services specific to the industry.</a:t>
            </a:r>
          </a:p>
          <a:p>
            <a:pPr marL="0" marR="0">
              <a:lnSpc>
                <a:spcPct val="107000"/>
              </a:lnSpc>
              <a:spcBef>
                <a:spcPts val="0"/>
              </a:spcBef>
              <a:spcAft>
                <a:spcPts val="800"/>
              </a:spcAft>
            </a:pPr>
            <a:endParaRPr lang="en-US" sz="1800" dirty="0">
              <a:effectLst/>
            </a:endParaRPr>
          </a:p>
          <a:p>
            <a:pPr algn="l"/>
            <a:r>
              <a:rPr lang="en-US" sz="2800" b="0" i="0" dirty="0">
                <a:effectLst/>
                <a:latin typeface="Segoe UI" panose="020B0502040204020203" pitchFamily="34" charset="0"/>
              </a:rPr>
              <a:t>Today, I’m excited to share the Microsoft Cloud for Financial Services, built on a foundation of privacy, security, and regulatory compliance across Microsoft and the partner ecosystem.</a:t>
            </a:r>
          </a:p>
          <a:p>
            <a:pPr marL="0" marR="0">
              <a:lnSpc>
                <a:spcPct val="107000"/>
              </a:lnSpc>
              <a:spcBef>
                <a:spcPts val="0"/>
              </a:spcBef>
              <a:spcAft>
                <a:spcPts val="800"/>
              </a:spcAft>
            </a:pPr>
            <a:endParaRPr lang="en-US" sz="4800" dirty="0">
              <a:solidFill>
                <a:srgbClr val="000000"/>
              </a:solidFill>
              <a:effectLst/>
              <a:latin typeface="Segoe UI" panose="020B0502040204020203" pitchFamily="34" charset="0"/>
              <a:ea typeface="+mn-ea"/>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4800" dirty="0">
                <a:solidFill>
                  <a:srgbClr val="000000"/>
                </a:solidFill>
                <a:effectLst/>
                <a:latin typeface="Segoe UI" panose="020B0502040204020203" pitchFamily="34" charset="0"/>
                <a:ea typeface="Calibri" panose="020F0502020204030204" pitchFamily="34" charset="0"/>
              </a:rPr>
              <a:t>As with all our offerings, here we’re focused on trust, and </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we adhere to security and privacy standards to place you in control over security, encryption, and governance.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In addition, the Cloud for Financial Services is built on an industry data model which helps ease interoperability and unifies data to help accelerate insights and business workflows.</a:t>
            </a:r>
            <a:endParaRPr lang="en-US" sz="1800" dirty="0">
              <a:effectLst/>
            </a:endParaRPr>
          </a:p>
          <a:p>
            <a:pPr marL="0" marR="0">
              <a:lnSpc>
                <a:spcPct val="107000"/>
              </a:lnSpc>
              <a:spcBef>
                <a:spcPts val="0"/>
              </a:spcBef>
              <a:spcAft>
                <a:spcPts val="0"/>
              </a:spcAft>
            </a:pPr>
            <a:r>
              <a:rPr lang="en-US" sz="1800" dirty="0">
                <a:effectLst/>
              </a:rPr>
              <a:t> </a:t>
            </a:r>
          </a:p>
          <a:p>
            <a:pPr marL="0" marR="0">
              <a:lnSpc>
                <a:spcPct val="107000"/>
              </a:lnSpc>
              <a:spcBef>
                <a:spcPts val="0"/>
              </a:spcBef>
              <a:spcAft>
                <a:spcPts val="0"/>
              </a:spcAft>
            </a:pPr>
            <a:r>
              <a:rPr lang="en-US" sz="1800" dirty="0">
                <a:effectLst/>
              </a:rPr>
              <a:t>Built on this essential foundation, the Cloud for Financial Services helps manage data to deliver differentiated experiences, empower employees, and help combat financial crime:</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b="1" dirty="0">
              <a:effectLst/>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b="0" dirty="0">
                <a:effectLst/>
              </a:rPr>
              <a:t>First, we focus on </a:t>
            </a:r>
            <a:r>
              <a:rPr lang="en-US" sz="1800" b="1" dirty="0">
                <a:effectLst/>
              </a:rPr>
              <a:t>customer experience: </a:t>
            </a:r>
            <a:r>
              <a:rPr lang="en-US" sz="1800" b="0" dirty="0">
                <a:effectLst/>
              </a:rPr>
              <a:t>We help you provide tools to help a</a:t>
            </a:r>
            <a:r>
              <a:rPr lang="en-US" sz="1800" dirty="0">
                <a:solidFill>
                  <a:srgbClr val="000000"/>
                </a:solidFill>
                <a:latin typeface="Segoe UI"/>
              </a:rPr>
              <a:t>ccelerate customer growth, profitability, and loyalty through more relevant and personalized interactions along with deeper customer insights</a:t>
            </a:r>
            <a:r>
              <a:rPr lang="en-US" sz="1800" dirty="0">
                <a:effectLst/>
              </a:rPr>
              <a:t>  </a:t>
            </a:r>
          </a:p>
          <a:p>
            <a:pPr marL="0" marR="0" lvl="0" indent="0">
              <a:lnSpc>
                <a:spcPct val="107000"/>
              </a:lnSpc>
              <a:spcBef>
                <a:spcPts val="0"/>
              </a:spcBef>
              <a:spcAft>
                <a:spcPts val="0"/>
              </a:spcAft>
              <a:buFont typeface="Symbol" panose="05050102010706020507" pitchFamily="18" charset="2"/>
              <a:buNone/>
            </a:pPr>
            <a:endParaRPr lang="en-US" sz="1800" b="1" dirty="0">
              <a:effectLst/>
            </a:endParaRPr>
          </a:p>
          <a:p>
            <a:pPr marL="0" marR="0" lvl="0" indent="0">
              <a:lnSpc>
                <a:spcPct val="107000"/>
              </a:lnSpc>
              <a:spcBef>
                <a:spcPts val="0"/>
              </a:spcBef>
              <a:spcAft>
                <a:spcPts val="0"/>
              </a:spcAft>
              <a:buFont typeface="Symbol" panose="05050102010706020507" pitchFamily="18" charset="2"/>
              <a:buNone/>
            </a:pPr>
            <a:r>
              <a:rPr lang="en-US" sz="1800" b="0" dirty="0">
                <a:effectLst/>
              </a:rPr>
              <a:t>Next, </a:t>
            </a:r>
            <a:r>
              <a:rPr lang="en-US" sz="1800" b="1" dirty="0">
                <a:effectLst/>
              </a:rPr>
              <a:t>empowering employees through teamwork: </a:t>
            </a:r>
            <a:r>
              <a:rPr lang="en-US" sz="1800" b="0" dirty="0">
                <a:effectLst/>
              </a:rPr>
              <a:t>We h</a:t>
            </a:r>
            <a:r>
              <a:rPr lang="en-US" sz="1800" b="0" dirty="0">
                <a:solidFill>
                  <a:srgbClr val="000000"/>
                </a:solidFill>
                <a:effectLst/>
                <a:latin typeface="Segoe UI"/>
              </a:rPr>
              <a:t>elp you </a:t>
            </a:r>
            <a:r>
              <a:rPr lang="en-US" sz="1800" dirty="0">
                <a:solidFill>
                  <a:srgbClr val="000000"/>
                </a:solidFill>
                <a:latin typeface="Segoe UI"/>
              </a:rPr>
              <a:t>fuel</a:t>
            </a:r>
            <a:r>
              <a:rPr kumimoji="0" lang="en-US" sz="1800" b="0" i="0" u="none" strike="noStrike" kern="1200" cap="none" spc="0" normalizeH="0" baseline="0" noProof="0" dirty="0">
                <a:ln>
                  <a:noFill/>
                </a:ln>
                <a:solidFill>
                  <a:srgbClr val="000000"/>
                </a:solidFill>
                <a:effectLst/>
                <a:uLnTx/>
                <a:uFillTx/>
                <a:latin typeface="Segoe UI"/>
                <a:ea typeface="+mn-ea"/>
                <a:cs typeface="+mn-cs"/>
              </a:rPr>
              <a:t> employee productivity, enhance </a:t>
            </a:r>
            <a:r>
              <a:rPr lang="en-US" sz="1800" dirty="0">
                <a:solidFill>
                  <a:srgbClr val="000000"/>
                </a:solidFill>
                <a:latin typeface="Segoe UI"/>
              </a:rPr>
              <a:t>process</a:t>
            </a:r>
            <a:r>
              <a:rPr kumimoji="0" lang="en-US" sz="1800" b="0" i="0" u="none" strike="noStrike" kern="1200" cap="none" spc="0" normalizeH="0" baseline="0" noProof="0" dirty="0">
                <a:ln>
                  <a:noFill/>
                </a:ln>
                <a:solidFill>
                  <a:srgbClr val="000000"/>
                </a:solidFill>
                <a:effectLst/>
                <a:uLnTx/>
                <a:uFillTx/>
                <a:latin typeface="Segoe UI"/>
                <a:ea typeface="+mn-ea"/>
                <a:cs typeface="+mn-cs"/>
              </a:rPr>
              <a:t> efficiencies, and strengthen customer connections through automation, collaboration, and communications</a:t>
            </a:r>
          </a:p>
          <a:p>
            <a:pPr marL="0" marR="0" lvl="0" indent="0">
              <a:lnSpc>
                <a:spcPct val="107000"/>
              </a:lnSpc>
              <a:spcBef>
                <a:spcPts val="0"/>
              </a:spcBef>
              <a:spcAft>
                <a:spcPts val="0"/>
              </a:spcAft>
              <a:buFont typeface="Symbol" panose="05050102010706020507" pitchFamily="18" charset="2"/>
              <a:buNone/>
            </a:pPr>
            <a:endParaRPr lang="en-US" sz="1800" b="1" dirty="0">
              <a:effectLst/>
            </a:endParaRPr>
          </a:p>
          <a:p>
            <a:pPr marL="0" marR="0" lvl="0" indent="0">
              <a:lnSpc>
                <a:spcPct val="107000"/>
              </a:lnSpc>
              <a:spcBef>
                <a:spcPts val="0"/>
              </a:spcBef>
              <a:spcAft>
                <a:spcPts val="0"/>
              </a:spcAft>
              <a:buFont typeface="Symbol" panose="05050102010706020507" pitchFamily="18" charset="2"/>
              <a:buNone/>
            </a:pPr>
            <a:r>
              <a:rPr lang="en-US" sz="1800" b="0" dirty="0">
                <a:effectLst/>
              </a:rPr>
              <a:t>Last but not least, </a:t>
            </a:r>
            <a:r>
              <a:rPr lang="en-US" sz="1800" b="1" dirty="0">
                <a:effectLst/>
              </a:rPr>
              <a:t>combatting financial crime: </a:t>
            </a:r>
            <a:r>
              <a:rPr lang="en-US" sz="1800" b="0" dirty="0">
                <a:effectLst/>
              </a:rPr>
              <a:t>With this, we help you e</a:t>
            </a:r>
            <a:r>
              <a:rPr lang="en-US" sz="4800" dirty="0">
                <a:solidFill>
                  <a:srgbClr val="000000"/>
                </a:solidFill>
                <a:latin typeface="Segoe UI"/>
              </a:rPr>
              <a:t>nhance customer experience, lower account fraud, and boost profitability </a:t>
            </a:r>
          </a:p>
          <a:p>
            <a:pPr marL="457200" marR="0">
              <a:lnSpc>
                <a:spcPct val="107000"/>
              </a:lnSpc>
              <a:spcBef>
                <a:spcPts val="0"/>
              </a:spcBef>
              <a:spcAft>
                <a:spcPts val="0"/>
              </a:spcAft>
            </a:pPr>
            <a:r>
              <a:rPr lang="en-US" sz="1800" dirty="0">
                <a:effectLst/>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896354" rtl="0" eaLnBrk="1" fontAlgn="auto" latinLnBrk="0" hangingPunct="1">
              <a:lnSpc>
                <a:spcPct val="100000"/>
              </a:lnSpc>
              <a:spcBef>
                <a:spcPts val="588"/>
              </a:spcBef>
              <a:spcAft>
                <a:spcPts val="0"/>
              </a:spcAft>
              <a:buClrTx/>
              <a:buSzPct val="90000"/>
              <a:buFontTx/>
              <a:buNone/>
              <a:tabLst/>
              <a:defRPr/>
            </a:pPr>
            <a:r>
              <a:rPr lang="en-US" sz="1800" b="1" dirty="0">
                <a:effectLst/>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865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indent="0">
              <a:lnSpc>
                <a:spcPct val="90000"/>
              </a:lnSpc>
              <a:spcAft>
                <a:spcPts val="400"/>
              </a:spcAft>
              <a:buFont typeface="Arial" panose="020B0604020202020204" pitchFamily="34" charset="0"/>
              <a:buNone/>
              <a:defRPr/>
            </a:pPr>
            <a:r>
              <a:rPr lang="en-US" b="1"/>
              <a:t>Slide title: </a:t>
            </a:r>
            <a:r>
              <a:rPr lang="en-US" b="0"/>
              <a:t>Industry standards and certifications</a:t>
            </a:r>
          </a:p>
          <a:p>
            <a:pPr marL="0" indent="0">
              <a:lnSpc>
                <a:spcPct val="90000"/>
              </a:lnSpc>
              <a:spcAft>
                <a:spcPts val="400"/>
              </a:spcAft>
              <a:buFont typeface="Arial" panose="020B0604020202020204" pitchFamily="34" charset="0"/>
              <a:buNone/>
              <a:defRPr/>
            </a:pPr>
            <a:endParaRPr lang="en-US" b="0"/>
          </a:p>
          <a:p>
            <a:pPr marL="0" indent="0">
              <a:lnSpc>
                <a:spcPct val="90000"/>
              </a:lnSpc>
              <a:spcAft>
                <a:spcPts val="400"/>
              </a:spcAft>
              <a:buFont typeface="Arial" panose="020B0604020202020204" pitchFamily="34" charset="0"/>
              <a:buNone/>
              <a:defRPr/>
            </a:pPr>
            <a:r>
              <a:rPr lang="en-US" b="0"/>
              <a:t>Microsoft offers extensive compliance coverage in the industry with 90+ compliance offerings spanning global, industry, regional, and government needs.</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a:t>
            </a:r>
            <a:r>
              <a:rPr kumimoji="0" lang="en-US" sz="1200" b="0" i="0" u="none" strike="noStrike" kern="1200" cap="none" spc="0" normalizeH="0" baseline="0" noProof="0">
                <a:ln>
                  <a:noFill/>
                </a:ln>
                <a:solidFill>
                  <a:srgbClr val="1A1A1A"/>
                </a:solidFill>
                <a:effectLst/>
                <a:uLnTx/>
                <a:uFillTx/>
                <a:latin typeface="Segoe UI"/>
                <a:ea typeface="+mn-ea"/>
                <a:cs typeface="+mn-cs"/>
                <a:hlinkClick r:id="rId3"/>
              </a:rPr>
              <a:t>https://aka.ms/AzureCompliance</a:t>
            </a:r>
            <a:r>
              <a:rPr kumimoji="0" lang="en-US" sz="1200" b="0" i="0" u="none" strike="noStrike" kern="1200" cap="none" spc="0" normalizeH="0" baseline="0" noProof="0">
                <a:ln>
                  <a:noFill/>
                </a:ln>
                <a:solidFill>
                  <a:srgbClr val="1A1A1A"/>
                </a:solidFill>
                <a:effectLst/>
                <a:uLnTx/>
                <a:uFillTx/>
                <a:latin typeface="Segoe UI"/>
                <a:ea typeface="+mn-ea"/>
                <a:cs typeface="+mn-cs"/>
              </a:rPr>
              <a:t> </a:t>
            </a:r>
            <a:r>
              <a:rPr lang="en-US"/>
              <a:t>for more information.</a:t>
            </a:r>
          </a:p>
          <a:p>
            <a:endParaRPr lang="en-US"/>
          </a:p>
          <a:p>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r>
              <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Slide title: </a:t>
            </a: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Microsoft Cloud for Financial Service strengths</a:t>
            </a:r>
          </a:p>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endPar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So, what makes Microsoft Cloud for Financial Services unique?:</a:t>
            </a:r>
          </a:p>
          <a:p>
            <a:pPr algn="l"/>
            <a:endParaRPr lang="en-US" sz="1000" b="0" i="0">
              <a:effectLst/>
              <a:latin typeface="Segoe UI" panose="020B0502040204020203" pitchFamily="34" charset="0"/>
            </a:endParaRPr>
          </a:p>
          <a:p>
            <a:pPr marL="342900" indent="-342900" algn="l">
              <a:buAutoNum type="arabicPeriod"/>
            </a:pPr>
            <a:r>
              <a:rPr lang="en-US" sz="1000" b="0" i="0">
                <a:effectLst/>
                <a:latin typeface="Times New Roman" panose="02020603050405020304" pitchFamily="18" charset="0"/>
              </a:rPr>
              <a:t>First, trust in </a:t>
            </a:r>
            <a:r>
              <a:rPr lang="en-US" sz="1000" b="1" i="0">
                <a:effectLst/>
                <a:latin typeface="Times New Roman" panose="02020603050405020304" pitchFamily="18" charset="0"/>
              </a:rPr>
              <a:t>business model alignment</a:t>
            </a:r>
            <a:r>
              <a:rPr lang="en-US" sz="1000" b="0" i="0">
                <a:effectLst/>
                <a:latin typeface="Times New Roman" panose="02020603050405020304" pitchFamily="18" charset="0"/>
              </a:rPr>
              <a:t>. No one wants to be dependent on a provider that sells them technology on one end and competes with them on the other. Microsoft will always be a trusted adviser, a co-innovator and a partner. </a:t>
            </a:r>
          </a:p>
          <a:p>
            <a:pPr marL="342900" indent="-342900" algn="l">
              <a:buAutoNum type="arabicPeriod"/>
            </a:pPr>
            <a:r>
              <a:rPr lang="en-US" sz="1000" b="0" i="0">
                <a:effectLst/>
                <a:latin typeface="Times New Roman" panose="02020603050405020304" pitchFamily="18" charset="0"/>
              </a:rPr>
              <a:t>Second, </a:t>
            </a:r>
            <a:r>
              <a:rPr lang="en-US" sz="1000" b="1" i="0">
                <a:effectLst/>
                <a:latin typeface="Times New Roman" panose="02020603050405020304" pitchFamily="18" charset="0"/>
              </a:rPr>
              <a:t>your data belongs to you</a:t>
            </a:r>
            <a:r>
              <a:rPr lang="en-US" sz="1000" b="0" i="0">
                <a:effectLst/>
                <a:latin typeface="Times New Roman" panose="02020603050405020304" pitchFamily="18" charset="0"/>
              </a:rPr>
              <a:t>, not to us. We work with you to help you harness the data to build the predictive and analytical power required for your own competitive advantage. </a:t>
            </a:r>
          </a:p>
          <a:p>
            <a:pPr marL="342900" marR="0" lvl="0" indent="-342900" fontAlgn="ctr">
              <a:lnSpc>
                <a:spcPct val="107000"/>
              </a:lnSpc>
              <a:spcBef>
                <a:spcPts val="600"/>
              </a:spcBef>
              <a:spcAft>
                <a:spcPts val="600"/>
              </a:spcAft>
              <a:buFont typeface="+mj-lt"/>
              <a:buAutoNum type="arabicPeriod"/>
            </a:pPr>
            <a:r>
              <a:rPr lang="en-US" sz="1000" b="0" i="0">
                <a:effectLst/>
                <a:latin typeface="Times New Roman" panose="02020603050405020304" pitchFamily="18" charset="0"/>
              </a:rPr>
              <a:t>Third, </a:t>
            </a:r>
            <a:r>
              <a:rPr lang="en-US" sz="1000" b="1" i="0">
                <a:effectLst/>
                <a:latin typeface="Times New Roman" panose="02020603050405020304" pitchFamily="18" charset="0"/>
              </a:rPr>
              <a:t>empowerment begins with trust. </a:t>
            </a:r>
            <a:r>
              <a:rPr lang="en-US" sz="1200" b="0" i="0">
                <a:effectLst/>
                <a:latin typeface="Segoe UI" panose="020B0502040204020203" pitchFamily="34" charset="0"/>
              </a:rPr>
              <a:t>To create a safer world empowered by digital transformation, </a:t>
            </a:r>
            <a:r>
              <a:rPr lang="en-US" sz="1000">
                <a:effectLst/>
                <a:latin typeface="Segoe UI" panose="020B0502040204020203" pitchFamily="34" charset="0"/>
                <a:ea typeface="Times New Roman" panose="02020603050405020304" pitchFamily="18" charset="0"/>
                <a:cs typeface="Arial" panose="020B0604020202020204" pitchFamily="34" charset="0"/>
              </a:rPr>
              <a:t>we adhere to industry security and privacy standards to in turn enable you to manage your data footprint and create your own governance.</a:t>
            </a:r>
          </a:p>
          <a:p>
            <a:pPr marL="342900" marR="0" lvl="0" indent="-342900" fontAlgn="ctr">
              <a:lnSpc>
                <a:spcPct val="107000"/>
              </a:lnSpc>
              <a:spcBef>
                <a:spcPts val="600"/>
              </a:spcBef>
              <a:spcAft>
                <a:spcPts val="600"/>
              </a:spcAft>
              <a:buFont typeface="+mj-lt"/>
              <a:buAutoNum type="arabicPeriod"/>
            </a:pPr>
            <a:r>
              <a:rPr lang="en-US" sz="1000" b="0" i="0">
                <a:effectLst/>
                <a:latin typeface="Times New Roman" panose="02020603050405020304" pitchFamily="18" charset="0"/>
              </a:rPr>
              <a:t>Fourth, we recognize every </a:t>
            </a:r>
            <a:r>
              <a:rPr lang="en-US" sz="1000" b="1" i="0">
                <a:effectLst/>
                <a:latin typeface="Times New Roman" panose="02020603050405020304" pitchFamily="18" charset="0"/>
              </a:rPr>
              <a:t>industry is unique</a:t>
            </a:r>
            <a:r>
              <a:rPr lang="en-US" sz="1000" b="0" i="0">
                <a:effectLst/>
                <a:latin typeface="Times New Roman" panose="02020603050405020304" pitchFamily="18" charset="0"/>
              </a:rPr>
              <a:t>. Our aim is to deliver solutions tailored to their specific needs. We listen deeply to you and employ experts who bring industry perspective to all stages of our product development, as well as our customer engagement. Additionally, the capabilities are composable - </a:t>
            </a:r>
            <a:r>
              <a:rPr lang="en-US" sz="1000" b="0" i="0">
                <a:effectLst/>
                <a:latin typeface="Segoe UI" panose="020B0502040204020203" pitchFamily="34" charset="0"/>
              </a:rPr>
              <a:t>you</a:t>
            </a:r>
            <a:r>
              <a:rPr lang="en-US" sz="1000">
                <a:effectLst/>
                <a:latin typeface="Segoe UI" panose="020B0502040204020203" pitchFamily="34" charset="0"/>
                <a:ea typeface="Calibri" panose="020F0502020204030204" pitchFamily="34" charset="0"/>
              </a:rPr>
              <a:t> can start where you are and integrate new capabilities from the Microsoft Cloud for Financial Services.</a:t>
            </a:r>
            <a:endParaRPr lang="en-US" sz="1200" b="0" i="0">
              <a:effectLst/>
              <a:latin typeface="Segoe UI" panose="020B0502040204020203" pitchFamily="34" charset="0"/>
            </a:endParaRPr>
          </a:p>
          <a:p>
            <a:pPr marL="342900" indent="-342900" algn="l">
              <a:buAutoNum type="arabicPeriod"/>
            </a:pPr>
            <a:r>
              <a:rPr lang="en-US" sz="1000" b="0" i="0">
                <a:effectLst/>
                <a:latin typeface="Times New Roman" panose="02020603050405020304" pitchFamily="18" charset="0"/>
              </a:rPr>
              <a:t>Finally, our offerings can be customized by a global ecosystem of </a:t>
            </a:r>
            <a:r>
              <a:rPr lang="en-US" sz="1000" b="1" i="0">
                <a:effectLst/>
                <a:latin typeface="Times New Roman" panose="02020603050405020304" pitchFamily="18" charset="0"/>
              </a:rPr>
              <a:t>trusted partners</a:t>
            </a:r>
            <a:r>
              <a:rPr lang="en-US" sz="1000" b="0" i="0">
                <a:effectLst/>
                <a:latin typeface="Times New Roman" panose="02020603050405020304" pitchFamily="18" charset="0"/>
              </a:rPr>
              <a:t>. We work with leading ISVs and system integrators, so you have the complete solutions you need to address your unique business challenges.</a:t>
            </a:r>
            <a:endParaRPr lang="en-US" sz="1200" b="0" i="0">
              <a:effectLst/>
              <a:latin typeface="Segoe UI" panose="020B0502040204020203" pitchFamily="34" charset="0"/>
            </a:endParaRPr>
          </a:p>
          <a:p>
            <a:pPr marL="0" marR="0" lvl="0" indent="0" algn="l" defTabSz="914400" rtl="0" eaLnBrk="1" fontAlgn="auto" latinLnBrk="0" hangingPunct="1">
              <a:lnSpc>
                <a:spcPct val="107000"/>
              </a:lnSpc>
              <a:spcBef>
                <a:spcPts val="600"/>
              </a:spcBef>
              <a:spcAft>
                <a:spcPts val="600"/>
              </a:spcAft>
              <a:buClrTx/>
              <a:buSzTx/>
              <a:buFont typeface="Arial" panose="020B0604020202020204" pitchFamily="34" charset="0"/>
              <a:buNone/>
              <a:tabLst>
                <a:tab pos="1391285" algn="l"/>
              </a:tabLst>
              <a:defRPr/>
            </a:pPr>
            <a:endPar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marL="0" marR="0" lvl="0" indent="0" algn="l" defTabSz="914400" rtl="0" eaLnBrk="1" fontAlgn="auto" latinLnBrk="0" hangingPunct="1">
              <a:lnSpc>
                <a:spcPct val="107000"/>
              </a:lnSpc>
              <a:spcBef>
                <a:spcPts val="600"/>
              </a:spcBef>
              <a:spcAft>
                <a:spcPts val="600"/>
              </a:spcAft>
              <a:buClrTx/>
              <a:buSzTx/>
              <a:buFont typeface="Arial" panose="020B0604020202020204" pitchFamily="34" charset="0"/>
              <a:buNone/>
              <a:tabLst>
                <a:tab pos="1391285" algn="l"/>
              </a:tabLst>
              <a:defRPr/>
            </a:pPr>
            <a:r>
              <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&lt;click&gt;</a:t>
            </a:r>
          </a:p>
        </p:txBody>
      </p:sp>
    </p:spTree>
    <p:extLst>
      <p:ext uri="{BB962C8B-B14F-4D97-AF65-F5344CB8AC3E}">
        <p14:creationId xmlns:p14="http://schemas.microsoft.com/office/powerpoint/2010/main" val="1914843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a:t>Thank you</a:t>
            </a:r>
          </a:p>
          <a:p>
            <a:endParaRPr lang="en-US"/>
          </a:p>
        </p:txBody>
      </p:sp>
      <p:sp>
        <p:nvSpPr>
          <p:cNvPr id="4" name="Slide Number Placeholder 3"/>
          <p:cNvSpPr>
            <a:spLocks noGrp="1"/>
          </p:cNvSpPr>
          <p:nvPr>
            <p:ph type="sldNum" sz="quarter" idx="10"/>
          </p:nvPr>
        </p:nvSpPr>
        <p:spPr>
          <a:xfrm>
            <a:off x="4143587" y="56481905"/>
            <a:ext cx="3169920" cy="2983596"/>
          </a:xfrm>
          <a:prstGeom prst="rect">
            <a:avLst/>
          </a:prstGeom>
        </p:spPr>
        <p:txBody>
          <a:bodyPr/>
          <a:lstStyle/>
          <a:p>
            <a:pPr defTabSz="1855958">
              <a:defRPr/>
            </a:pPr>
            <a:fld id="{49D94F05-9B80-47A2-8DE1-8B8D9CE8625B}" type="slidenum">
              <a:rPr lang="en-US">
                <a:solidFill>
                  <a:prstClr val="black"/>
                </a:solidFill>
                <a:latin typeface="Calibri" panose="020F0502020204030204"/>
              </a:rPr>
              <a:pPr defTabSz="1855958">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3758766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With the pandemic and other disruptions in the industry, banks’ priorities are shifting.</a:t>
            </a:r>
          </a:p>
          <a:p>
            <a:endParaRPr lang="en-US"/>
          </a:p>
          <a:p>
            <a:r>
              <a:rPr lang="en-US"/>
              <a:t>Today financial services organizations are focused on:</a:t>
            </a:r>
          </a:p>
          <a:p>
            <a:pPr marL="171450" indent="-171450">
              <a:buFont typeface="Arial" panose="020B0604020202020204" pitchFamily="34" charset="0"/>
              <a:buChar char="•"/>
            </a:pPr>
            <a:r>
              <a:rPr lang="en-US" b="1"/>
              <a:t>Enhancing client experience: </a:t>
            </a:r>
            <a:r>
              <a:rPr lang="en-US" b="0"/>
              <a:t>With the pandemic driving so much disruption in the industry, financial services organizations are looking for ways to enhance resilience. For instance, in the insurance realm, 95% of leaders say they are accelerating or looking to accelerate digital transformation to drive greater resilience. </a:t>
            </a:r>
            <a:endParaRPr lang="en-US" sz="1200">
              <a:cs typeface="Segoe UI" panose="020B0502040204020203" pitchFamily="34" charset="0"/>
            </a:endParaRPr>
          </a:p>
          <a:p>
            <a:pPr marL="171450" indent="-171450">
              <a:buFont typeface="Arial" panose="020B0604020202020204" pitchFamily="34" charset="0"/>
              <a:buChar char="•"/>
            </a:pPr>
            <a:r>
              <a:rPr lang="en-US" b="1"/>
              <a:t>Enabling digital collaboration:</a:t>
            </a:r>
            <a:r>
              <a:rPr lang="en-US"/>
              <a:t> Financial services organizations also recognize that digital collaboration could unlock significant value creation. According to McKinsey, “</a:t>
            </a:r>
            <a:r>
              <a:rPr lang="en-US" b="0" i="0">
                <a:solidFill>
                  <a:srgbClr val="333333"/>
                </a:solidFill>
                <a:effectLst/>
                <a:latin typeface="McKinsey Sans"/>
              </a:rPr>
              <a:t>assuming that core business processes which represent 15 to 20 percent of spending could be streamlined to improve productivity by 8 to 10 percent (e.g., eliminating unneeded back-and-forth), the result of scaling up to the entire global banking industry might generate new value of $30 billion or more.”</a:t>
            </a:r>
            <a:endParaRPr lang="en-US"/>
          </a:p>
          <a:p>
            <a:endParaRPr lang="en-US"/>
          </a:p>
          <a:p>
            <a:r>
              <a:rPr lang="en-US"/>
              <a:t>But financial services organizations are finding that their technology is holding them back.</a:t>
            </a:r>
          </a:p>
          <a:p>
            <a:pPr marL="171450" indent="-171450">
              <a:buFont typeface="Arial" panose="020B0604020202020204" pitchFamily="34" charset="0"/>
              <a:buChar char="•"/>
            </a:pPr>
            <a:r>
              <a:rPr lang="en-US" b="1"/>
              <a:t>Data access challenges: </a:t>
            </a:r>
            <a:r>
              <a:rPr lang="en-US"/>
              <a:t>They are often saddled with dozens or even hundreds of data silos that prevent them from, for example, creating unified customer profiles that could enable personalization to enhance the customer experience. In fact, global </a:t>
            </a:r>
            <a:r>
              <a:rPr lang="en-US" sz="1200">
                <a:cs typeface="Segoe UI" panose="020B0502040204020203" pitchFamily="34" charset="0"/>
              </a:rPr>
              <a:t>organizations report having up to 600 different internal data repositories</a:t>
            </a:r>
          </a:p>
          <a:p>
            <a:pPr marL="171450" indent="-171450">
              <a:buFont typeface="Arial" panose="020B0604020202020204" pitchFamily="34" charset="0"/>
              <a:buChar char="•"/>
            </a:pPr>
            <a:r>
              <a:rPr lang="en-US" sz="1200" b="1">
                <a:cs typeface="Segoe UI" panose="020B0502040204020203" pitchFamily="34" charset="0"/>
              </a:rPr>
              <a:t>Security concerns:</a:t>
            </a:r>
            <a:r>
              <a:rPr lang="en-US" sz="1200">
                <a:cs typeface="Segoe UI" panose="020B0502040204020203" pitchFamily="34" charset="0"/>
              </a:rPr>
              <a:t> Security concerns create additional complexity in addressing banks’ new priorities. 83% of leaders at US banks say cybersecurity is their top risk concern.</a:t>
            </a:r>
            <a:endParaRPr lang="en-US"/>
          </a:p>
          <a:p>
            <a:pPr algn="l"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a:p>
            <a:pPr algn="l" defTabSz="932472" fontAlgn="base">
              <a:spcBef>
                <a:spcPct val="0"/>
              </a:spcBef>
              <a:spcAft>
                <a:spcPct val="0"/>
              </a:spcAft>
            </a:pPr>
            <a:r>
              <a:rPr lang="en-US" sz="1200">
                <a:gradFill>
                  <a:gsLst>
                    <a:gs pos="0">
                      <a:srgbClr val="FFFFFF"/>
                    </a:gs>
                    <a:gs pos="100000">
                      <a:srgbClr val="FFFFFF"/>
                    </a:gs>
                  </a:gsLst>
                  <a:lin ang="5400000" scaled="0"/>
                </a:gradFill>
                <a:cs typeface="Segoe UI" pitchFamily="34" charset="0"/>
              </a:rPr>
              <a:t>It’s no wonder banks are struggling to meet their evolving priorities. Fortunately, these barriers are not insurmountable.</a:t>
            </a:r>
          </a:p>
          <a:p>
            <a:pPr algn="l"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a:p>
            <a:pPr algn="l" defTabSz="932472" fontAlgn="base">
              <a:spcBef>
                <a:spcPct val="0"/>
              </a:spcBef>
              <a:spcAft>
                <a:spcPct val="0"/>
              </a:spcAft>
            </a:pPr>
            <a:r>
              <a:rPr lang="en-US" sz="1200" b="1">
                <a:gradFill>
                  <a:gsLst>
                    <a:gs pos="0">
                      <a:srgbClr val="FFFFFF"/>
                    </a:gs>
                    <a:gs pos="100000">
                      <a:srgbClr val="FFFFFF"/>
                    </a:gs>
                  </a:gsLst>
                  <a:lin ang="5400000" scaled="0"/>
                </a:gradFill>
                <a:cs typeface="Segoe UI" pitchFamily="34" charset="0"/>
              </a:rPr>
              <a:t>&lt;click&gt;</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223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a:t>Unified customer profile</a:t>
            </a:r>
          </a:p>
          <a:p>
            <a:endParaRPr lang="en-US"/>
          </a:p>
          <a:p>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33305647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Customer onboarding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1753295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Collaboration manager</a:t>
            </a:r>
          </a:p>
          <a:p>
            <a:endParaRPr lang="en-US" b="0"/>
          </a:p>
          <a:p>
            <a:r>
              <a:rPr lang="en-US" b="0"/>
              <a:t>[Seller guidance: Note - </a:t>
            </a:r>
            <a:r>
              <a:rPr lang="en-US"/>
              <a:t>Dynamics 365 applications sit at the integration service level or sometimes the system of record itself. Integration with Customer Onboarding is possible through this integration service.]</a:t>
            </a:r>
          </a:p>
          <a:p>
            <a:endParaRPr lang="en-US"/>
          </a:p>
          <a:p>
            <a:r>
              <a:rPr lang="en-US" b="1"/>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5674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Banking customer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4280172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Banking customer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38155198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Financial services regulatory compliance</a:t>
            </a:r>
          </a:p>
          <a:p>
            <a:endParaRPr lang="en-US" b="0"/>
          </a:p>
          <a:p>
            <a:r>
              <a:rPr lang="en-US" b="0" i="1"/>
              <a:t>[Seller guidance: this slide highlights the compliance tools specific for financial services. See additional information below. If you prefer to have more information on the slide, there’s an alternate version of this slide in the appendix]</a:t>
            </a:r>
          </a:p>
          <a:p>
            <a:endParaRPr lang="en-US" b="0"/>
          </a:p>
          <a:p>
            <a:r>
              <a:rPr lang="en-US" b="0"/>
              <a:t>Microsoft offers integrated compliance tools specifically designed for financial services, including:</a:t>
            </a:r>
          </a:p>
          <a:p>
            <a:pPr marL="171450" indent="-171450">
              <a:buFont typeface="Arial" panose="020B0604020202020204" pitchFamily="34" charset="0"/>
              <a:buChar char="•"/>
            </a:pPr>
            <a:r>
              <a:rPr lang="en-US" b="0"/>
              <a:t>Regulatory compliance checklists for key markets</a:t>
            </a:r>
          </a:p>
          <a:p>
            <a:pPr marL="171450" indent="-171450">
              <a:buFont typeface="Arial" panose="020B0604020202020204" pitchFamily="34" charset="0"/>
              <a:buChar char="•"/>
            </a:pPr>
            <a:r>
              <a:rPr lang="en-US" b="0"/>
              <a:t>In-region data storage and multi-geo capabilities</a:t>
            </a:r>
          </a:p>
          <a:p>
            <a:pPr marL="171450" indent="-171450">
              <a:buFont typeface="Arial" panose="020B0604020202020204" pitchFamily="34" charset="0"/>
              <a:buChar char="•"/>
            </a:pPr>
            <a:r>
              <a:rPr lang="en-US" b="0"/>
              <a:t>WORM storage, surveillance, and SEC 17a-4 compliance</a:t>
            </a:r>
          </a:p>
          <a:p>
            <a:pPr marL="171450" indent="-171450">
              <a:buFont typeface="Arial" panose="020B0604020202020204" pitchFamily="34" charset="0"/>
              <a:buChar char="•"/>
            </a:pPr>
            <a:r>
              <a:rPr lang="en-US" b="0"/>
              <a:t>eDiscovery, investigations support, and audit logging</a:t>
            </a:r>
          </a:p>
          <a:p>
            <a:pPr marL="171450" indent="-171450">
              <a:buFont typeface="Arial" panose="020B0604020202020204" pitchFamily="34" charset="0"/>
              <a:buChar char="•"/>
            </a:pPr>
            <a:r>
              <a:rPr kumimoji="0" lang="en-US"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Payment Card Industry compliance (PCI DSS)</a:t>
            </a:r>
          </a:p>
          <a:p>
            <a:pPr marL="171450" indent="-171450">
              <a:buFont typeface="Arial" panose="020B0604020202020204" pitchFamily="34" charset="0"/>
              <a:buChar char="•"/>
            </a:pPr>
            <a:r>
              <a:rPr kumimoji="0" lang="en-US"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Information barriers</a:t>
            </a:r>
            <a:endParaRPr lang="en-US" b="0"/>
          </a:p>
          <a:p>
            <a:endParaRPr lang="en-US" b="0"/>
          </a:p>
          <a:p>
            <a:r>
              <a:rPr lang="en-US" b="1"/>
              <a:t>&lt;click&gt;</a:t>
            </a:r>
          </a:p>
          <a:p>
            <a:endParaRPr lang="en-US"/>
          </a:p>
          <a:p>
            <a:r>
              <a:rPr lang="en-US" i="1"/>
              <a:t>More information:</a:t>
            </a:r>
          </a:p>
          <a:p>
            <a:pPr marL="171450" indent="-171450">
              <a:buFont typeface="Arial" panose="020B0604020202020204" pitchFamily="34" charset="0"/>
              <a:buChar char="•"/>
            </a:pPr>
            <a:r>
              <a:rPr lang="en-US"/>
              <a:t>Leverage regulatory compliance checklists to help ensure your cloud services meet the applicable regulatory requirements across all your regions.</a:t>
            </a:r>
          </a:p>
          <a:p>
            <a:pPr marL="171450" indent="-171450">
              <a:buFont typeface="Arial" panose="020B0604020202020204" pitchFamily="34" charset="0"/>
              <a:buChar char="•"/>
            </a:pPr>
            <a:r>
              <a:rPr lang="en-US" sz="1200">
                <a:solidFill>
                  <a:schemeClr val="accent1"/>
                </a:solidFill>
                <a:latin typeface="+mj-lt"/>
                <a:ea typeface="Segoe UI" pitchFamily="34" charset="0"/>
                <a:cs typeface="Segoe UI" pitchFamily="34" charset="0"/>
              </a:rPr>
              <a:t>In-region data storage and multi-geo </a:t>
            </a:r>
            <a:r>
              <a:rPr lang="en-US" sz="1200">
                <a:solidFill>
                  <a:schemeClr val="tx1"/>
                </a:solidFill>
                <a:latin typeface="+mj-lt"/>
                <a:ea typeface="Segoe UI" pitchFamily="34" charset="0"/>
                <a:cs typeface="Segoe UI" pitchFamily="34" charset="0"/>
              </a:rPr>
              <a:t>capabilities empower you to provision and store data at rest in the geo locations that you've chosen to meet data residency requirements</a:t>
            </a:r>
          </a:p>
          <a:p>
            <a:pPr marL="171450" indent="-171450">
              <a:buFont typeface="Arial" panose="020B0604020202020204" pitchFamily="34" charset="0"/>
              <a:buChar char="•"/>
            </a:pPr>
            <a:r>
              <a:rPr lang="en-US" sz="1200">
                <a:solidFill>
                  <a:schemeClr val="tx1"/>
                </a:solidFill>
                <a:latin typeface="+mj-lt"/>
                <a:ea typeface="Segoe UI" pitchFamily="34" charset="0"/>
                <a:cs typeface="Segoe UI" pitchFamily="34" charset="0"/>
              </a:rPr>
              <a:t>Microsoft 365 includes archiving features that enable regulated customers, including broker-dealers, to store data in a manner that helps them </a:t>
            </a:r>
            <a:r>
              <a:rPr lang="en-US" sz="1200">
                <a:solidFill>
                  <a:schemeClr val="accent1"/>
                </a:solidFill>
                <a:latin typeface="+mj-lt"/>
                <a:ea typeface="Segoe UI" pitchFamily="34" charset="0"/>
                <a:cs typeface="Segoe UI" pitchFamily="34" charset="0"/>
              </a:rPr>
              <a:t>comply with SEC 17a-4 </a:t>
            </a:r>
            <a:r>
              <a:rPr lang="en-US" sz="1200">
                <a:solidFill>
                  <a:schemeClr val="tx1"/>
                </a:solidFill>
                <a:latin typeface="+mj-lt"/>
                <a:ea typeface="Segoe UI" pitchFamily="34" charset="0"/>
                <a:cs typeface="Segoe UI" pitchFamily="34" charset="0"/>
              </a:rPr>
              <a:t>requirements for records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j-lt"/>
                <a:ea typeface="Segoe UI" pitchFamily="34" charset="0"/>
                <a:cs typeface="Segoe UI" pitchFamily="34" charset="0"/>
              </a:rPr>
              <a:t>Enhance compliance with built-in tools for </a:t>
            </a:r>
            <a:r>
              <a:rPr lang="en-US" sz="1200">
                <a:solidFill>
                  <a:schemeClr val="accent1"/>
                </a:solidFill>
                <a:latin typeface="+mj-lt"/>
                <a:ea typeface="Segoe UI" pitchFamily="34" charset="0"/>
                <a:cs typeface="Segoe UI" pitchFamily="34" charset="0"/>
              </a:rPr>
              <a:t>in-cloud data preservation, eDiscovery, investigations support and audit logging</a:t>
            </a:r>
            <a:r>
              <a:rPr lang="en-US" sz="1200">
                <a:solidFill>
                  <a:schemeClr val="tx1"/>
                </a:solidFill>
                <a:latin typeface="+mj-lt"/>
                <a:ea typeface="Segoe UI" pitchFamily="34" charset="0"/>
                <a:cs typeface="Segoe UI" pitchFamily="34" charset="0"/>
              </a:rPr>
              <a:t>. Search for content across your applications and identify, hold, and export content in line with regulatory expectations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j-lt"/>
                <a:cs typeface="Segoe UI" pitchFamily="34" charset="0"/>
              </a:rPr>
              <a:t>Azure, OneDrive for Business, and SharePoint Online are certified as </a:t>
            </a:r>
            <a:r>
              <a:rPr lang="en-US" sz="1200" b="0">
                <a:solidFill>
                  <a:schemeClr val="accent1"/>
                </a:solidFill>
                <a:latin typeface="+mj-lt"/>
                <a:cs typeface="Segoe UI" pitchFamily="34" charset="0"/>
              </a:rPr>
              <a:t>compliant under PCI</a:t>
            </a:r>
            <a:r>
              <a:rPr lang="en-US" sz="1200">
                <a:solidFill>
                  <a:schemeClr val="tx1"/>
                </a:solidFill>
                <a:latin typeface="+mj-lt"/>
                <a:cs typeface="Segoe UI" pitchFamily="34" charset="0"/>
              </a:rPr>
              <a:t> DSS version 3.2 at Service Provider Level 1 (the highest volume of transactions, more than 6 million a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accent1"/>
                </a:solidFill>
                <a:latin typeface="+mj-lt"/>
                <a:cs typeface="Segoe UI" pitchFamily="34" charset="0"/>
              </a:rPr>
              <a:t>Information barriers </a:t>
            </a:r>
            <a:r>
              <a:rPr lang="en-US" sz="1200">
                <a:solidFill>
                  <a:schemeClr val="tx1"/>
                </a:solidFill>
                <a:latin typeface="+mj-lt"/>
                <a:cs typeface="Segoe UI" pitchFamily="34" charset="0"/>
              </a:rPr>
              <a:t>enable administrators to restrict communication and collaboration among specific groups of users when necessary, to avoid conflicts of interest within your organization</a:t>
            </a:r>
            <a:endParaRPr lang="en-US"/>
          </a:p>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3064606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b="1"/>
              <a:t>Slide title:</a:t>
            </a:r>
            <a:r>
              <a:rPr lang="en-US" b="0"/>
              <a:t> Microsoft Cloud for Financial Services</a:t>
            </a:r>
          </a:p>
          <a:p>
            <a:pPr marL="0" marR="0">
              <a:lnSpc>
                <a:spcPct val="107000"/>
              </a:lnSpc>
              <a:spcBef>
                <a:spcPts val="0"/>
              </a:spcBef>
              <a:spcAft>
                <a:spcPts val="0"/>
              </a:spcAft>
            </a:pPr>
            <a:endParaRPr lang="en-US" sz="1200" b="0">
              <a:effectLst/>
            </a:endParaRPr>
          </a:p>
          <a:p>
            <a:pPr marL="0" marR="0">
              <a:lnSpc>
                <a:spcPct val="107000"/>
              </a:lnSpc>
              <a:spcBef>
                <a:spcPts val="0"/>
              </a:spcBef>
              <a:spcAft>
                <a:spcPts val="0"/>
              </a:spcAft>
            </a:pPr>
            <a:r>
              <a:rPr lang="en-US" sz="1200">
                <a:effectLst/>
              </a:rPr>
              <a:t>Now let's take a closer look at </a:t>
            </a:r>
            <a:r>
              <a:rPr lang="en-US" sz="1200">
                <a:effectLst/>
                <a:highlight>
                  <a:srgbClr val="FFFF00"/>
                </a:highlight>
              </a:rPr>
              <a:t>the capabilities around the value chain.</a:t>
            </a:r>
            <a:endParaRPr lang="en-US" sz="1200">
              <a:effectLst/>
            </a:endParaRPr>
          </a:p>
          <a:p>
            <a:pPr marL="0" marR="0">
              <a:lnSpc>
                <a:spcPct val="107000"/>
              </a:lnSpc>
              <a:spcBef>
                <a:spcPts val="0"/>
              </a:spcBef>
              <a:spcAft>
                <a:spcPts val="0"/>
              </a:spcAft>
            </a:pPr>
            <a:r>
              <a:rPr lang="en-US" sz="1200">
                <a:effectLst/>
              </a:rPr>
              <a:t> </a:t>
            </a:r>
          </a:p>
          <a:p>
            <a:pPr marL="0" marR="0">
              <a:lnSpc>
                <a:spcPct val="107000"/>
              </a:lnSpc>
              <a:spcBef>
                <a:spcPts val="0"/>
              </a:spcBef>
              <a:spcAft>
                <a:spcPts val="0"/>
              </a:spcAft>
            </a:pPr>
            <a:r>
              <a:rPr lang="en-US" sz="1200">
                <a:effectLst/>
              </a:rPr>
              <a:t>We start with </a:t>
            </a:r>
            <a:r>
              <a:rPr lang="en-US" sz="1200" b="1">
                <a:effectLst/>
              </a:rPr>
              <a:t>delivering a differentiated customer experience and empowering employees</a:t>
            </a:r>
            <a:r>
              <a:rPr lang="en-US" sz="1200">
                <a:effectLst/>
              </a:rPr>
              <a:t>. We recognize that these are intertwined, so we’ve created capabilities that are just as effective for each.</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First, we have </a:t>
            </a:r>
            <a:r>
              <a:rPr lang="en-US" sz="1200" b="1">
                <a:effectLst/>
              </a:rPr>
              <a:t>unified customer profile</a:t>
            </a:r>
            <a:r>
              <a:rPr lang="en-US" sz="1200">
                <a:effectLst/>
              </a:rPr>
              <a:t>. With this capability, your employees have a comprehensive view of the customer which helps them tailor customer experiences.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Next, we have </a:t>
            </a:r>
            <a:r>
              <a:rPr lang="en-US" sz="1200" b="1">
                <a:effectLst/>
              </a:rPr>
              <a:t>customer onboarding</a:t>
            </a:r>
            <a:r>
              <a:rPr lang="en-US" sz="1200">
                <a:effectLst/>
              </a:rPr>
              <a:t>. Customer onboarding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provides customers with easy-access loan apps and self-service tools, streamlining the loan process to help enhance customer experience and loyalty.</a:t>
            </a:r>
          </a:p>
          <a:p>
            <a:pPr marL="0" marR="0">
              <a:lnSpc>
                <a:spcPct val="107000"/>
              </a:lnSpc>
              <a:spcBef>
                <a:spcPts val="0"/>
              </a:spcBef>
              <a:spcAft>
                <a:spcPts val="0"/>
              </a:spcAft>
            </a:pP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0"/>
              </a:spcAft>
            </a:pPr>
            <a:r>
              <a:rPr lang="en-US" sz="1200" b="1">
                <a:effectLst/>
              </a:rPr>
              <a:t>Collaboration manager </a:t>
            </a:r>
            <a:r>
              <a:rPr lang="en-US" sz="1200">
                <a:effectLst/>
              </a:rPr>
              <a:t>is another key capability. It enables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automation, collaboration, and communications to help accelerate lending processes, minimize errors, and enhance customer experience</a:t>
            </a:r>
            <a:endParaRPr lang="en-US" sz="1200">
              <a:effectLst/>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Finally, we have </a:t>
            </a:r>
            <a:r>
              <a:rPr lang="en-US" sz="1200" b="1">
                <a:effectLst/>
              </a:rPr>
              <a:t>banking customer engagement</a:t>
            </a:r>
            <a:r>
              <a:rPr lang="en-US" sz="1200">
                <a:effectLst/>
              </a:rPr>
              <a:t>, which helps personalize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customer </a:t>
            </a:r>
            <a:r>
              <a:rPr lang="en-US" sz="1200" kern="0">
                <a:solidFill>
                  <a:srgbClr val="000000"/>
                </a:solidFill>
                <a:latin typeface="Segoe UI"/>
                <a:cs typeface="Segoe UI Semibold" panose="020B0702040204020203" pitchFamily="34" charset="0"/>
              </a:rPr>
              <a:t>interactions with relevant financial information to accelerate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time to resolution.</a:t>
            </a:r>
            <a:endParaRPr lang="en-US" sz="1200">
              <a:effectLst/>
            </a:endParaRPr>
          </a:p>
          <a:p>
            <a:pPr marL="0" marR="0">
              <a:lnSpc>
                <a:spcPct val="107000"/>
              </a:lnSpc>
              <a:spcBef>
                <a:spcPts val="0"/>
              </a:spcBef>
              <a:spcAft>
                <a:spcPts val="0"/>
              </a:spcAft>
            </a:pPr>
            <a:endParaRPr lang="en-US" sz="120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a:effectLst/>
              </a:rPr>
              <a:t>Up next, we focus on </a:t>
            </a:r>
            <a:r>
              <a:rPr lang="en-US" sz="1200" b="1">
                <a:effectLst/>
              </a:rPr>
              <a:t>combatting financial crime</a:t>
            </a:r>
            <a:r>
              <a:rPr lang="en-US" sz="1200">
                <a:effectLst/>
              </a:rPr>
              <a:t>. We have two connected capabilities here: The first is </a:t>
            </a:r>
            <a:r>
              <a:rPr lang="en-US" sz="1200" b="1">
                <a:effectLst/>
              </a:rPr>
              <a:t>account protection</a:t>
            </a:r>
            <a:r>
              <a:rPr lang="en-US" sz="1200">
                <a:effectLst/>
              </a:rPr>
              <a:t>, which </a:t>
            </a:r>
            <a:r>
              <a:rPr kumimoji="0" lang="en-US" sz="1200" b="0" i="0" u="none" strike="noStrike" kern="0" cap="none" normalizeH="0" baseline="0" noProof="0">
                <a:ln>
                  <a:noFill/>
                </a:ln>
                <a:solidFill>
                  <a:schemeClr val="tx1"/>
                </a:solidFill>
                <a:effectLst/>
                <a:uLnTx/>
                <a:uFillTx/>
                <a:cs typeface="Segoe UI Semibold" panose="020B0702040204020203" pitchFamily="34" charset="0"/>
              </a:rPr>
              <a:t>helps prevent fraudulent digital account creation and account takeover</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Next, we have </a:t>
            </a:r>
            <a:r>
              <a:rPr kumimoji="0" lang="en-US" sz="1200"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purchase protection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which </a:t>
            </a:r>
            <a:r>
              <a:rPr kumimoji="0" lang="en-US" sz="12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helps </a:t>
            </a:r>
            <a:r>
              <a:rPr lang="en-US" sz="1200" kern="0">
                <a:solidFill>
                  <a:schemeClr val="tx1"/>
                </a:solidFill>
                <a:cs typeface="Segoe UI Semibold" panose="020B0702040204020203" pitchFamily="34" charset="0"/>
              </a:rPr>
              <a:t>provide</a:t>
            </a:r>
            <a:r>
              <a:rPr kumimoji="0" lang="en-US" sz="1200" b="0" i="0" u="none" strike="noStrike" kern="0" cap="none" normalizeH="0" baseline="0" noProof="0">
                <a:ln>
                  <a:noFill/>
                </a:ln>
                <a:solidFill>
                  <a:schemeClr val="tx1"/>
                </a:solidFill>
                <a:effectLst/>
                <a:uLnTx/>
                <a:uFillTx/>
                <a:cs typeface="Segoe UI Semibold" panose="020B0702040204020203" pitchFamily="34" charset="0"/>
              </a:rPr>
              <a:t> a differentiated experience for merchants to improve revenue and retention.</a:t>
            </a: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Our offering wouldn’t be complete without robust </a:t>
            </a:r>
            <a:r>
              <a:rPr lang="en-US" sz="1200" b="1">
                <a:effectLst/>
              </a:rPr>
              <a:t>security and compliance </a:t>
            </a:r>
            <a:r>
              <a:rPr lang="en-US" sz="1200">
                <a:effectLst/>
              </a:rPr>
              <a:t>capabilities.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We offer </a:t>
            </a:r>
            <a:r>
              <a:rPr lang="en-US" sz="1200" b="1">
                <a:effectLst/>
              </a:rPr>
              <a:t>regulatory compliance assessments</a:t>
            </a:r>
            <a:r>
              <a:rPr lang="en-US" sz="1200" b="0">
                <a:effectLst/>
              </a:rPr>
              <a:t>, which are a must-have in this highly regulated industry. This capability enables you to assess, </a:t>
            </a:r>
            <a:r>
              <a:rPr lang="en-US" sz="1200" kern="0">
                <a:solidFill>
                  <a:srgbClr val="000000"/>
                </a:solidFill>
                <a:latin typeface="Segoe UI"/>
                <a:cs typeface="Segoe UI Semibold" panose="020B0702040204020203" pitchFamily="34" charset="0"/>
              </a:rPr>
              <a:t>monitor, and help improve compliance posture with global, regional, and industry regulations and standards.</a:t>
            </a:r>
          </a:p>
          <a:p>
            <a:pPr marL="0" marR="0">
              <a:lnSpc>
                <a:spcPct val="107000"/>
              </a:lnSpc>
              <a:spcBef>
                <a:spcPts val="0"/>
              </a:spcBef>
              <a:spcAft>
                <a:spcPts val="0"/>
              </a:spcAft>
            </a:pPr>
            <a:endParaRPr lang="en-US" sz="1200" kern="0">
              <a:solidFill>
                <a:srgbClr val="000000"/>
              </a:solidFill>
              <a:effectLst/>
              <a:latin typeface="Segoe UI"/>
              <a:cs typeface="Segoe UI Semibold" panose="020B0702040204020203" pitchFamily="34" charset="0"/>
            </a:endParaRPr>
          </a:p>
          <a:p>
            <a:pPr marL="0" marR="0">
              <a:lnSpc>
                <a:spcPct val="107000"/>
              </a:lnSpc>
              <a:spcBef>
                <a:spcPts val="0"/>
              </a:spcBef>
              <a:spcAft>
                <a:spcPts val="0"/>
              </a:spcAft>
            </a:pPr>
            <a:r>
              <a:rPr lang="en-US" sz="1200">
                <a:effectLst/>
              </a:rPr>
              <a:t>We also offer </a:t>
            </a:r>
            <a:r>
              <a:rPr lang="en-US" sz="1200" b="1">
                <a:effectLst/>
              </a:rPr>
              <a:t>risk assurance and support</a:t>
            </a:r>
            <a:r>
              <a:rPr lang="en-US" sz="1200">
                <a:effectLst/>
              </a:rPr>
              <a:t>, a white </a:t>
            </a:r>
            <a:r>
              <a:rPr lang="en-US" sz="1200" kern="0">
                <a:solidFill>
                  <a:srgbClr val="000000"/>
                </a:solidFill>
                <a:latin typeface="Segoe UI"/>
                <a:cs typeface="Segoe UI Semibold" panose="020B0702040204020203" pitchFamily="34" charset="0"/>
              </a:rPr>
              <a:t>glove service to support risk, audit, and compliance teams in addressing financial services regulatory compliance, cybersecurity, and privacy.</a:t>
            </a:r>
            <a:endParaRPr lang="en-US" sz="1200">
              <a:effectLst/>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As I mentioned, these capabilities are built on a few key foundational elements that are tailored to the financial service industry. The first is our </a:t>
            </a:r>
            <a:r>
              <a:rPr lang="en-US" sz="1200" b="1">
                <a:effectLst/>
              </a:rPr>
              <a:t>data model and connectors</a:t>
            </a:r>
            <a:r>
              <a:rPr lang="en-US" sz="1200">
                <a:effectLst/>
              </a:rPr>
              <a:t>. This is what enables the connection between our capabilities and your data and ensures interoperability of our solutions with your solutions and partner solutions.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That brings me to my next point: the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power of the Microsoft Cloud for Financial Services doesn’t stop with our first-party technologies and solutions. Our extensive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ecosystem of partners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extends the cloud’s capabilities even further, ensuring you can find a solution to fit your needs that builds on our technologies.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And beneath it all is the </a:t>
            </a:r>
            <a:r>
              <a:rPr lang="en-US" sz="1200" b="1">
                <a:effectLst/>
              </a:rPr>
              <a:t>Microsoft Cloud</a:t>
            </a:r>
            <a:r>
              <a:rPr lang="en-US" sz="1200">
                <a:effectLst/>
              </a:rPr>
              <a:t>. You can depend on our trusted cloud services to power all these capabilities.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b="1">
                <a:effectLst/>
              </a:rPr>
              <a:t>&lt;click&gt;</a:t>
            </a:r>
          </a:p>
          <a:p>
            <a:endParaRPr lang="en-US"/>
          </a:p>
        </p:txBody>
      </p:sp>
    </p:spTree>
    <p:extLst>
      <p:ext uri="{BB962C8B-B14F-4D97-AF65-F5344CB8AC3E}">
        <p14:creationId xmlns:p14="http://schemas.microsoft.com/office/powerpoint/2010/main" val="260126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Customer and employee experience</a:t>
            </a:r>
          </a:p>
          <a:p>
            <a:endParaRPr lang="en-US" b="0"/>
          </a:p>
          <a:p>
            <a:r>
              <a:rPr lang="en-US" sz="1800">
                <a:effectLst/>
                <a:latin typeface="Calibri" panose="020F0502020204030204" pitchFamily="34" charset="0"/>
                <a:ea typeface="Calibri" panose="020F0502020204030204" pitchFamily="34" charset="0"/>
              </a:rPr>
              <a:t>We’ll start with the capabilities driving customer and employee experience.</a:t>
            </a:r>
            <a:endParaRPr lang="en-US" sz="1800" b="0">
              <a:effectLst/>
              <a:latin typeface="Calibri" panose="020F0502020204030204" pitchFamily="34" charset="0"/>
              <a:ea typeface="Calibri" panose="020F0502020204030204" pitchFamily="34" charset="0"/>
            </a:endParaRPr>
          </a:p>
          <a:p>
            <a:endParaRPr lang="en-US" sz="1800" b="0">
              <a:effectLst/>
              <a:latin typeface="Calibri" panose="020F0502020204030204" pitchFamily="34" charset="0"/>
            </a:endParaRPr>
          </a:p>
          <a:p>
            <a:r>
              <a:rPr lang="en-US" sz="1800" b="1">
                <a:effectLst/>
                <a:latin typeface="Calibri" panose="020F0502020204030204" pitchFamily="34" charset="0"/>
              </a:rPr>
              <a:t>&lt;click&gt;</a:t>
            </a:r>
          </a:p>
          <a:p>
            <a:endParaRPr lang="en-US" sz="1800" b="1">
              <a:effectLst/>
              <a:latin typeface="Calibri" panose="020F0502020204030204" pitchFamily="34" charset="0"/>
            </a:endParaRPr>
          </a:p>
          <a:p>
            <a:r>
              <a:rPr lang="en-US" sz="1800" b="1">
                <a:effectLst/>
                <a:latin typeface="Calibri" panose="020F0502020204030204" pitchFamily="34" charset="0"/>
              </a:rPr>
              <a:t>Source: </a:t>
            </a:r>
            <a:r>
              <a:rPr lang="en-US">
                <a:hlinkClick r:id="rId3"/>
              </a:rPr>
              <a:t>Microsoft Customer Story-Banco Sabadell allies with Microsoft to offer more personalized and agile service to its customers with Dynamics 365</a:t>
            </a:r>
            <a:r>
              <a:rPr lang="en-US" sz="1800" b="0">
                <a:effectLst/>
                <a:latin typeface="Calibri" panose="020F0502020204030204" pitchFamily="34" charset="0"/>
              </a:rPr>
              <a:t> - https://customers.microsoft.com/es-es/story/843645-sabadell-bank-markets-dynamics365-en-spain</a:t>
            </a:r>
            <a:endParaRPr lang="en-US" b="1"/>
          </a:p>
        </p:txBody>
      </p:sp>
    </p:spTree>
    <p:extLst>
      <p:ext uri="{BB962C8B-B14F-4D97-AF65-F5344CB8AC3E}">
        <p14:creationId xmlns:p14="http://schemas.microsoft.com/office/powerpoint/2010/main" val="386799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1740" rtl="0" eaLnBrk="1" fontAlgn="auto" latinLnBrk="0" hangingPunct="1">
              <a:lnSpc>
                <a:spcPct val="90000"/>
              </a:lnSpc>
              <a:spcBef>
                <a:spcPts val="0"/>
              </a:spcBef>
              <a:spcAft>
                <a:spcPts val="339"/>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Slide title: </a:t>
            </a:r>
            <a:r>
              <a:rPr lang="en-US"/>
              <a:t>Unified customer profile</a:t>
            </a:r>
          </a:p>
          <a:p>
            <a:pPr marL="0" marR="0" lvl="0" indent="0" algn="l" defTabSz="931740" rtl="0" eaLnBrk="1" fontAlgn="auto" latinLnBrk="0" hangingPunct="1">
              <a:lnSpc>
                <a:spcPct val="90000"/>
              </a:lnSpc>
              <a:spcBef>
                <a:spcPts val="0"/>
              </a:spcBef>
              <a:spcAft>
                <a:spcPts val="339"/>
              </a:spcAft>
              <a:buClrTx/>
              <a:buSzTx/>
              <a:buFontTx/>
              <a:buNone/>
              <a:tabLst/>
              <a:defRPr/>
            </a:pPr>
            <a:endParaRPr lang="en-US"/>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First up: Unified customer profile. This capability </a:t>
            </a: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helps tailor customer experiences with a comprehensive view of the customer's financial situation and preferences.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With a unified customer profile, banks like yours can take advantage of cross-sell/up-sell opportunities, helping to increase customer lifetime value and loyalty.</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 tools you need?: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a:effectLst/>
                <a:latin typeface="Calibri" panose="020F0502020204030204" pitchFamily="34" charset="0"/>
                <a:ea typeface="Calibri" panose="020F0502020204030204" pitchFamily="34" charset="0"/>
                <a:cs typeface="Calibri" panose="020F0502020204030204" pitchFamily="34" charset="0"/>
              </a:rPr>
              <a:t>Customer Insights: Financial details such as life events and household information come together to help create a single customer view. You can accomplish this with the help of Customer Insights, our customer data platform, which helps connect tools across your bank using a wide range of connectors. It has the functionality to mix, match, and merge to help you can unify customer information across these tools. It also allows you to add AI models so you can enrich this data. </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cs typeface="Calibri" panose="020F0502020204030204" pitchFamily="34" charset="0"/>
              </a:rPr>
              <a:t>Summary view – </a:t>
            </a:r>
            <a:r>
              <a:rPr kumimoji="0" lang="en-US" sz="1800" b="0" i="0" u="none" strike="noStrike" kern="1200" cap="none" spc="0" normalizeH="0" baseline="0" noProof="0">
                <a:ln>
                  <a:noFill/>
                </a:ln>
                <a:solidFill>
                  <a:srgbClr val="3C3C41"/>
                </a:solidFill>
                <a:effectLst/>
                <a:uLnTx/>
                <a:uFillTx/>
                <a:latin typeface="Segoe UI"/>
                <a:ea typeface="+mn-ea"/>
                <a:cs typeface="+mn-cs"/>
              </a:rPr>
              <a:t>Capture a single, </a:t>
            </a:r>
            <a:r>
              <a:rPr lang="en-US" sz="1800">
                <a:solidFill>
                  <a:srgbClr val="3C3C41"/>
                </a:solidFill>
                <a:latin typeface="Segoe UI"/>
              </a:rPr>
              <a:t>unified yet intuitive view of the customer’s financial situation to help you quickly know customers and personalize their experiences</a:t>
            </a:r>
            <a:endParaRPr lang="en-US" sz="1800">
              <a:solidFill>
                <a:srgbClr val="3C3C41"/>
              </a:solidFill>
              <a:effectLst/>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cs typeface="Calibri" panose="020F0502020204030204" pitchFamily="34" charset="0"/>
              </a:rPr>
              <a:t>Banking segments – </a:t>
            </a:r>
            <a:r>
              <a:rPr kumimoji="0" lang="en-US" sz="1800" b="0" i="0" u="none" strike="noStrike" kern="1200" cap="none" spc="0" normalizeH="0" baseline="0" noProof="0">
                <a:ln>
                  <a:noFill/>
                </a:ln>
                <a:solidFill>
                  <a:srgbClr val="3C3C41"/>
                </a:solidFill>
                <a:effectLst/>
                <a:uLnTx/>
                <a:uFillTx/>
                <a:latin typeface="Segoe UI"/>
                <a:ea typeface="+mn-ea"/>
                <a:cs typeface="+mn-cs"/>
              </a:rPr>
              <a:t>By segmenting customers into groups that share similar values, financial standing etc., we help you focus on the right customers and opportunities to increase success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rPr>
              <a:t>Churn risk – Adaptive AI helps you understand</a:t>
            </a:r>
            <a:r>
              <a:rPr kumimoji="0" lang="en-US" sz="1800" b="0" i="0" u="none" strike="noStrike" kern="1200" cap="none" spc="0" normalizeH="0" baseline="0" noProof="0">
                <a:ln>
                  <a:noFill/>
                </a:ln>
                <a:solidFill>
                  <a:srgbClr val="3C3C41"/>
                </a:solidFill>
                <a:effectLst/>
                <a:uLnTx/>
                <a:uFillTx/>
                <a:latin typeface="Segoe UI"/>
                <a:ea typeface="+mn-ea"/>
                <a:cs typeface="+mn-cs"/>
              </a:rPr>
              <a:t> the customer’s likelihood to churn to inform decisions, empowering agents to take pre-emptive actions and reduce risk of churn</a:t>
            </a:r>
            <a:endParaRPr lang="en-US" sz="180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sz="1800">
              <a:effectLst/>
              <a:latin typeface="Calibri" panose="020F0502020204030204" pitchFamily="34" charset="0"/>
            </a:endParaRPr>
          </a:p>
          <a:p>
            <a:pPr marL="0" marR="0" lvl="0" indent="0">
              <a:lnSpc>
                <a:spcPct val="107000"/>
              </a:lnSpc>
              <a:spcBef>
                <a:spcPts val="0"/>
              </a:spcBef>
              <a:spcAft>
                <a:spcPts val="800"/>
              </a:spcAft>
              <a:buFont typeface="Symbol" panose="05050102010706020507" pitchFamily="18" charset="2"/>
              <a:buNone/>
              <a:tabLst>
                <a:tab pos="457200" algn="l"/>
              </a:tabLst>
            </a:pPr>
            <a:r>
              <a:rPr lang="en-US" sz="1800" b="1">
                <a:effectLst/>
                <a:latin typeface="Calibri" panose="020F0502020204030204" pitchFamily="34" charset="0"/>
              </a:rPr>
              <a:t>&lt;click&gt;</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028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1740" rtl="0" eaLnBrk="1" fontAlgn="auto" latinLnBrk="0" hangingPunct="1">
              <a:lnSpc>
                <a:spcPct val="90000"/>
              </a:lnSpc>
              <a:spcBef>
                <a:spcPts val="0"/>
              </a:spcBef>
              <a:spcAft>
                <a:spcPts val="339"/>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Slide title: </a:t>
            </a:r>
            <a:r>
              <a:rPr lang="en-US"/>
              <a:t>Unified customer profile</a:t>
            </a:r>
          </a:p>
          <a:p>
            <a:pPr marL="0" marR="0" lvl="0" indent="0" algn="l" defTabSz="931740" rtl="0" eaLnBrk="1" fontAlgn="auto" latinLnBrk="0" hangingPunct="1">
              <a:lnSpc>
                <a:spcPct val="90000"/>
              </a:lnSpc>
              <a:spcBef>
                <a:spcPts val="0"/>
              </a:spcBef>
              <a:spcAft>
                <a:spcPts val="339"/>
              </a:spcAft>
              <a:buClrTx/>
              <a:buSzTx/>
              <a:buFontTx/>
              <a:buNone/>
              <a:tabLst/>
              <a:defRPr/>
            </a:pPr>
            <a:endParaRPr lang="en-US"/>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Unified customer profile </a:t>
            </a: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combines customer and behavioral data to help anticipate opportunities and churn with pre-built AI for financial services.</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With a unified customer profile, banks like yours can help personalize experiences and take advantage of cross-sell/up-sell opportunities, increasing customer lifetime value and loyalty.</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lvl="1" defTabSz="914192">
              <a:spcBef>
                <a:spcPts val="441"/>
              </a:spcBef>
              <a:defRPr/>
            </a:pPr>
            <a:r>
              <a:rPr lang="en-US" sz="2000">
                <a:solidFill>
                  <a:schemeClr val="accent1"/>
                </a:solidFill>
                <a:latin typeface="+mj-lt"/>
                <a:cs typeface="Segoe UI"/>
              </a:rPr>
              <a:t>Unified customer profile unlocks a </a:t>
            </a:r>
            <a:r>
              <a:rPr lang="en-US" sz="2000" b="1">
                <a:solidFill>
                  <a:schemeClr val="accent1"/>
                </a:solidFill>
                <a:latin typeface="+mj-lt"/>
                <a:cs typeface="Segoe UI"/>
              </a:rPr>
              <a:t>360-degree view of the customer</a:t>
            </a:r>
            <a:r>
              <a:rPr lang="en-US" sz="2000">
                <a:solidFill>
                  <a:schemeClr val="accent1"/>
                </a:solidFill>
                <a:latin typeface="+mj-lt"/>
                <a:cs typeface="Segoe UI"/>
              </a:rPr>
              <a:t>. You can:</a:t>
            </a:r>
            <a:endParaRPr lang="en-US" sz="2000">
              <a:solidFill>
                <a:schemeClr val="accent1"/>
              </a:solidFill>
              <a:ea typeface="+mn-ea"/>
            </a:endParaRPr>
          </a:p>
          <a:p>
            <a:pPr marL="228600" lvl="1" indent="-160020" defTabSz="914192">
              <a:spcBef>
                <a:spcPts val="300"/>
              </a:spcBef>
              <a:buSzPct val="90000"/>
              <a:buFont typeface="Arial"/>
              <a:buChar char="•"/>
              <a:defRPr/>
            </a:pPr>
            <a:r>
              <a:rPr lang="en-US" sz="1800">
                <a:cs typeface="Segoe UI"/>
              </a:rPr>
              <a:t>Centralize your customer data in a single place via Microsoft </a:t>
            </a:r>
            <a:r>
              <a:rPr lang="en-US" sz="1800" err="1">
                <a:cs typeface="Segoe UI"/>
              </a:rPr>
              <a:t>Dataverse</a:t>
            </a:r>
            <a:r>
              <a:rPr lang="en-US" sz="1800">
                <a:cs typeface="Segoe UI"/>
              </a:rPr>
              <a:t> and the industry data model</a:t>
            </a:r>
          </a:p>
          <a:p>
            <a:pPr marL="228600" lvl="1" indent="-160020" defTabSz="914192">
              <a:spcBef>
                <a:spcPts val="300"/>
              </a:spcBef>
              <a:buSzPct val="90000"/>
              <a:buFont typeface="Arial"/>
              <a:buChar char="•"/>
              <a:defRPr/>
            </a:pPr>
            <a:r>
              <a:rPr lang="en-US" sz="1800">
                <a:ea typeface="+mn-lt"/>
                <a:cs typeface="Segoe UI"/>
              </a:rPr>
              <a:t>Benefit from a data-first experience that brings together financial details, life events, and household information into a single view</a:t>
            </a:r>
            <a:endParaRPr lang="en-US" sz="1800">
              <a:ea typeface="+mn-lt"/>
              <a:cs typeface="+mn-lt"/>
            </a:endParaRPr>
          </a:p>
          <a:p>
            <a:pPr marL="228600" lvl="1" indent="-160020" defTabSz="914192">
              <a:spcBef>
                <a:spcPts val="300"/>
              </a:spcBef>
              <a:buFont typeface="Arial"/>
              <a:buChar char="•"/>
              <a:defRPr/>
            </a:pPr>
            <a:r>
              <a:rPr lang="en-US" sz="1800">
                <a:cs typeface="Segoe UI"/>
              </a:rPr>
              <a:t>Leverage 500+ built-in connectors to bring in all your customer relevant data and information</a:t>
            </a:r>
          </a:p>
          <a:p>
            <a:pPr marL="228600" lvl="1" indent="-160020" defTabSz="914192">
              <a:spcBef>
                <a:spcPts val="300"/>
              </a:spcBef>
              <a:buFont typeface="Arial"/>
              <a:buChar char="•"/>
              <a:defRPr/>
            </a:pPr>
            <a:r>
              <a:rPr lang="en-US" sz="1800">
                <a:cs typeface="Segoe UI"/>
              </a:rPr>
              <a:t>Build custom applications leveraging our controls with low- and pro-code tools</a:t>
            </a:r>
          </a:p>
          <a:p>
            <a:pPr marL="228600" lvl="1" indent="-160020" defTabSz="914192">
              <a:spcBef>
                <a:spcPts val="300"/>
              </a:spcBef>
              <a:buFont typeface="Arial"/>
              <a:buChar char="•"/>
              <a:defRPr/>
            </a:pPr>
            <a:r>
              <a:rPr lang="en-US" sz="1800">
                <a:cs typeface="Segoe UI"/>
              </a:rPr>
              <a:t>Build custom connectors to nearly any system of record or data source and integrate apps and data directly</a:t>
            </a:r>
            <a:endParaRPr lang="en-US" sz="1600">
              <a:effectLst/>
              <a:latin typeface="+mn-lt"/>
              <a:ea typeface="+mn-ea"/>
              <a:cs typeface="Segoe UI"/>
            </a:endParaRPr>
          </a:p>
          <a:p>
            <a:pPr marL="68580" lvl="1" indent="0" defTabSz="914192">
              <a:spcBef>
                <a:spcPts val="300"/>
              </a:spcBef>
              <a:buFont typeface="Arial"/>
              <a:buNone/>
              <a:defRPr/>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It also enhances </a:t>
            </a:r>
            <a:r>
              <a:rPr lang="en-US" sz="1800" b="1">
                <a:effectLst/>
                <a:latin typeface="Calibri" panose="020F0502020204030204" pitchFamily="34" charset="0"/>
                <a:ea typeface="Calibri" panose="020F0502020204030204" pitchFamily="34" charset="0"/>
                <a:cs typeface="Calibri" panose="020F0502020204030204" pitchFamily="34" charset="0"/>
              </a:rPr>
              <a:t>relationship manager productivity</a:t>
            </a:r>
            <a:r>
              <a:rPr lang="en-US" sz="1800">
                <a:effectLst/>
                <a:latin typeface="Calibri" panose="020F0502020204030204" pitchFamily="34" charset="0"/>
                <a:ea typeface="Calibri" panose="020F0502020204030204" pitchFamily="34" charset="0"/>
                <a:cs typeface="Calibri" panose="020F0502020204030204" pitchFamily="34" charset="0"/>
              </a:rPr>
              <a:t>:</a:t>
            </a:r>
          </a:p>
          <a:p>
            <a:pPr marL="228600" lvl="1" indent="-160338" defTabSz="914192">
              <a:spcBef>
                <a:spcPts val="300"/>
              </a:spcBef>
              <a:buSzPct val="90000"/>
              <a:buFont typeface="Arial"/>
              <a:buChar char="•"/>
              <a:defRPr/>
            </a:pPr>
            <a:r>
              <a:rPr lang="en-US" sz="1800">
                <a:cs typeface="Segoe UI"/>
              </a:rPr>
              <a:t>Help drive better customer outcomes with insights drawn from unified customer information</a:t>
            </a:r>
          </a:p>
          <a:p>
            <a:pPr marL="228600" lvl="1" indent="-160338" defTabSz="914192">
              <a:spcBef>
                <a:spcPts val="300"/>
              </a:spcBef>
              <a:buSzPct val="90000"/>
              <a:buFont typeface="Arial"/>
              <a:buChar char="•"/>
              <a:defRPr/>
            </a:pPr>
            <a:r>
              <a:rPr lang="en-US" sz="1800">
                <a:cs typeface="Segoe UI"/>
              </a:rPr>
              <a:t>Leverage a purpose-built banking churn model to help understand churn risk at a glance</a:t>
            </a:r>
          </a:p>
          <a:p>
            <a:pPr marL="228600" lvl="1" indent="-160338" defTabSz="914192">
              <a:spcBef>
                <a:spcPts val="300"/>
              </a:spcBef>
              <a:buSzPct val="90000"/>
              <a:buFont typeface="Arial"/>
              <a:buChar char="•"/>
              <a:defRPr/>
            </a:pPr>
            <a:r>
              <a:rPr lang="en-US" sz="1800">
                <a:cs typeface="Segoe UI"/>
              </a:rPr>
              <a:t>Leverage our existing banking segments and bring in your own rules and definitions</a:t>
            </a:r>
          </a:p>
          <a:p>
            <a:pPr marL="228600" lvl="1" indent="-160338" defTabSz="914192">
              <a:spcBef>
                <a:spcPts val="300"/>
              </a:spcBef>
              <a:buSzPct val="90000"/>
              <a:buFont typeface="Arial"/>
              <a:buChar char="•"/>
              <a:defRPr/>
            </a:pPr>
            <a:r>
              <a:rPr lang="en-US" sz="1800">
                <a:cs typeface="Segoe UI"/>
              </a:rPr>
              <a:t>Offer the most accurate and important customer information to your relationship managers for an unparalleled customer experience</a:t>
            </a: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sz="1800">
              <a:effectLst/>
              <a:latin typeface="Calibri" panose="020F0502020204030204" pitchFamily="34" charset="0"/>
            </a:endParaRPr>
          </a:p>
          <a:p>
            <a:pPr marL="0" marR="0" lvl="0" indent="0">
              <a:lnSpc>
                <a:spcPct val="107000"/>
              </a:lnSpc>
              <a:spcBef>
                <a:spcPts val="0"/>
              </a:spcBef>
              <a:spcAft>
                <a:spcPts val="800"/>
              </a:spcAft>
              <a:buFont typeface="Symbol" panose="05050102010706020507" pitchFamily="18" charset="2"/>
              <a:buNone/>
              <a:tabLst>
                <a:tab pos="457200" algn="l"/>
              </a:tabLst>
            </a:pPr>
            <a:r>
              <a:rPr lang="en-US" sz="1800" b="1">
                <a:effectLst/>
                <a:latin typeface="Calibri" panose="020F0502020204030204" pitchFamily="34" charset="0"/>
              </a:rPr>
              <a:t>&lt;click&gt;</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3/7/2022 3:27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13970" marR="0" lvl="1" indent="-13970" algn="l" defTabSz="914049" rtl="0" eaLnBrk="1" fontAlgn="auto" latinLnBrk="0" hangingPunct="1">
              <a:lnSpc>
                <a:spcPct val="100000"/>
              </a:lnSpc>
              <a:spcBef>
                <a:spcPts val="0"/>
              </a:spcBef>
              <a:spcAft>
                <a:spcPts val="0"/>
              </a:spcAft>
              <a:buClrTx/>
              <a:buSzTx/>
              <a:buFontTx/>
              <a:buNone/>
              <a:tabLst/>
              <a:defRPr/>
            </a:pPr>
            <a:r>
              <a:rPr lang="en-US" sz="1200" b="1" i="0">
                <a:solidFill>
                  <a:srgbClr val="44546A"/>
                </a:solidFill>
                <a:effectLst/>
                <a:latin typeface="WordVisi_MSFontService"/>
              </a:rPr>
              <a:t>Slide title: </a:t>
            </a:r>
            <a:r>
              <a:rPr lang="en-US" sz="1200" b="0" i="0">
                <a:solidFill>
                  <a:srgbClr val="44546A"/>
                </a:solidFill>
                <a:effectLst/>
                <a:latin typeface="WordVisi_MSFontService"/>
              </a:rPr>
              <a:t>Unified customer profile</a:t>
            </a:r>
          </a:p>
          <a:p>
            <a:pPr marL="13970" lvl="1" indent="-13970" defTabSz="914049">
              <a:defRPr/>
            </a:pPr>
            <a:endParaRPr lang="en-US" sz="1200" b="0" i="0">
              <a:solidFill>
                <a:srgbClr val="44546A"/>
              </a:solidFill>
              <a:effectLst/>
              <a:latin typeface="WordVisi_MSFontService"/>
            </a:endParaRPr>
          </a:p>
          <a:p>
            <a:pPr marL="13970" lvl="1" indent="-13970" defTabSz="914049">
              <a:defRPr/>
            </a:pPr>
            <a:r>
              <a:rPr lang="en-US" sz="1200" b="0" i="0">
                <a:solidFill>
                  <a:srgbClr val="44546A"/>
                </a:solidFill>
                <a:effectLst/>
                <a:latin typeface="WordVisi_MSFontService"/>
              </a:rPr>
              <a:t>By unifying customer data, this capability offers powerful customer insights. These include:</a:t>
            </a:r>
          </a:p>
          <a:p>
            <a:pPr marL="171450" marR="0" lvl="1" indent="-1714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solidFill>
                  <a:srgbClr val="44546A"/>
                </a:solidFill>
                <a:effectLst/>
                <a:latin typeface="WordVisi_MSFontService"/>
              </a:rPr>
              <a:t>Financial holding: </a:t>
            </a:r>
            <a:r>
              <a:rPr lang="en-US" sz="1200" kern="0">
                <a:latin typeface="Segoe UI"/>
              </a:rPr>
              <a:t>Empower bank agents to quickly understand wallet share, total assets and liabilities, and key flags related to holdings to surface opportunities and deepen relationships</a:t>
            </a:r>
            <a:endParaRPr lang="en-US" sz="1200" b="0" i="0">
              <a:solidFill>
                <a:srgbClr val="44546A"/>
              </a:solidFill>
              <a:effectLst/>
              <a:latin typeface="WordVisi_MSFontService"/>
            </a:endParaRPr>
          </a:p>
          <a:p>
            <a:pPr marL="171450" marR="0" lvl="1" indent="-1714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solidFill>
                  <a:srgbClr val="44546A"/>
                </a:solidFill>
                <a:effectLst/>
                <a:latin typeface="WordVisi_MSFontService"/>
              </a:rPr>
              <a:t>Live events: </a:t>
            </a:r>
            <a:r>
              <a:rPr lang="en-US" sz="1200" kern="0">
                <a:solidFill>
                  <a:srgbClr val="000000"/>
                </a:solidFill>
                <a:latin typeface="Segoe UI"/>
              </a:rPr>
              <a:t>Offer at-a-glance view of life milestones to help identify financial opportunities, create personalized offers, and deliver consistent engagement experiences across bank agents </a:t>
            </a:r>
            <a:endParaRPr lang="en-US" sz="1200" b="0" i="0">
              <a:solidFill>
                <a:srgbClr val="44546A"/>
              </a:solidFill>
              <a:effectLst/>
              <a:latin typeface="WordVisi_MSFontService"/>
            </a:endParaRPr>
          </a:p>
          <a:p>
            <a:pPr marL="171450" marR="0" lvl="1" indent="-1714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a:solidFill>
                  <a:srgbClr val="44546A"/>
                </a:solidFill>
                <a:effectLst/>
                <a:latin typeface="WordVisi_MSFontService"/>
              </a:rPr>
              <a:t>Connections: </a:t>
            </a:r>
            <a:r>
              <a:rPr lang="en-US" sz="1200" kern="0">
                <a:latin typeface="Segoe UI"/>
              </a:rPr>
              <a:t>Help bank agents understand the "impact and influence" of their customers, the potential financial strength of the customer, based on their groups and relationships, e.g., familial connections</a:t>
            </a:r>
          </a:p>
          <a:p>
            <a:pPr marL="0" marR="0" lvl="1"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a:p>
            <a:pPr marL="0" marR="0" lvl="1"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&lt;click&gt;</a:t>
            </a:r>
          </a:p>
          <a:p>
            <a:pPr marL="171450" lvl="1" indent="-171450" defTabSz="914049">
              <a:buFont typeface="Arial" panose="020B0604020202020204" pitchFamily="34" charset="0"/>
              <a:buChar char="•"/>
              <a:defRPr/>
            </a:pPr>
            <a:endParaRPr lang="en-US" sz="1200" b="0" i="0">
              <a:solidFill>
                <a:srgbClr val="44546A"/>
              </a:solidFill>
              <a:effectLst/>
              <a:latin typeface="WordVisi_MSFontServic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443CF-F55D-46D4-A4CF-2BAD4248B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5818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13970" lvl="1" indent="-13970" defTabSz="914049">
              <a:defRPr/>
            </a:pPr>
            <a:r>
              <a:rPr lang="en-US" sz="1200" b="1" i="0">
                <a:solidFill>
                  <a:srgbClr val="44546A"/>
                </a:solidFill>
                <a:effectLst/>
                <a:latin typeface="WordVisi_MSFontService"/>
              </a:rPr>
              <a:t>Slide title: </a:t>
            </a:r>
            <a:r>
              <a:rPr lang="en-US" sz="1200" b="0" i="0">
                <a:solidFill>
                  <a:srgbClr val="44546A"/>
                </a:solidFill>
                <a:effectLst/>
                <a:latin typeface="WordVisi_MSFontService"/>
              </a:rPr>
              <a:t>Unified customer profile</a:t>
            </a:r>
          </a:p>
          <a:p>
            <a:pPr marL="13970" lvl="1" indent="-13970" defTabSz="914049">
              <a:defRPr/>
            </a:pPr>
            <a:endParaRPr lang="en-US" sz="1200" b="0" i="0">
              <a:solidFill>
                <a:srgbClr val="44546A"/>
              </a:solidFill>
              <a:effectLst/>
              <a:latin typeface="WordVisi_MSFontService"/>
            </a:endParaRPr>
          </a:p>
          <a:p>
            <a:pPr marL="13970" lvl="1" indent="-13970" defTabSz="914049">
              <a:defRPr/>
            </a:pPr>
            <a:r>
              <a:rPr lang="en-US" sz="1200" b="0" i="0">
                <a:solidFill>
                  <a:srgbClr val="44546A"/>
                </a:solidFill>
                <a:effectLst/>
                <a:latin typeface="WordVisi_MSFontService"/>
              </a:rPr>
              <a:t>Key to Unified Customer Profile is the banking churn risk model:</a:t>
            </a:r>
          </a:p>
          <a:p>
            <a:pPr marL="171450" marR="0" lvl="0" indent="-171450" defTabSz="932295" fontAlgn="auto">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lang="en-US" sz="1200" b="1" i="0">
                <a:solidFill>
                  <a:srgbClr val="44546A"/>
                </a:solidFill>
                <a:effectLst/>
                <a:latin typeface="WordVisi_MSFontService"/>
              </a:rPr>
              <a:t>Churn model </a:t>
            </a:r>
            <a:r>
              <a:rPr lang="en-US" sz="1600" b="1" kern="0">
                <a:solidFill>
                  <a:schemeClr val="accent1"/>
                </a:solidFill>
                <a:latin typeface="Segoe UI Semibold"/>
              </a:rPr>
              <a:t>tailored for retail banking:</a:t>
            </a:r>
            <a:r>
              <a:rPr lang="en-US" sz="1600" kern="0">
                <a:solidFill>
                  <a:schemeClr val="accent1"/>
                </a:solidFill>
                <a:latin typeface="Segoe UI Semibold"/>
              </a:rPr>
              <a:t> Help p</a:t>
            </a:r>
            <a:r>
              <a:rPr lang="en-US" sz="1200" kern="0">
                <a:solidFill>
                  <a:srgbClr val="000000"/>
                </a:solidFill>
                <a:latin typeface="Segoe UI"/>
              </a:rPr>
              <a:t>redict the probability of customers leaving the bank, via retail banking-specific considerations. This enables a proactive approach for identifying and retaining customers via relevant incentives and personalized customer service</a:t>
            </a:r>
          </a:p>
          <a:p>
            <a:pPr marL="171450" marR="0" lvl="0" indent="-171450" defTabSz="932295" fontAlgn="auto">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lang="en-US" sz="1600" b="1" kern="0">
                <a:solidFill>
                  <a:schemeClr val="accent1"/>
                </a:solidFill>
                <a:latin typeface="Segoe UI Semibold"/>
              </a:rPr>
              <a:t>Configurable to meet specific needs: </a:t>
            </a:r>
            <a:r>
              <a:rPr lang="en-US" sz="1200" kern="0">
                <a:solidFill>
                  <a:srgbClr val="000000"/>
                </a:solidFill>
                <a:latin typeface="Segoe UI"/>
              </a:rPr>
              <a:t>Churn data model configuration is available within Customer Insights. You can easily update the data model without the help of a data scientist</a:t>
            </a:r>
            <a:endParaRPr lang="en-US" sz="1200" b="0" i="0" kern="0">
              <a:solidFill>
                <a:srgbClr val="44546A"/>
              </a:solidFill>
              <a:effectLst/>
              <a:latin typeface="WordVisi_MSFontService"/>
            </a:endParaRPr>
          </a:p>
          <a:p>
            <a:pPr marL="171450" marR="0" lvl="0" indent="-171450" defTabSz="932295" fontAlgn="auto">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lang="en-US" sz="1600" b="1" kern="0">
                <a:solidFill>
                  <a:schemeClr val="accent1"/>
                </a:solidFill>
                <a:latin typeface="Segoe UI Semibold"/>
              </a:rPr>
              <a:t>Built atop the industry data model:</a:t>
            </a:r>
            <a:r>
              <a:rPr lang="en-US" sz="1600" kern="0">
                <a:solidFill>
                  <a:schemeClr val="accent1"/>
                </a:solidFill>
                <a:latin typeface="Segoe UI Semibold"/>
              </a:rPr>
              <a:t> </a:t>
            </a:r>
            <a:r>
              <a:rPr lang="en-US" sz="1200" kern="0">
                <a:solidFill>
                  <a:srgbClr val="000000"/>
                </a:solidFill>
                <a:latin typeface="Segoe UI"/>
              </a:rPr>
              <a:t>Leverage the same industry data model used across Microsoft Cloud for Financial Services capabilities to offer AI-powered insights within the application layer</a:t>
            </a:r>
          </a:p>
          <a:p>
            <a:pPr marL="0" marR="0" lvl="1"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mn-cs"/>
            </a:endParaRPr>
          </a:p>
          <a:p>
            <a:pPr marL="0" marR="0" lvl="1" indent="0" algn="l" defTabSz="914049"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0" cap="none" spc="0" normalizeH="0" baseline="0" noProof="0">
                <a:ln>
                  <a:noFill/>
                </a:ln>
                <a:solidFill>
                  <a:srgbClr val="000000"/>
                </a:solidFill>
                <a:effectLst/>
                <a:uLnTx/>
                <a:uFillTx/>
                <a:latin typeface="Segoe UI"/>
                <a:ea typeface="+mn-ea"/>
                <a:cs typeface="+mn-cs"/>
              </a:rPr>
              <a:t>&lt;click&gt;</a:t>
            </a:r>
          </a:p>
          <a:p>
            <a:pPr marL="171450" lvl="1" indent="-171450" defTabSz="914049">
              <a:buFont typeface="Arial" panose="020B0604020202020204" pitchFamily="34" charset="0"/>
              <a:buChar char="•"/>
              <a:defRPr/>
            </a:pPr>
            <a:endParaRPr lang="en-US" sz="1200" b="0" i="0">
              <a:solidFill>
                <a:srgbClr val="44546A"/>
              </a:solidFill>
              <a:effectLst/>
              <a:latin typeface="WordVisi_MSFontServic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E443CF-F55D-46D4-A4CF-2BAD4248BB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46960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3.jpeg"/><Relationship Id="rId7" Type="http://schemas.openxmlformats.org/officeDocument/2006/relationships/image" Target="../media/image17.jpeg"/><Relationship Id="rId2" Type="http://schemas.openxmlformats.org/officeDocument/2006/relationships/image" Target="../media/image2.jpeg"/><Relationship Id="rId1" Type="http://schemas.openxmlformats.org/officeDocument/2006/relationships/slideMaster" Target="../slideMasters/slideMaster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3.jpeg"/><Relationship Id="rId7" Type="http://schemas.openxmlformats.org/officeDocument/2006/relationships/image" Target="../media/image15.jpe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chemeClr val="accent1"/>
                </a:solidFill>
              </a:defRPr>
            </a:lvl1pPr>
          </a:lstStyle>
          <a:p>
            <a:r>
              <a:rPr lang="en-US"/>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cstate="print">
              <a:extLst>
                <a:ext uri="{28A0092B-C50C-407E-A947-70E740481C1C}">
                  <a14:useLocalDpi xmlns:a14="http://schemas.microsoft.com/office/drawing/2010/main"/>
                </a:ext>
              </a:extLst>
            </a:blip>
            <a:stretch>
              <a:fillRect/>
            </a:stretch>
          </a:blipFill>
          <a:ln w="38100">
            <a:solidFill>
              <a:schemeClr val="bg1"/>
            </a:solidFill>
          </a:ln>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cstate="print">
              <a:extLst>
                <a:ext uri="{28A0092B-C50C-407E-A947-70E740481C1C}">
                  <a14:useLocalDpi xmlns:a14="http://schemas.microsoft.com/office/drawing/2010/main"/>
                </a:ext>
              </a:extLst>
            </a:blip>
            <a:stretch>
              <a:fillRect/>
            </a:stretch>
          </a:blipFill>
          <a:ln w="38100">
            <a:solidFill>
              <a:schemeClr val="bg1"/>
            </a:solidFill>
          </a:ln>
        </p:spPr>
      </p:pic>
      <p:pic>
        <p:nvPicPr>
          <p:cNvPr id="3" name="Picture 2" descr="A person standing in a room&#10;&#10;Description automatically generated">
            <a:extLst>
              <a:ext uri="{FF2B5EF4-FFF2-40B4-BE49-F238E27FC236}">
                <a16:creationId xmlns:a16="http://schemas.microsoft.com/office/drawing/2014/main" id="{78F6036D-10DF-42B9-8400-8FD1620F3780}"/>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201465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chemeClr val="accent1"/>
                </a:solidFill>
              </a:defRPr>
            </a:lvl1pPr>
          </a:lstStyle>
          <a:p>
            <a:r>
              <a:rPr lang="en-US"/>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7" name="Picture 56">
            <a:extLst>
              <a:ext uri="{FF2B5EF4-FFF2-40B4-BE49-F238E27FC236}">
                <a16:creationId xmlns:a16="http://schemas.microsoft.com/office/drawing/2014/main" id="{A4C15698-8D5F-4F19-ADEB-89D479DADFD1}"/>
              </a:ext>
              <a:ext uri="{C183D7F6-B498-43B3-948B-1728B52AA6E4}">
                <adec:decorative xmlns:adec="http://schemas.microsoft.com/office/drawing/2017/decorative" val="1"/>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9909075" y="90830"/>
            <a:ext cx="2192365"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spTree>
    <p:extLst>
      <p:ext uri="{BB962C8B-B14F-4D97-AF65-F5344CB8AC3E}">
        <p14:creationId xmlns:p14="http://schemas.microsoft.com/office/powerpoint/2010/main" val="777877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8" name="Footer Placeholder 1">
            <a:extLst>
              <a:ext uri="{FF2B5EF4-FFF2-40B4-BE49-F238E27FC236}">
                <a16:creationId xmlns:a16="http://schemas.microsoft.com/office/drawing/2014/main" id="{E6159C5B-69CB-48B6-B0EE-7EF7E4015FCA}"/>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158492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5059228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92443"/>
          </a:xfrm>
        </p:spPr>
        <p:txBody>
          <a:bodyPr/>
          <a:lstStyle>
            <a:lvl1pPr>
              <a:defRPr sz="32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40745468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130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Footer Placeholder 1">
            <a:extLst>
              <a:ext uri="{FF2B5EF4-FFF2-40B4-BE49-F238E27FC236}">
                <a16:creationId xmlns:a16="http://schemas.microsoft.com/office/drawing/2014/main" id="{BC9E1229-8A3F-4595-B2D6-E638BEF90E82}"/>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 2020 Microsoft Corporation All rights reserved. </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77743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738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52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742980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BC8D9DF4-219B-4475-8887-C3E03F88BC38}"/>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1428927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No Foo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055429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79305010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ssion Title Slide">
    <p:bg>
      <p:bgPr>
        <a:solidFill>
          <a:srgbClr val="1B2C46"/>
        </a:solidFill>
        <a:effectLst/>
      </p:bgPr>
    </p:bg>
    <p:spTree>
      <p:nvGrpSpPr>
        <p:cNvPr id="1" name=""/>
        <p:cNvGrpSpPr/>
        <p:nvPr/>
      </p:nvGrpSpPr>
      <p:grpSpPr>
        <a:xfrm>
          <a:off x="0" y="0"/>
          <a:ext cx="0" cy="0"/>
          <a:chOff x="0" y="0"/>
          <a:chExt cx="0" cy="0"/>
        </a:xfrm>
      </p:grpSpPr>
      <p:pic>
        <p:nvPicPr>
          <p:cNvPr id="7" name="Picture 6" descr="Microsoft Logo">
            <a:extLst>
              <a:ext uri="{FF2B5EF4-FFF2-40B4-BE49-F238E27FC236}">
                <a16:creationId xmlns:a16="http://schemas.microsoft.com/office/drawing/2014/main" id="{4ACA02A4-A0A3-4303-B883-4D15624593AB}"/>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323656" y="143973"/>
            <a:ext cx="1778718" cy="797102"/>
          </a:xfrm>
          <a:prstGeom prst="rect">
            <a:avLst/>
          </a:prstGeom>
        </p:spPr>
      </p:pic>
      <p:sp>
        <p:nvSpPr>
          <p:cNvPr id="6" name="Text Placeholder 4">
            <a:extLst>
              <a:ext uri="{FF2B5EF4-FFF2-40B4-BE49-F238E27FC236}">
                <a16:creationId xmlns:a16="http://schemas.microsoft.com/office/drawing/2014/main" id="{083FE1C8-C75D-4159-9DE7-B1ED0C3199D0}"/>
              </a:ext>
              <a:ext uri="{C183D7F6-B498-43B3-948B-1728B52AA6E4}">
                <adec:decorative xmlns:adec="http://schemas.microsoft.com/office/drawing/2017/decorative" val="0"/>
              </a:ext>
            </a:extLst>
          </p:cNvPr>
          <p:cNvSpPr>
            <a:spLocks noGrp="1"/>
          </p:cNvSpPr>
          <p:nvPr>
            <p:ph type="body" sz="quarter" idx="13" hasCustomPrompt="1"/>
          </p:nvPr>
        </p:nvSpPr>
        <p:spPr>
          <a:xfrm>
            <a:off x="582042" y="2086987"/>
            <a:ext cx="489813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Lab Number</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425541"/>
            <a:ext cx="4898137" cy="553998"/>
          </a:xfrm>
        </p:spPr>
        <p:txBody>
          <a:bodyPr wrap="square" anchor="t" anchorCtr="0">
            <a:spAutoFit/>
          </a:bodyPr>
          <a:lstStyle>
            <a:lvl1pPr>
              <a:defRPr>
                <a:solidFill>
                  <a:schemeClr val="bg1"/>
                </a:solidFill>
              </a:defRPr>
            </a:lvl1pPr>
          </a:lstStyle>
          <a:p>
            <a:r>
              <a:rPr lang="en-US"/>
              <a:t>Lab Title</a:t>
            </a:r>
          </a:p>
        </p:txBody>
      </p:sp>
      <p:sp>
        <p:nvSpPr>
          <p:cNvPr id="5" name="Text Placeholder 4"/>
          <p:cNvSpPr>
            <a:spLocks noGrp="1"/>
          </p:cNvSpPr>
          <p:nvPr>
            <p:ph type="body" sz="quarter" idx="12" hasCustomPrompt="1"/>
          </p:nvPr>
        </p:nvSpPr>
        <p:spPr>
          <a:xfrm>
            <a:off x="582042" y="3962400"/>
            <a:ext cx="489813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title, and date</a:t>
            </a:r>
          </a:p>
        </p:txBody>
      </p:sp>
      <p:pic>
        <p:nvPicPr>
          <p:cNvPr id="4" name="Picture 3">
            <a:extLst>
              <a:ext uri="{FF2B5EF4-FFF2-40B4-BE49-F238E27FC236}">
                <a16:creationId xmlns:a16="http://schemas.microsoft.com/office/drawing/2014/main" id="{1C1C5C01-D020-4DCD-B1AA-B7ACE808FA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9292" t="7392" r="28499" b="12414"/>
          <a:stretch/>
        </p:blipFill>
        <p:spPr>
          <a:xfrm>
            <a:off x="5609651" y="0"/>
            <a:ext cx="6708297" cy="6876000"/>
          </a:xfrm>
          <a:prstGeom prst="rect">
            <a:avLst/>
          </a:prstGeom>
        </p:spPr>
      </p:pic>
    </p:spTree>
    <p:extLst>
      <p:ext uri="{BB962C8B-B14F-4D97-AF65-F5344CB8AC3E}">
        <p14:creationId xmlns:p14="http://schemas.microsoft.com/office/powerpoint/2010/main" val="15252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353119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quare photo">
    <p:bg>
      <p:bgPr>
        <a:solidFill>
          <a:schemeClr val="tx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26" name="Picture 25" descr="A person sitting on a table&#10;&#10;Description automatically generated">
            <a:extLst>
              <a:ext uri="{FF2B5EF4-FFF2-40B4-BE49-F238E27FC236}">
                <a16:creationId xmlns:a16="http://schemas.microsoft.com/office/drawing/2014/main" id="{40B61EDF-E944-44F3-93E1-951C8A55145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21" t="9613" r="1838" b="19461"/>
          <a:stretch/>
        </p:blipFill>
        <p:spPr bwMode="ltGray">
          <a:xfrm>
            <a:off x="5424831"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grpSp>
        <p:nvGrpSpPr>
          <p:cNvPr id="11" name="Group 10">
            <a:extLst>
              <a:ext uri="{FF2B5EF4-FFF2-40B4-BE49-F238E27FC236}">
                <a16:creationId xmlns:a16="http://schemas.microsoft.com/office/drawing/2014/main" id="{D393FE95-E4A6-4B21-A76A-5E1DCCFCC0BE}"/>
              </a:ext>
            </a:extLst>
          </p:cNvPr>
          <p:cNvGrpSpPr/>
          <p:nvPr userDrawn="1"/>
        </p:nvGrpSpPr>
        <p:grpSpPr>
          <a:xfrm>
            <a:off x="-1438312" y="1083691"/>
            <a:ext cx="5400709" cy="5400668"/>
            <a:chOff x="-1438312" y="1083691"/>
            <a:chExt cx="5400709" cy="5400668"/>
          </a:xfrm>
          <a:solidFill>
            <a:schemeClr val="tx2">
              <a:alpha val="70000"/>
            </a:schemeClr>
          </a:solidFill>
        </p:grpSpPr>
        <p:sp>
          <p:nvSpPr>
            <p:cNvPr id="14" name="Freeform 89">
              <a:extLst>
                <a:ext uri="{FF2B5EF4-FFF2-40B4-BE49-F238E27FC236}">
                  <a16:creationId xmlns:a16="http://schemas.microsoft.com/office/drawing/2014/main" id="{BA99D392-CC70-42C4-BAEF-3D638EF3E76D}"/>
                </a:ext>
              </a:extLst>
            </p:cNvPr>
            <p:cNvSpPr>
              <a:spLocks/>
            </p:cNvSpPr>
            <p:nvPr/>
          </p:nvSpPr>
          <p:spPr bwMode="auto">
            <a:xfrm>
              <a:off x="2903021" y="3929424"/>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DA4863CD-8770-4998-AA36-A1A0D580F7CB}"/>
                </a:ext>
              </a:extLst>
            </p:cNvPr>
            <p:cNvSpPr>
              <a:spLocks/>
            </p:cNvSpPr>
            <p:nvPr/>
          </p:nvSpPr>
          <p:spPr bwMode="auto">
            <a:xfrm>
              <a:off x="-1438312" y="1976883"/>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BDE9E4C8-AF1B-4F50-9372-3031D5C49E9D}"/>
                </a:ext>
              </a:extLst>
            </p:cNvPr>
            <p:cNvSpPr>
              <a:spLocks/>
            </p:cNvSpPr>
            <p:nvPr/>
          </p:nvSpPr>
          <p:spPr bwMode="auto">
            <a:xfrm>
              <a:off x="-524349" y="5383454"/>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51C880E8-726D-4913-A4E4-6FCB33BC390A}"/>
                </a:ext>
              </a:extLst>
            </p:cNvPr>
            <p:cNvSpPr>
              <a:spLocks/>
            </p:cNvSpPr>
            <p:nvPr/>
          </p:nvSpPr>
          <p:spPr bwMode="auto">
            <a:xfrm>
              <a:off x="-1438312" y="3929424"/>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ACAFB711-0396-4810-B707-33E955AB3833}"/>
                </a:ext>
              </a:extLst>
            </p:cNvPr>
            <p:cNvSpPr>
              <a:spLocks/>
            </p:cNvSpPr>
            <p:nvPr/>
          </p:nvSpPr>
          <p:spPr bwMode="auto">
            <a:xfrm>
              <a:off x="2903021" y="1976883"/>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E7DC1E25-134E-4BF0-8075-268541000906}"/>
                </a:ext>
              </a:extLst>
            </p:cNvPr>
            <p:cNvSpPr>
              <a:spLocks/>
            </p:cNvSpPr>
            <p:nvPr/>
          </p:nvSpPr>
          <p:spPr bwMode="auto">
            <a:xfrm>
              <a:off x="1407448" y="5383454"/>
              <a:ext cx="1682528"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74FB2AE2-E9D7-478F-A637-C1551B348819}"/>
                </a:ext>
              </a:extLst>
            </p:cNvPr>
            <p:cNvSpPr>
              <a:spLocks/>
            </p:cNvSpPr>
            <p:nvPr/>
          </p:nvSpPr>
          <p:spPr bwMode="auto">
            <a:xfrm>
              <a:off x="1428220" y="1083691"/>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1ED996B4-13FC-45FD-8916-4B7ACE9097A0}"/>
                </a:ext>
              </a:extLst>
            </p:cNvPr>
            <p:cNvSpPr>
              <a:spLocks/>
            </p:cNvSpPr>
            <p:nvPr/>
          </p:nvSpPr>
          <p:spPr bwMode="auto">
            <a:xfrm>
              <a:off x="-524349" y="1083691"/>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D03BD05B-BCD5-48C6-9483-C3544108B2AB}"/>
                </a:ext>
              </a:extLst>
            </p:cNvPr>
            <p:cNvSpPr>
              <a:spLocks/>
            </p:cNvSpPr>
            <p:nvPr/>
          </p:nvSpPr>
          <p:spPr bwMode="auto">
            <a:xfrm>
              <a:off x="-150452" y="2807748"/>
              <a:ext cx="2887303"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Picture 5" descr="A circuit board&#10;&#10;Description automatically generated">
            <a:extLst>
              <a:ext uri="{FF2B5EF4-FFF2-40B4-BE49-F238E27FC236}">
                <a16:creationId xmlns:a16="http://schemas.microsoft.com/office/drawing/2014/main" id="{90DC3A56-7E0B-46EC-B9E0-EF8A6412AE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19883" b="20843"/>
          <a:stretch/>
        </p:blipFill>
        <p:spPr>
          <a:xfrm>
            <a:off x="5424831" y="2315074"/>
            <a:ext cx="6676608" cy="2226046"/>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27" name="Picture 26" descr="A person looking at the camera&#10;&#10;Description automatically generated">
            <a:extLst>
              <a:ext uri="{FF2B5EF4-FFF2-40B4-BE49-F238E27FC236}">
                <a16:creationId xmlns:a16="http://schemas.microsoft.com/office/drawing/2014/main" id="{366887C1-03CE-4C45-80F4-088288C8025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4358" t="4259" r="7955" b="1543"/>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57" name="Picture 56">
            <a:extLst>
              <a:ext uri="{FF2B5EF4-FFF2-40B4-BE49-F238E27FC236}">
                <a16:creationId xmlns:a16="http://schemas.microsoft.com/office/drawing/2014/main" id="{A4C15698-8D5F-4F19-ADEB-89D479DADFD1}"/>
              </a:ext>
              <a:ext uri="{C183D7F6-B498-43B3-948B-1728B52AA6E4}">
                <adec:decorative xmlns:adec="http://schemas.microsoft.com/office/drawing/2017/decorative" val="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36131" t="1" r="7678" b="648"/>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31723" t="-1" r="12616" b="1568"/>
          <a:stretch/>
        </p:blipFill>
        <p:spPr>
          <a:xfrm>
            <a:off x="9909074" y="4586233"/>
            <a:ext cx="2192365" cy="218120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30" name="MS logo gray - EMF" descr="Microsoft logo, gray text version">
            <a:extLst>
              <a:ext uri="{FF2B5EF4-FFF2-40B4-BE49-F238E27FC236}">
                <a16:creationId xmlns:a16="http://schemas.microsoft.com/office/drawing/2014/main" id="{5BCB12F1-68BB-4BCE-811D-3E1053722A54}"/>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3093488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image" Target="../media/image1.emf"/><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18.emf"/><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15001665"/>
      </p:ext>
    </p:extLst>
  </p:cSld>
  <p:clrMap bg1="lt1" tx1="dk1" bg2="lt2" tx2="dk2" accent1="accent1" accent2="accent2" accent3="accent3" accent4="accent4" accent5="accent5" accent6="accent6" hlink="hlink" folHlink="folHlink"/>
  <p:sldLayoutIdLst>
    <p:sldLayoutId id="2147494299" r:id="rId1"/>
    <p:sldLayoutId id="2147494301" r:id="rId2"/>
    <p:sldLayoutId id="2147494302" r:id="rId3"/>
    <p:sldLayoutId id="2147494303" r:id="rId4"/>
    <p:sldLayoutId id="2147494306" r:id="rId5"/>
    <p:sldLayoutId id="2147494419" r:id="rId6"/>
    <p:sldLayoutId id="2147494420" r:id="rId7"/>
    <p:sldLayoutId id="2147494421" r:id="rId8"/>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83498840"/>
      </p:ext>
    </p:extLst>
  </p:cSld>
  <p:clrMap bg1="lt1" tx1="dk1" bg2="lt2" tx2="dk2" accent1="accent1" accent2="accent2" accent3="accent3" accent4="accent4" accent5="accent5" accent6="accent6" hlink="hlink" folHlink="folHlink"/>
  <p:sldLayoutIdLst>
    <p:sldLayoutId id="2147494428" r:id="rId1"/>
    <p:sldLayoutId id="2147494433" r:id="rId2"/>
    <p:sldLayoutId id="2147494437" r:id="rId3"/>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01968869"/>
      </p:ext>
    </p:extLst>
  </p:cSld>
  <p:clrMap bg1="lt1" tx1="dk1" bg2="lt2" tx2="dk2" accent1="accent1" accent2="accent2" accent3="accent3" accent4="accent4" accent5="accent5" accent6="accent6" hlink="hlink" folHlink="folHlink"/>
  <p:sldLayoutIdLst>
    <p:sldLayoutId id="2147494494" r:id="rId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68050216"/>
      </p:ext>
    </p:extLst>
  </p:cSld>
  <p:clrMap bg1="lt1" tx1="dk1" bg2="lt2" tx2="dk2" accent1="accent1" accent2="accent2" accent3="accent3" accent4="accent4" accent5="accent5" accent6="accent6" hlink="hlink" folHlink="folHlink"/>
  <p:sldLayoutIdLst>
    <p:sldLayoutId id="2147494554" r:id="rId1"/>
    <p:sldLayoutId id="2147494564" r:id="rId2"/>
    <p:sldLayoutId id="2147494578" r:id="rId3"/>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101617055"/>
      </p:ext>
    </p:extLst>
  </p:cSld>
  <p:clrMap bg1="lt1" tx1="dk1" bg2="lt2" tx2="dk2" accent1="accent1" accent2="accent2" accent3="accent3" accent4="accent4" accent5="accent5" accent6="accent6" hlink="hlink" folHlink="folHlink"/>
  <p:sldLayoutIdLst>
    <p:sldLayoutId id="214749458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sv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2.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complianceoffering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hyperlink" Target="https://aka.ms/complianceguide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33.xml.rels><?xml version="1.0" encoding="UTF-8" standalone="yes"?>
<Relationships xmlns="http://schemas.openxmlformats.org/package/2006/relationships"><Relationship Id="rId8" Type="http://schemas.openxmlformats.org/officeDocument/2006/relationships/hyperlink" Target="https://www.linkedin.com/company/microsoft" TargetMode="External"/><Relationship Id="rId13" Type="http://schemas.openxmlformats.org/officeDocument/2006/relationships/hyperlink" Target="https://nam06.safelinks.protection.outlook.com/?url=https%3A%2F%2Fwww.linkedin.com%2Fshowcase%2Fmicrosoft-cloud-platform&amp;data=04%7C01%7Cayeoh%40microsoft.com%7C2be22e6e26f74734245e08d8d2f2c24e%7C72f988bf86f141af91ab2d7cd011db47%7C1%7C0%7C637491287375102242%7CUnknown%7CTWFpbGZsb3d8eyJWIjoiMC4wLjAwMDAiLCJQIjoiV2luMzIiLCJBTiI6Ik1haWwiLCJXVCI6Mn0%3D%7C1000&amp;sdata=wuYuVgcuCPH4cn%2BU9hAhJrxKk9CdkOUhFshc329RM3g%3D&amp;reserved=0" TargetMode="External"/><Relationship Id="rId3" Type="http://schemas.openxmlformats.org/officeDocument/2006/relationships/image" Target="../media/image59.jpeg"/><Relationship Id="rId7" Type="http://schemas.openxmlformats.org/officeDocument/2006/relationships/hyperlink" Target="https://www.facebook.com/Microsoft/" TargetMode="External"/><Relationship Id="rId12"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twitter.com/Microsoft" TargetMode="External"/><Relationship Id="rId11" Type="http://schemas.openxmlformats.org/officeDocument/2006/relationships/hyperlink" Target="https://nam06.safelinks.protection.outlook.com/?url=https%3A%2F%2Ftwitter.com%2Fmsftfinserv&amp;data=04%7C01%7Cayeoh%40microsoft.com%7C2be22e6e26f74734245e08d8d2f2c24e%7C72f988bf86f141af91ab2d7cd011db47%7C1%7C0%7C637491287375092246%7CUnknown%7CTWFpbGZsb3d8eyJWIjoiMC4wLjAwMDAiLCJQIjoiV2luMzIiLCJBTiI6Ik1haWwiLCJXVCI6Mn0%3D%7C1000&amp;sdata=FSLtVaLgcAB130HuEOgUZGoFXaEyMw067%2BkzO4RgHG8%3D&amp;reserved=0" TargetMode="External"/><Relationship Id="rId5" Type="http://schemas.openxmlformats.org/officeDocument/2006/relationships/hyperlink" Target="../../../Source%20material/aka.ms/cloudforfinancialservices" TargetMode="External"/><Relationship Id="rId10" Type="http://schemas.openxmlformats.org/officeDocument/2006/relationships/hyperlink" Target="https://nam06.safelinks.protection.outlook.com/?url=https%3A%2F%2Fwww.facebook.com%2FMicrosoftinBusiness%2F&amp;data=04%7C01%7Cayeoh%40microsoft.com%7C2be22e6e26f74734245e08d8d2f2c24e%7C72f988bf86f141af91ab2d7cd011db47%7C1%7C0%7C637491287375092246%7CUnknown%7CTWFpbGZsb3d8eyJWIjoiMC4wLjAwMDAiLCJQIjoiV2luMzIiLCJBTiI6Ik1haWwiLCJXVCI6Mn0%3D%7C1000&amp;sdata=aMPAdfQCe9mHZc%2BhBOFDrEup642PMhhNR2bx%2FcQGrKc%3D&amp;reserved=0" TargetMode="External"/><Relationship Id="rId4" Type="http://schemas.openxmlformats.org/officeDocument/2006/relationships/image" Target="../media/image60.png"/><Relationship Id="rId9" Type="http://schemas.openxmlformats.org/officeDocument/2006/relationships/hyperlink" Target="https://twitter.com/MSFTMedia" TargetMode="External"/><Relationship Id="rId1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hyperlink" Target="https://www2.deloitte.com/us/en/insights/industry/financial-services/financial-services-industry-outlooks/insurance-industry-outlook.html"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hyperlink" Target="https://www.mossadams.com/articles/2019/june/2019-risk-survey-bank-director" TargetMode="External"/><Relationship Id="rId5" Type="http://schemas.openxmlformats.org/officeDocument/2006/relationships/hyperlink" Target="https://www.mckinsey.com/business-functions/risk-and-resilience/our-insights/optimizing-data-controls-in-banking" TargetMode="External"/><Relationship Id="rId4" Type="http://schemas.openxmlformats.org/officeDocument/2006/relationships/hyperlink" Target="https://www.mckinsey.com/industries/financial-services/our-insights/banking-matters/how-digital-collaboration-helps-banks-serve-customers-better"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7.jpeg"/><Relationship Id="rId5" Type="http://schemas.openxmlformats.org/officeDocument/2006/relationships/image" Target="../media/image26.svg"/><Relationship Id="rId4" Type="http://schemas.openxmlformats.org/officeDocument/2006/relationships/image" Target="../media/image25.png"/></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4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47.png"/><Relationship Id="rId12" Type="http://schemas.openxmlformats.org/officeDocument/2006/relationships/image" Target="../media/image76.png"/><Relationship Id="rId2"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71.png"/><Relationship Id="rId11" Type="http://schemas.openxmlformats.org/officeDocument/2006/relationships/image" Target="../media/image75.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69.png"/><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9.jpe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35.gif"/><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030D4E-46F6-43F6-8285-34DD4DA4D911}"/>
              </a:ext>
            </a:extLst>
          </p:cNvPr>
          <p:cNvSpPr>
            <a:spLocks noGrp="1"/>
          </p:cNvSpPr>
          <p:nvPr>
            <p:ph type="body" sz="quarter" idx="13"/>
          </p:nvPr>
        </p:nvSpPr>
        <p:spPr/>
        <p:txBody>
          <a:bodyPr/>
          <a:lstStyle/>
          <a:p>
            <a:r>
              <a:rPr lang="en-US">
                <a:solidFill>
                  <a:schemeClr val="accent3"/>
                </a:solidFill>
              </a:rPr>
              <a:t>Module 1</a:t>
            </a:r>
          </a:p>
        </p:txBody>
      </p:sp>
      <p:sp>
        <p:nvSpPr>
          <p:cNvPr id="2" name="Title 1">
            <a:extLst>
              <a:ext uri="{FF2B5EF4-FFF2-40B4-BE49-F238E27FC236}">
                <a16:creationId xmlns:a16="http://schemas.microsoft.com/office/drawing/2014/main" id="{41DA2990-DA74-4076-9D27-3947B3659EEA}"/>
              </a:ext>
            </a:extLst>
          </p:cNvPr>
          <p:cNvSpPr>
            <a:spLocks noGrp="1"/>
          </p:cNvSpPr>
          <p:nvPr>
            <p:ph type="title"/>
          </p:nvPr>
        </p:nvSpPr>
        <p:spPr>
          <a:xfrm>
            <a:off x="588262" y="2425541"/>
            <a:ext cx="4898137" cy="1661993"/>
          </a:xfrm>
        </p:spPr>
        <p:txBody>
          <a:bodyPr/>
          <a:lstStyle/>
          <a:p>
            <a:r>
              <a:rPr lang="en-US">
                <a:solidFill>
                  <a:schemeClr val="bg1"/>
                </a:solidFill>
              </a:rPr>
              <a:t>Microsoft Cloud for Financial Services Overview</a:t>
            </a:r>
            <a:endParaRPr lang="en-US"/>
          </a:p>
        </p:txBody>
      </p:sp>
      <p:sp>
        <p:nvSpPr>
          <p:cNvPr id="22" name="Text Placeholder 21">
            <a:extLst>
              <a:ext uri="{FF2B5EF4-FFF2-40B4-BE49-F238E27FC236}">
                <a16:creationId xmlns:a16="http://schemas.microsoft.com/office/drawing/2014/main" id="{286DEBFE-3364-47EC-86C0-6EB364428DFE}"/>
              </a:ext>
            </a:extLst>
          </p:cNvPr>
          <p:cNvSpPr>
            <a:spLocks noGrp="1"/>
          </p:cNvSpPr>
          <p:nvPr>
            <p:ph type="body" sz="quarter" idx="12"/>
          </p:nvPr>
        </p:nvSpPr>
        <p:spPr>
          <a:xfrm>
            <a:off x="582042" y="4093906"/>
            <a:ext cx="4898136" cy="338554"/>
          </a:xfrm>
        </p:spPr>
        <p:txBody>
          <a:bodyPr/>
          <a:lstStyle/>
          <a:p>
            <a:r>
              <a:rPr lang="en-US"/>
              <a:t>November 2021</a:t>
            </a:r>
          </a:p>
        </p:txBody>
      </p:sp>
      <p:grpSp>
        <p:nvGrpSpPr>
          <p:cNvPr id="5" name="Group 4" descr="Microsoft Cloud for Healthcare Logo">
            <a:extLst>
              <a:ext uri="{FF2B5EF4-FFF2-40B4-BE49-F238E27FC236}">
                <a16:creationId xmlns:a16="http://schemas.microsoft.com/office/drawing/2014/main" id="{9176D564-327C-48BD-ADFA-966D9529CCF6}"/>
              </a:ext>
            </a:extLst>
          </p:cNvPr>
          <p:cNvGrpSpPr>
            <a:grpSpLocks noChangeAspect="1"/>
          </p:cNvGrpSpPr>
          <p:nvPr/>
        </p:nvGrpSpPr>
        <p:grpSpPr>
          <a:xfrm>
            <a:off x="4767543" y="316979"/>
            <a:ext cx="831086" cy="831086"/>
            <a:chOff x="809911" y="1120081"/>
            <a:chExt cx="831086" cy="831086"/>
          </a:xfrm>
        </p:grpSpPr>
        <p:grpSp>
          <p:nvGrpSpPr>
            <p:cNvPr id="6" name="Group 5">
              <a:extLst>
                <a:ext uri="{FF2B5EF4-FFF2-40B4-BE49-F238E27FC236}">
                  <a16:creationId xmlns:a16="http://schemas.microsoft.com/office/drawing/2014/main" id="{64A1C9A8-05CF-49BC-9B61-23AF6FC3439D}"/>
                </a:ext>
              </a:extLst>
            </p:cNvPr>
            <p:cNvGrpSpPr>
              <a:grpSpLocks noChangeAspect="1"/>
            </p:cNvGrpSpPr>
            <p:nvPr/>
          </p:nvGrpSpPr>
          <p:grpSpPr>
            <a:xfrm>
              <a:off x="809911" y="1120081"/>
              <a:ext cx="831086" cy="831086"/>
              <a:chOff x="2677356" y="489672"/>
              <a:chExt cx="832104" cy="832104"/>
            </a:xfrm>
          </p:grpSpPr>
          <p:sp>
            <p:nvSpPr>
              <p:cNvPr id="18" name="Oval 17">
                <a:extLst>
                  <a:ext uri="{FF2B5EF4-FFF2-40B4-BE49-F238E27FC236}">
                    <a16:creationId xmlns:a16="http://schemas.microsoft.com/office/drawing/2014/main" id="{A7D9EAF9-75FF-4109-BC1F-352EFD26178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cs typeface="Segoe UI" pitchFamily="34" charset="0"/>
                </a:endParaRPr>
              </a:p>
            </p:txBody>
          </p:sp>
          <p:sp>
            <p:nvSpPr>
              <p:cNvPr id="19" name="Oval 18">
                <a:extLst>
                  <a:ext uri="{FF2B5EF4-FFF2-40B4-BE49-F238E27FC236}">
                    <a16:creationId xmlns:a16="http://schemas.microsoft.com/office/drawing/2014/main" id="{36FAAEDD-0B2B-4858-A9A1-9F7B4AC0C0B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cs typeface="Segoe UI" pitchFamily="34" charset="0"/>
                </a:endParaRPr>
              </a:p>
            </p:txBody>
          </p:sp>
        </p:grpSp>
        <p:grpSp>
          <p:nvGrpSpPr>
            <p:cNvPr id="7" name="data 3" descr="data, cloud, scale">
              <a:extLst>
                <a:ext uri="{FF2B5EF4-FFF2-40B4-BE49-F238E27FC236}">
                  <a16:creationId xmlns:a16="http://schemas.microsoft.com/office/drawing/2014/main" id="{4709A3C7-695C-4E3B-864D-F3E0B3E0BEFA}"/>
                </a:ext>
              </a:extLst>
            </p:cNvPr>
            <p:cNvGrpSpPr>
              <a:grpSpLocks noChangeAspect="1"/>
            </p:cNvGrpSpPr>
            <p:nvPr/>
          </p:nvGrpSpPr>
          <p:grpSpPr bwMode="auto">
            <a:xfrm>
              <a:off x="944716" y="1255963"/>
              <a:ext cx="561476" cy="559323"/>
              <a:chOff x="5781" y="773"/>
              <a:chExt cx="261" cy="260"/>
            </a:xfrm>
          </p:grpSpPr>
          <p:sp>
            <p:nvSpPr>
              <p:cNvPr id="8" name="AutoShape 87">
                <a:extLst>
                  <a:ext uri="{FF2B5EF4-FFF2-40B4-BE49-F238E27FC236}">
                    <a16:creationId xmlns:a16="http://schemas.microsoft.com/office/drawing/2014/main" id="{8C05EEE3-E481-4FAF-95D0-3D91C0E6BA2E}"/>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9" name="Freeform 89">
                <a:extLst>
                  <a:ext uri="{FF2B5EF4-FFF2-40B4-BE49-F238E27FC236}">
                    <a16:creationId xmlns:a16="http://schemas.microsoft.com/office/drawing/2014/main" id="{811C809C-C44D-49D5-AFD1-DACBCC78777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0" name="Freeform 90">
                <a:extLst>
                  <a:ext uri="{FF2B5EF4-FFF2-40B4-BE49-F238E27FC236}">
                    <a16:creationId xmlns:a16="http://schemas.microsoft.com/office/drawing/2014/main" id="{F6553180-4A5B-4554-8371-26C36173EA8B}"/>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1" name="Freeform 91">
                <a:extLst>
                  <a:ext uri="{FF2B5EF4-FFF2-40B4-BE49-F238E27FC236}">
                    <a16:creationId xmlns:a16="http://schemas.microsoft.com/office/drawing/2014/main" id="{86F29D9C-11B2-48D2-ABBB-29B4DDAE0472}"/>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2" name="Freeform 92">
                <a:extLst>
                  <a:ext uri="{FF2B5EF4-FFF2-40B4-BE49-F238E27FC236}">
                    <a16:creationId xmlns:a16="http://schemas.microsoft.com/office/drawing/2014/main" id="{FDA3ED77-AA99-4B7F-86A9-37D42F4EB45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3" name="Freeform 93">
                <a:extLst>
                  <a:ext uri="{FF2B5EF4-FFF2-40B4-BE49-F238E27FC236}">
                    <a16:creationId xmlns:a16="http://schemas.microsoft.com/office/drawing/2014/main" id="{8CCFFB5F-4AF0-4C84-93FF-1A343E71DFDE}"/>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4" name="Freeform 94">
                <a:extLst>
                  <a:ext uri="{FF2B5EF4-FFF2-40B4-BE49-F238E27FC236}">
                    <a16:creationId xmlns:a16="http://schemas.microsoft.com/office/drawing/2014/main" id="{2AFCDABC-A7B9-4470-9FA2-7F22BADB9747}"/>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5" name="Freeform 95">
                <a:extLst>
                  <a:ext uri="{FF2B5EF4-FFF2-40B4-BE49-F238E27FC236}">
                    <a16:creationId xmlns:a16="http://schemas.microsoft.com/office/drawing/2014/main" id="{E328143C-1E69-41B6-9D8F-44FB7AF272B6}"/>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6" name="Freeform 96">
                <a:extLst>
                  <a:ext uri="{FF2B5EF4-FFF2-40B4-BE49-F238E27FC236}">
                    <a16:creationId xmlns:a16="http://schemas.microsoft.com/office/drawing/2014/main" id="{6081F5BB-E8A6-4DB0-BF79-FD6F1534392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7" name="Freeform 97">
                <a:extLst>
                  <a:ext uri="{FF2B5EF4-FFF2-40B4-BE49-F238E27FC236}">
                    <a16:creationId xmlns:a16="http://schemas.microsoft.com/office/drawing/2014/main" id="{F8E73C09-0835-43F7-A400-7A4B351F9D58}"/>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grpSp>
      </p:grpSp>
    </p:spTree>
    <p:extLst>
      <p:ext uri="{BB962C8B-B14F-4D97-AF65-F5344CB8AC3E}">
        <p14:creationId xmlns:p14="http://schemas.microsoft.com/office/powerpoint/2010/main" val="31776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descr="Graphical user interface&#10;&#10;Description automatically generated">
            <a:extLst>
              <a:ext uri="{FF2B5EF4-FFF2-40B4-BE49-F238E27FC236}">
                <a16:creationId xmlns:a16="http://schemas.microsoft.com/office/drawing/2014/main" id="{DC44F253-EF85-4BDF-87BF-A9E3E14022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0993" y="2527609"/>
            <a:ext cx="5888083" cy="2980842"/>
          </a:xfrm>
          <a:prstGeom prst="rect">
            <a:avLst/>
          </a:prstGeom>
        </p:spPr>
      </p:pic>
      <p:sp>
        <p:nvSpPr>
          <p:cNvPr id="72" name="Rectangle 71">
            <a:extLst>
              <a:ext uri="{FF2B5EF4-FFF2-40B4-BE49-F238E27FC236}">
                <a16:creationId xmlns:a16="http://schemas.microsoft.com/office/drawing/2014/main" id="{4A71D33E-C0FF-4BF2-9631-8D4C36C73B93}"/>
              </a:ext>
            </a:extLst>
          </p:cNvPr>
          <p:cNvSpPr/>
          <p:nvPr/>
        </p:nvSpPr>
        <p:spPr bwMode="auto">
          <a:xfrm>
            <a:off x="5920993" y="5411096"/>
            <a:ext cx="589221" cy="444412"/>
          </a:xfrm>
          <a:prstGeom prst="rect">
            <a:avLst/>
          </a:prstGeom>
          <a:solidFill>
            <a:srgbClr val="F3F2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5687EFB9-CED9-46E9-9FFB-456D8E54FCEC}"/>
              </a:ext>
            </a:extLst>
          </p:cNvPr>
          <p:cNvPicPr>
            <a:picLocks noChangeAspect="1"/>
          </p:cNvPicPr>
          <p:nvPr/>
        </p:nvPicPr>
        <p:blipFill>
          <a:blip r:embed="rId4"/>
          <a:stretch>
            <a:fillRect/>
          </a:stretch>
        </p:blipFill>
        <p:spPr>
          <a:xfrm>
            <a:off x="5920993" y="5769284"/>
            <a:ext cx="589222" cy="79557"/>
          </a:xfrm>
          <a:prstGeom prst="rect">
            <a:avLst/>
          </a:prstGeom>
        </p:spPr>
      </p:pic>
      <p:sp>
        <p:nvSpPr>
          <p:cNvPr id="34" name="Rectangle 33">
            <a:extLst>
              <a:ext uri="{FF2B5EF4-FFF2-40B4-BE49-F238E27FC236}">
                <a16:creationId xmlns:a16="http://schemas.microsoft.com/office/drawing/2014/main" id="{260AB298-8A48-4EEA-927B-E5812FF8AD21}"/>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A39F6D12-175B-4B77-90E4-7CD9AC9F8594}"/>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Banking churn risk</a:t>
            </a:r>
          </a:p>
        </p:txBody>
      </p:sp>
      <p:sp>
        <p:nvSpPr>
          <p:cNvPr id="51" name="Title 2">
            <a:extLst>
              <a:ext uri="{FF2B5EF4-FFF2-40B4-BE49-F238E27FC236}">
                <a16:creationId xmlns:a16="http://schemas.microsoft.com/office/drawing/2014/main" id="{FED2B0E6-ADE1-4F7D-B6D0-17C23449D65C}"/>
              </a:ext>
            </a:extLst>
          </p:cNvPr>
          <p:cNvSpPr>
            <a:spLocks noGrp="1"/>
          </p:cNvSpPr>
          <p:nvPr>
            <p:ph type="title"/>
          </p:nvPr>
        </p:nvSpPr>
        <p:spPr/>
        <p:txBody>
          <a:bodyPr/>
          <a:lstStyle/>
          <a:p>
            <a:r>
              <a:rPr lang="en-US"/>
              <a:t>Unified customer profile</a:t>
            </a:r>
            <a:br>
              <a:rPr lang="en-US"/>
            </a:br>
            <a:endParaRPr lang="en-US"/>
          </a:p>
        </p:txBody>
      </p:sp>
      <p:grpSp>
        <p:nvGrpSpPr>
          <p:cNvPr id="45" name="Group 44">
            <a:extLst>
              <a:ext uri="{FF2B5EF4-FFF2-40B4-BE49-F238E27FC236}">
                <a16:creationId xmlns:a16="http://schemas.microsoft.com/office/drawing/2014/main" id="{FC5A4833-741A-4E3F-BB34-9FB4B7A854D7}"/>
              </a:ext>
            </a:extLst>
          </p:cNvPr>
          <p:cNvGrpSpPr>
            <a:grpSpLocks/>
          </p:cNvGrpSpPr>
          <p:nvPr/>
        </p:nvGrpSpPr>
        <p:grpSpPr>
          <a:xfrm>
            <a:off x="10914223" y="172480"/>
            <a:ext cx="969264" cy="969264"/>
            <a:chOff x="7355212" y="1124180"/>
            <a:chExt cx="831086" cy="831086"/>
          </a:xfrm>
        </p:grpSpPr>
        <p:grpSp>
          <p:nvGrpSpPr>
            <p:cNvPr id="46" name="Group 45">
              <a:extLst>
                <a:ext uri="{FF2B5EF4-FFF2-40B4-BE49-F238E27FC236}">
                  <a16:creationId xmlns:a16="http://schemas.microsoft.com/office/drawing/2014/main" id="{B4A7520C-CC07-4A28-A8D5-F4DB5E2921EA}"/>
                </a:ext>
              </a:extLst>
            </p:cNvPr>
            <p:cNvGrpSpPr>
              <a:grpSpLocks/>
            </p:cNvGrpSpPr>
            <p:nvPr/>
          </p:nvGrpSpPr>
          <p:grpSpPr>
            <a:xfrm>
              <a:off x="7355212" y="1124180"/>
              <a:ext cx="831086" cy="831086"/>
              <a:chOff x="2677356" y="489672"/>
              <a:chExt cx="832104" cy="832104"/>
            </a:xfrm>
          </p:grpSpPr>
          <p:sp>
            <p:nvSpPr>
              <p:cNvPr id="97" name="Oval 96">
                <a:extLst>
                  <a:ext uri="{FF2B5EF4-FFF2-40B4-BE49-F238E27FC236}">
                    <a16:creationId xmlns:a16="http://schemas.microsoft.com/office/drawing/2014/main" id="{B02114B7-B626-42D3-A14A-957876A279B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FD918469-13A7-4868-9EA2-973AC95D65FB}"/>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decentralized identity" descr="decentralized identity">
              <a:extLst>
                <a:ext uri="{FF2B5EF4-FFF2-40B4-BE49-F238E27FC236}">
                  <a16:creationId xmlns:a16="http://schemas.microsoft.com/office/drawing/2014/main" id="{1C357CD2-3FD5-45C6-8C9D-5641322D098D}"/>
                </a:ext>
              </a:extLst>
            </p:cNvPr>
            <p:cNvGrpSpPr/>
            <p:nvPr/>
          </p:nvGrpSpPr>
          <p:grpSpPr>
            <a:xfrm>
              <a:off x="7548514" y="1290215"/>
              <a:ext cx="447295" cy="498520"/>
              <a:chOff x="7299144" y="3026630"/>
              <a:chExt cx="411707" cy="458859"/>
            </a:xfrm>
          </p:grpSpPr>
          <p:sp>
            <p:nvSpPr>
              <p:cNvPr id="48" name="Freeform: Shape 47">
                <a:extLst>
                  <a:ext uri="{FF2B5EF4-FFF2-40B4-BE49-F238E27FC236}">
                    <a16:creationId xmlns:a16="http://schemas.microsoft.com/office/drawing/2014/main" id="{5CF1A53C-E5B6-4E6D-BE76-F4ECF720A563}"/>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C22D607-5632-432F-8CC0-C231EA13D326}"/>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418D7DD2-123A-46D5-B2AE-5E607BE34D65}"/>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2C8B864-7710-4340-B109-5B1E96108BDB}"/>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A6CFF78-4ADE-46AF-AE17-59E14E0E1FD0}"/>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97E910F-9AFB-493C-AF85-0D880F6287C4}"/>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165A89A9-7429-45BA-9716-F2A1DAC0811F}"/>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FEDD3A5C-4158-45F4-8462-9CDCD80F8B29}"/>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0A523D9A-8370-4C9A-A052-7F9FF4787BC6}"/>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5" name="Rectangle 34">
            <a:extLst>
              <a:ext uri="{FF2B5EF4-FFF2-40B4-BE49-F238E27FC236}">
                <a16:creationId xmlns:a16="http://schemas.microsoft.com/office/drawing/2014/main" id="{679B8D9D-19D0-4823-8EE0-2D7AFEAB508E}"/>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Dependencies:</a:t>
            </a: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 Apps,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Insights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1" name="TextBox 1">
            <a:extLst>
              <a:ext uri="{FF2B5EF4-FFF2-40B4-BE49-F238E27FC236}">
                <a16:creationId xmlns:a16="http://schemas.microsoft.com/office/drawing/2014/main" id="{805CDA13-FB10-4676-84CA-0183AC98F2CD}"/>
              </a:ext>
            </a:extLst>
          </p:cNvPr>
          <p:cNvSpPr txBox="1"/>
          <p:nvPr/>
        </p:nvSpPr>
        <p:spPr>
          <a:xfrm>
            <a:off x="584877" y="2262036"/>
            <a:ext cx="5092023" cy="1177245"/>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Churn model tailored for retail banking</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Help predict the probability of customers leaving the bank, via banking-specific considerations. This enables a proactive approach for identifying and retaining customers via relevant incentives and personalized customer service</a:t>
            </a:r>
          </a:p>
        </p:txBody>
      </p:sp>
      <p:sp>
        <p:nvSpPr>
          <p:cNvPr id="54" name="TextBox 2">
            <a:extLst>
              <a:ext uri="{FF2B5EF4-FFF2-40B4-BE49-F238E27FC236}">
                <a16:creationId xmlns:a16="http://schemas.microsoft.com/office/drawing/2014/main" id="{0FE8EB17-AC45-409C-9FA1-1C616F38D46C}"/>
              </a:ext>
            </a:extLst>
          </p:cNvPr>
          <p:cNvSpPr txBox="1"/>
          <p:nvPr/>
        </p:nvSpPr>
        <p:spPr>
          <a:xfrm>
            <a:off x="584877" y="5023297"/>
            <a:ext cx="5092023" cy="1137042"/>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Built atop the industry data model</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Leverage the same industry data model used across Microsoft Cloud for Financial Services capabilities to offer AI-powered insights within the application layer</a:t>
            </a:r>
          </a:p>
        </p:txBody>
      </p:sp>
      <p:sp>
        <p:nvSpPr>
          <p:cNvPr id="55" name="TextBox 1">
            <a:extLst>
              <a:ext uri="{FF2B5EF4-FFF2-40B4-BE49-F238E27FC236}">
                <a16:creationId xmlns:a16="http://schemas.microsoft.com/office/drawing/2014/main" id="{B7408C4A-6DFE-4A80-BDFA-F58F447BB68E}"/>
              </a:ext>
            </a:extLst>
          </p:cNvPr>
          <p:cNvSpPr txBox="1"/>
          <p:nvPr/>
        </p:nvSpPr>
        <p:spPr>
          <a:xfrm>
            <a:off x="584877" y="3667577"/>
            <a:ext cx="5092023" cy="1196930"/>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Configurable to meet specific needs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Easily update the data model without needing a data scientist using churn data model configuration</a:t>
            </a:r>
          </a:p>
        </p:txBody>
      </p:sp>
      <p:cxnSp>
        <p:nvCxnSpPr>
          <p:cNvPr id="56" name="Straight Connector 55">
            <a:extLst>
              <a:ext uri="{FF2B5EF4-FFF2-40B4-BE49-F238E27FC236}">
                <a16:creationId xmlns:a16="http://schemas.microsoft.com/office/drawing/2014/main" id="{B89166C4-39EB-4B37-A20B-57464E5D46E3}"/>
              </a:ext>
              <a:ext uri="{C183D7F6-B498-43B3-948B-1728B52AA6E4}">
                <adec:decorative xmlns:adec="http://schemas.microsoft.com/office/drawing/2017/decorative" val="1"/>
              </a:ext>
            </a:extLst>
          </p:cNvPr>
          <p:cNvCxnSpPr>
            <a:cxnSpLocks/>
          </p:cNvCxnSpPr>
          <p:nvPr/>
        </p:nvCxnSpPr>
        <p:spPr>
          <a:xfrm>
            <a:off x="584877" y="3651666"/>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59931BE-C8A2-4A97-92F6-180ECE5AFA50}"/>
              </a:ext>
              <a:ext uri="{C183D7F6-B498-43B3-948B-1728B52AA6E4}">
                <adec:decorative xmlns:adec="http://schemas.microsoft.com/office/drawing/2017/decorative" val="1"/>
              </a:ext>
            </a:extLst>
          </p:cNvPr>
          <p:cNvCxnSpPr>
            <a:cxnSpLocks/>
          </p:cNvCxnSpPr>
          <p:nvPr/>
        </p:nvCxnSpPr>
        <p:spPr>
          <a:xfrm>
            <a:off x="584877" y="4968454"/>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2" name="Picture 81">
            <a:extLst>
              <a:ext uri="{FF2B5EF4-FFF2-40B4-BE49-F238E27FC236}">
                <a16:creationId xmlns:a16="http://schemas.microsoft.com/office/drawing/2014/main" id="{3D460CFE-C52D-4EFC-9FFB-73CAB240454B}"/>
              </a:ext>
            </a:extLst>
          </p:cNvPr>
          <p:cNvPicPr>
            <a:picLocks noChangeAspect="1"/>
          </p:cNvPicPr>
          <p:nvPr/>
        </p:nvPicPr>
        <p:blipFill>
          <a:blip r:embed="rId4"/>
          <a:stretch>
            <a:fillRect/>
          </a:stretch>
        </p:blipFill>
        <p:spPr>
          <a:xfrm>
            <a:off x="5920992" y="5764113"/>
            <a:ext cx="589222" cy="79557"/>
          </a:xfrm>
          <a:prstGeom prst="rect">
            <a:avLst/>
          </a:prstGeom>
        </p:spPr>
      </p:pic>
      <p:pic>
        <p:nvPicPr>
          <p:cNvPr id="84" name="Picture 83" descr="A picture containing graphical user interface&#10;&#10;Description automatically generated">
            <a:extLst>
              <a:ext uri="{FF2B5EF4-FFF2-40B4-BE49-F238E27FC236}">
                <a16:creationId xmlns:a16="http://schemas.microsoft.com/office/drawing/2014/main" id="{6166028D-53B9-43C1-9B35-AE3102ED3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2594" y="2229386"/>
            <a:ext cx="6321787" cy="3856651"/>
          </a:xfrm>
          <a:prstGeom prst="rect">
            <a:avLst/>
          </a:prstGeom>
        </p:spPr>
      </p:pic>
    </p:spTree>
    <p:extLst>
      <p:ext uri="{BB962C8B-B14F-4D97-AF65-F5344CB8AC3E}">
        <p14:creationId xmlns:p14="http://schemas.microsoft.com/office/powerpoint/2010/main" val="15049881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C3986F5-A5B5-493D-9EAB-F03907A5DE22}"/>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00F9C25A-497E-4C29-BDB0-D38C5BAED7B0}"/>
              </a:ext>
            </a:extLst>
          </p:cNvPr>
          <p:cNvSpPr>
            <a:spLocks noGrp="1"/>
          </p:cNvSpPr>
          <p:nvPr>
            <p:ph type="title"/>
          </p:nvPr>
        </p:nvSpPr>
        <p:spPr>
          <a:xfrm>
            <a:off x="588263" y="495300"/>
            <a:ext cx="11018520" cy="492443"/>
          </a:xfrm>
        </p:spPr>
        <p:txBody>
          <a:bodyPr/>
          <a:lstStyle/>
          <a:p>
            <a:r>
              <a:rPr lang="en-IN"/>
              <a:t>Unified customer profile</a:t>
            </a:r>
          </a:p>
        </p:txBody>
      </p:sp>
      <p:sp>
        <p:nvSpPr>
          <p:cNvPr id="39" name="Rectangle 38">
            <a:extLst>
              <a:ext uri="{FF2B5EF4-FFF2-40B4-BE49-F238E27FC236}">
                <a16:creationId xmlns:a16="http://schemas.microsoft.com/office/drawing/2014/main" id="{02E59388-7EF3-4FF0-809B-4FFBCE1B5F6B}"/>
              </a:ext>
            </a:extLst>
          </p:cNvPr>
          <p:cNvSpPr/>
          <p:nvPr/>
        </p:nvSpPr>
        <p:spPr bwMode="auto">
          <a:xfrm>
            <a:off x="584877" y="1406092"/>
            <a:ext cx="11751903"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Insights</a:t>
            </a:r>
          </a:p>
        </p:txBody>
      </p:sp>
      <p:grpSp>
        <p:nvGrpSpPr>
          <p:cNvPr id="54" name="Group 53">
            <a:extLst>
              <a:ext uri="{FF2B5EF4-FFF2-40B4-BE49-F238E27FC236}">
                <a16:creationId xmlns:a16="http://schemas.microsoft.com/office/drawing/2014/main" id="{F5B4ACE8-F750-4847-939E-DF2E31B2CCA7}"/>
              </a:ext>
            </a:extLst>
          </p:cNvPr>
          <p:cNvGrpSpPr>
            <a:grpSpLocks/>
          </p:cNvGrpSpPr>
          <p:nvPr/>
        </p:nvGrpSpPr>
        <p:grpSpPr>
          <a:xfrm>
            <a:off x="10914223" y="172480"/>
            <a:ext cx="969264" cy="969264"/>
            <a:chOff x="7355212" y="1124180"/>
            <a:chExt cx="831086" cy="831086"/>
          </a:xfrm>
        </p:grpSpPr>
        <p:grpSp>
          <p:nvGrpSpPr>
            <p:cNvPr id="62" name="Group 61">
              <a:extLst>
                <a:ext uri="{FF2B5EF4-FFF2-40B4-BE49-F238E27FC236}">
                  <a16:creationId xmlns:a16="http://schemas.microsoft.com/office/drawing/2014/main" id="{CC7C37D6-F5DF-4448-B23B-1B0BC3D06018}"/>
                </a:ext>
              </a:extLst>
            </p:cNvPr>
            <p:cNvGrpSpPr>
              <a:grpSpLocks/>
            </p:cNvGrpSpPr>
            <p:nvPr/>
          </p:nvGrpSpPr>
          <p:grpSpPr>
            <a:xfrm>
              <a:off x="7355212" y="1124180"/>
              <a:ext cx="831086" cy="831086"/>
              <a:chOff x="2677356" y="489672"/>
              <a:chExt cx="832104" cy="832104"/>
            </a:xfrm>
          </p:grpSpPr>
          <p:sp>
            <p:nvSpPr>
              <p:cNvPr id="82" name="Oval 81">
                <a:extLst>
                  <a:ext uri="{FF2B5EF4-FFF2-40B4-BE49-F238E27FC236}">
                    <a16:creationId xmlns:a16="http://schemas.microsoft.com/office/drawing/2014/main" id="{619EE2FC-4434-4639-A12D-754C1D712114}"/>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3" name="Oval 82">
                <a:extLst>
                  <a:ext uri="{FF2B5EF4-FFF2-40B4-BE49-F238E27FC236}">
                    <a16:creationId xmlns:a16="http://schemas.microsoft.com/office/drawing/2014/main" id="{775E8CC0-8677-4975-8272-84B0C272F6E4}"/>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63" name="decentralized identity" descr="decentralized identity">
              <a:extLst>
                <a:ext uri="{FF2B5EF4-FFF2-40B4-BE49-F238E27FC236}">
                  <a16:creationId xmlns:a16="http://schemas.microsoft.com/office/drawing/2014/main" id="{FFD5C1EB-1C41-4EED-B7F5-7D699598F755}"/>
                </a:ext>
              </a:extLst>
            </p:cNvPr>
            <p:cNvGrpSpPr/>
            <p:nvPr/>
          </p:nvGrpSpPr>
          <p:grpSpPr>
            <a:xfrm>
              <a:off x="7548514" y="1290215"/>
              <a:ext cx="447295" cy="498520"/>
              <a:chOff x="7299144" y="3026630"/>
              <a:chExt cx="411707" cy="458859"/>
            </a:xfrm>
          </p:grpSpPr>
          <p:sp>
            <p:nvSpPr>
              <p:cNvPr id="69" name="Freeform: Shape 68">
                <a:extLst>
                  <a:ext uri="{FF2B5EF4-FFF2-40B4-BE49-F238E27FC236}">
                    <a16:creationId xmlns:a16="http://schemas.microsoft.com/office/drawing/2014/main" id="{CBBA6F00-1F29-482E-87C6-499FA00B7C24}"/>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93942AD-2544-4548-85EE-0FDD7E02C369}"/>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BBAE911-3A64-4B4D-BDB5-E5509CDECC6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1EC5539A-8AAC-446D-BCCB-88C5BD03E4EC}"/>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6A55A01-449D-4B1E-AB45-3A7CBBF9094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5D52C9D-2396-4104-A749-664D3C32EB1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68051DF-15BD-4C19-825E-5A0181B6194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0F17591-B070-473C-991B-67C831C0D5F5}"/>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A66AC5B-8D70-4111-89CD-E5C9B2BBDBEE}"/>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41C0EBC8-4290-4978-AB1E-9B058671D476}"/>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Dependencies:</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Power Apps,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Insights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4" name="Group 3">
            <a:extLst>
              <a:ext uri="{FF2B5EF4-FFF2-40B4-BE49-F238E27FC236}">
                <a16:creationId xmlns:a16="http://schemas.microsoft.com/office/drawing/2014/main" id="{A7FBEB2C-FE81-46D8-B9E5-61C1911DEFB8}"/>
              </a:ext>
            </a:extLst>
          </p:cNvPr>
          <p:cNvGrpSpPr/>
          <p:nvPr/>
        </p:nvGrpSpPr>
        <p:grpSpPr>
          <a:xfrm>
            <a:off x="5692594" y="2229386"/>
            <a:ext cx="6321787" cy="3856650"/>
            <a:chOff x="5512874" y="7858642"/>
            <a:chExt cx="6321787" cy="3856650"/>
          </a:xfrm>
        </p:grpSpPr>
        <p:pic>
          <p:nvPicPr>
            <p:cNvPr id="33" name="Picture 2" descr="Table&#10;&#10;Description automatically generated">
              <a:extLst>
                <a:ext uri="{FF2B5EF4-FFF2-40B4-BE49-F238E27FC236}">
                  <a16:creationId xmlns:a16="http://schemas.microsoft.com/office/drawing/2014/main" id="{6C662256-869C-466E-A186-983A9A420CC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3917" y="8160350"/>
              <a:ext cx="5906103" cy="3216302"/>
            </a:xfrm>
            <a:prstGeom prst="rect">
              <a:avLst/>
            </a:prstGeom>
            <a:noFill/>
          </p:spPr>
        </p:pic>
        <p:sp>
          <p:nvSpPr>
            <p:cNvPr id="2" name="Rectangle 1">
              <a:extLst>
                <a:ext uri="{FF2B5EF4-FFF2-40B4-BE49-F238E27FC236}">
                  <a16:creationId xmlns:a16="http://schemas.microsoft.com/office/drawing/2014/main" id="{2F14BE61-4502-4307-8390-FE99E41FF329}"/>
                </a:ext>
              </a:extLst>
            </p:cNvPr>
            <p:cNvSpPr/>
            <p:nvPr/>
          </p:nvSpPr>
          <p:spPr bwMode="auto">
            <a:xfrm>
              <a:off x="5745905" y="11377593"/>
              <a:ext cx="892639" cy="106763"/>
            </a:xfrm>
            <a:prstGeom prst="rect">
              <a:avLst/>
            </a:prstGeom>
            <a:solidFill>
              <a:srgbClr val="F2F2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4628482-2166-49EF-B5A8-19BB3780B991}"/>
                </a:ext>
              </a:extLst>
            </p:cNvPr>
            <p:cNvSpPr/>
            <p:nvPr/>
          </p:nvSpPr>
          <p:spPr bwMode="auto">
            <a:xfrm>
              <a:off x="6638544" y="11377593"/>
              <a:ext cx="5011476" cy="106763"/>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 name="Picture 60" descr="A picture containing graphical user interface&#10;&#10;Description automatically generated">
              <a:extLst>
                <a:ext uri="{FF2B5EF4-FFF2-40B4-BE49-F238E27FC236}">
                  <a16:creationId xmlns:a16="http://schemas.microsoft.com/office/drawing/2014/main" id="{6E03D1DE-A36C-45DF-84D3-CD9817CF92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874" y="7858642"/>
              <a:ext cx="6321787" cy="3856650"/>
            </a:xfrm>
            <a:prstGeom prst="rect">
              <a:avLst/>
            </a:prstGeom>
          </p:spPr>
        </p:pic>
      </p:grpSp>
      <p:sp>
        <p:nvSpPr>
          <p:cNvPr id="45" name="TextBox 1">
            <a:extLst>
              <a:ext uri="{FF2B5EF4-FFF2-40B4-BE49-F238E27FC236}">
                <a16:creationId xmlns:a16="http://schemas.microsoft.com/office/drawing/2014/main" id="{A8FE19E8-20A0-4CA2-BC0E-7BBAFEE1277B}"/>
              </a:ext>
            </a:extLst>
          </p:cNvPr>
          <p:cNvSpPr txBox="1"/>
          <p:nvPr/>
        </p:nvSpPr>
        <p:spPr>
          <a:xfrm>
            <a:off x="584877" y="1968508"/>
            <a:ext cx="5092023" cy="931024"/>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Bring together customer data with prebuilt connectors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Ingest transactional, behavioral, and demographic data in real time for the most up-to-date view of your customers via more than 500+ built-in connectors</a:t>
            </a:r>
            <a:endParaRPr kumimoji="0" lang="en-US" sz="1800" b="0" i="0" u="none" strike="noStrike" kern="0" cap="none" spc="0" normalizeH="0" baseline="0" noProof="0">
              <a:ln>
                <a:noFill/>
              </a:ln>
              <a:solidFill>
                <a:srgbClr val="0078D4"/>
              </a:solidFill>
              <a:effectLst/>
              <a:uLnTx/>
              <a:uFillTx/>
              <a:latin typeface="Segoe UI Semibold"/>
              <a:ea typeface="+mn-ea"/>
              <a:cs typeface="+mn-cs"/>
            </a:endParaRPr>
          </a:p>
        </p:txBody>
      </p:sp>
      <p:sp>
        <p:nvSpPr>
          <p:cNvPr id="46" name="TextBox 2">
            <a:extLst>
              <a:ext uri="{FF2B5EF4-FFF2-40B4-BE49-F238E27FC236}">
                <a16:creationId xmlns:a16="http://schemas.microsoft.com/office/drawing/2014/main" id="{F3ACA966-F347-41B0-9D4E-B478C8F3A28F}"/>
              </a:ext>
            </a:extLst>
          </p:cNvPr>
          <p:cNvSpPr txBox="1"/>
          <p:nvPr/>
        </p:nvSpPr>
        <p:spPr>
          <a:xfrm>
            <a:off x="584877" y="3994881"/>
            <a:ext cx="5092023" cy="9618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Enrich profiles with interests and preferences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Gain a single view of the customer with proprietary audience intelligence from Microsoft Graph and with industry enrichment sources</a:t>
            </a:r>
          </a:p>
        </p:txBody>
      </p:sp>
      <p:sp>
        <p:nvSpPr>
          <p:cNvPr id="47" name="TextBox 1">
            <a:extLst>
              <a:ext uri="{FF2B5EF4-FFF2-40B4-BE49-F238E27FC236}">
                <a16:creationId xmlns:a16="http://schemas.microsoft.com/office/drawing/2014/main" id="{0A7DAA17-C394-4F81-B094-41F15ADAABE1}"/>
              </a:ext>
            </a:extLst>
          </p:cNvPr>
          <p:cNvSpPr txBox="1"/>
          <p:nvPr/>
        </p:nvSpPr>
        <p:spPr>
          <a:xfrm>
            <a:off x="584877" y="3089416"/>
            <a:ext cx="5092023" cy="715581"/>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Streamline data standardization</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Reconcile conflicting data and resolve customer identities using map, match, and merge to create comprehensive profiles</a:t>
            </a:r>
          </a:p>
        </p:txBody>
      </p:sp>
      <p:cxnSp>
        <p:nvCxnSpPr>
          <p:cNvPr id="48" name="Straight Connector 47">
            <a:extLst>
              <a:ext uri="{FF2B5EF4-FFF2-40B4-BE49-F238E27FC236}">
                <a16:creationId xmlns:a16="http://schemas.microsoft.com/office/drawing/2014/main" id="{203B079C-B5AD-49C2-8D13-9E1FA61E968E}"/>
              </a:ext>
              <a:ext uri="{C183D7F6-B498-43B3-948B-1728B52AA6E4}">
                <adec:decorative xmlns:adec="http://schemas.microsoft.com/office/drawing/2017/decorative" val="1"/>
              </a:ext>
            </a:extLst>
          </p:cNvPr>
          <p:cNvCxnSpPr>
            <a:cxnSpLocks/>
          </p:cNvCxnSpPr>
          <p:nvPr/>
        </p:nvCxnSpPr>
        <p:spPr>
          <a:xfrm>
            <a:off x="584877" y="2994474"/>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C9CB2CB-79F4-4FEA-B40A-F207D8C21407}"/>
              </a:ext>
              <a:ext uri="{C183D7F6-B498-43B3-948B-1728B52AA6E4}">
                <adec:decorative xmlns:adec="http://schemas.microsoft.com/office/drawing/2017/decorative" val="1"/>
              </a:ext>
            </a:extLst>
          </p:cNvPr>
          <p:cNvCxnSpPr>
            <a:cxnSpLocks/>
          </p:cNvCxnSpPr>
          <p:nvPr/>
        </p:nvCxnSpPr>
        <p:spPr>
          <a:xfrm>
            <a:off x="584877" y="3899939"/>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2">
            <a:extLst>
              <a:ext uri="{FF2B5EF4-FFF2-40B4-BE49-F238E27FC236}">
                <a16:creationId xmlns:a16="http://schemas.microsoft.com/office/drawing/2014/main" id="{4B3F8E71-9AA9-4883-A4C3-497D8B5B1848}"/>
              </a:ext>
            </a:extLst>
          </p:cNvPr>
          <p:cNvSpPr txBox="1"/>
          <p:nvPr/>
        </p:nvSpPr>
        <p:spPr>
          <a:xfrm>
            <a:off x="584877" y="5146569"/>
            <a:ext cx="5092023" cy="11772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Dynamics 365 Customer Voice</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Augment profiles with customer feedback, with segments based on customer satisfaction that help keep track of customer attitudes as well as tailor experiences to improve or sustain them over time</a:t>
            </a:r>
          </a:p>
        </p:txBody>
      </p:sp>
      <p:cxnSp>
        <p:nvCxnSpPr>
          <p:cNvPr id="51" name="Straight Connector 50">
            <a:extLst>
              <a:ext uri="{FF2B5EF4-FFF2-40B4-BE49-F238E27FC236}">
                <a16:creationId xmlns:a16="http://schemas.microsoft.com/office/drawing/2014/main" id="{0FC222CE-B1BF-44E9-BC0C-761819F1220A}"/>
              </a:ext>
              <a:ext uri="{C183D7F6-B498-43B3-948B-1728B52AA6E4}">
                <adec:decorative xmlns:adec="http://schemas.microsoft.com/office/drawing/2017/decorative" val="1"/>
              </a:ext>
            </a:extLst>
          </p:cNvPr>
          <p:cNvCxnSpPr>
            <a:cxnSpLocks/>
          </p:cNvCxnSpPr>
          <p:nvPr/>
        </p:nvCxnSpPr>
        <p:spPr>
          <a:xfrm>
            <a:off x="584877" y="5051625"/>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3449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C3986F5-A5B5-493D-9EAB-F03907A5DE22}"/>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00F9C25A-497E-4C29-BDB0-D38C5BAED7B0}"/>
              </a:ext>
            </a:extLst>
          </p:cNvPr>
          <p:cNvSpPr>
            <a:spLocks noGrp="1"/>
          </p:cNvSpPr>
          <p:nvPr>
            <p:ph type="title"/>
          </p:nvPr>
        </p:nvSpPr>
        <p:spPr>
          <a:xfrm>
            <a:off x="588263" y="495300"/>
            <a:ext cx="11018520" cy="492443"/>
          </a:xfrm>
        </p:spPr>
        <p:txBody>
          <a:bodyPr/>
          <a:lstStyle/>
          <a:p>
            <a:r>
              <a:rPr lang="en-IN"/>
              <a:t>Unified customer profile</a:t>
            </a:r>
          </a:p>
        </p:txBody>
      </p:sp>
      <p:sp>
        <p:nvSpPr>
          <p:cNvPr id="39" name="Rectangle 38">
            <a:extLst>
              <a:ext uri="{FF2B5EF4-FFF2-40B4-BE49-F238E27FC236}">
                <a16:creationId xmlns:a16="http://schemas.microsoft.com/office/drawing/2014/main" id="{02E59388-7EF3-4FF0-809B-4FFBCE1B5F6B}"/>
              </a:ext>
            </a:extLst>
          </p:cNvPr>
          <p:cNvSpPr/>
          <p:nvPr/>
        </p:nvSpPr>
        <p:spPr bwMode="auto">
          <a:xfrm>
            <a:off x="584877" y="1406092"/>
            <a:ext cx="11751903"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Extensibility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F5B4ACE8-F750-4847-939E-DF2E31B2CCA7}"/>
              </a:ext>
            </a:extLst>
          </p:cNvPr>
          <p:cNvGrpSpPr>
            <a:grpSpLocks/>
          </p:cNvGrpSpPr>
          <p:nvPr/>
        </p:nvGrpSpPr>
        <p:grpSpPr>
          <a:xfrm>
            <a:off x="10914223" y="172480"/>
            <a:ext cx="969264" cy="969264"/>
            <a:chOff x="7355212" y="1124180"/>
            <a:chExt cx="831086" cy="831086"/>
          </a:xfrm>
        </p:grpSpPr>
        <p:grpSp>
          <p:nvGrpSpPr>
            <p:cNvPr id="62" name="Group 61">
              <a:extLst>
                <a:ext uri="{FF2B5EF4-FFF2-40B4-BE49-F238E27FC236}">
                  <a16:creationId xmlns:a16="http://schemas.microsoft.com/office/drawing/2014/main" id="{CC7C37D6-F5DF-4448-B23B-1B0BC3D06018}"/>
                </a:ext>
              </a:extLst>
            </p:cNvPr>
            <p:cNvGrpSpPr>
              <a:grpSpLocks/>
            </p:cNvGrpSpPr>
            <p:nvPr/>
          </p:nvGrpSpPr>
          <p:grpSpPr>
            <a:xfrm>
              <a:off x="7355212" y="1124180"/>
              <a:ext cx="831086" cy="831086"/>
              <a:chOff x="2677356" y="489672"/>
              <a:chExt cx="832104" cy="832104"/>
            </a:xfrm>
          </p:grpSpPr>
          <p:sp>
            <p:nvSpPr>
              <p:cNvPr id="82" name="Oval 81">
                <a:extLst>
                  <a:ext uri="{FF2B5EF4-FFF2-40B4-BE49-F238E27FC236}">
                    <a16:creationId xmlns:a16="http://schemas.microsoft.com/office/drawing/2014/main" id="{619EE2FC-4434-4639-A12D-754C1D712114}"/>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3" name="Oval 82">
                <a:extLst>
                  <a:ext uri="{FF2B5EF4-FFF2-40B4-BE49-F238E27FC236}">
                    <a16:creationId xmlns:a16="http://schemas.microsoft.com/office/drawing/2014/main" id="{775E8CC0-8677-4975-8272-84B0C272F6E4}"/>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63" name="decentralized identity" descr="decentralized identity">
              <a:extLst>
                <a:ext uri="{FF2B5EF4-FFF2-40B4-BE49-F238E27FC236}">
                  <a16:creationId xmlns:a16="http://schemas.microsoft.com/office/drawing/2014/main" id="{FFD5C1EB-1C41-4EED-B7F5-7D699598F755}"/>
                </a:ext>
              </a:extLst>
            </p:cNvPr>
            <p:cNvGrpSpPr/>
            <p:nvPr/>
          </p:nvGrpSpPr>
          <p:grpSpPr>
            <a:xfrm>
              <a:off x="7548514" y="1290215"/>
              <a:ext cx="447295" cy="498520"/>
              <a:chOff x="7299144" y="3026630"/>
              <a:chExt cx="411707" cy="458859"/>
            </a:xfrm>
          </p:grpSpPr>
          <p:sp>
            <p:nvSpPr>
              <p:cNvPr id="69" name="Freeform: Shape 68">
                <a:extLst>
                  <a:ext uri="{FF2B5EF4-FFF2-40B4-BE49-F238E27FC236}">
                    <a16:creationId xmlns:a16="http://schemas.microsoft.com/office/drawing/2014/main" id="{CBBA6F00-1F29-482E-87C6-499FA00B7C24}"/>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193942AD-2544-4548-85EE-0FDD7E02C369}"/>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BBAE911-3A64-4B4D-BDB5-E5509CDECC66}"/>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1EC5539A-8AAC-446D-BCCB-88C5BD03E4EC}"/>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6A55A01-449D-4B1E-AB45-3A7CBBF9094A}"/>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5D52C9D-2396-4104-A749-664D3C32EB15}"/>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68051DF-15BD-4C19-825E-5A0181B61947}"/>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60F17591-B070-473C-991B-67C831C0D5F5}"/>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A66AC5B-8D70-4111-89CD-E5C9B2BBDBEE}"/>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8" name="Rectangle 27">
            <a:extLst>
              <a:ext uri="{FF2B5EF4-FFF2-40B4-BE49-F238E27FC236}">
                <a16:creationId xmlns:a16="http://schemas.microsoft.com/office/drawing/2014/main" id="{66AA395B-EDF0-475F-9679-86AD0D7BEB46}"/>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Dependencies:</a:t>
            </a:r>
            <a:r>
              <a:rPr kumimoji="0" lang="en-US" sz="11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 Apps,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Insights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5" name="Group 4">
            <a:extLst>
              <a:ext uri="{FF2B5EF4-FFF2-40B4-BE49-F238E27FC236}">
                <a16:creationId xmlns:a16="http://schemas.microsoft.com/office/drawing/2014/main" id="{190E2A44-29A6-421E-A5A3-341BB3BA3DEB}"/>
              </a:ext>
            </a:extLst>
          </p:cNvPr>
          <p:cNvGrpSpPr/>
          <p:nvPr/>
        </p:nvGrpSpPr>
        <p:grpSpPr>
          <a:xfrm>
            <a:off x="584877" y="3132765"/>
            <a:ext cx="5092023" cy="2270262"/>
            <a:chOff x="584877" y="3194320"/>
            <a:chExt cx="5092023" cy="2270262"/>
          </a:xfrm>
        </p:grpSpPr>
        <p:sp>
          <p:nvSpPr>
            <p:cNvPr id="25" name="TextBox 1 - 1">
              <a:extLst>
                <a:ext uri="{FF2B5EF4-FFF2-40B4-BE49-F238E27FC236}">
                  <a16:creationId xmlns:a16="http://schemas.microsoft.com/office/drawing/2014/main" id="{5B02B33E-AB30-4A1F-9CC5-310252FB7924}"/>
                </a:ext>
              </a:extLst>
            </p:cNvPr>
            <p:cNvSpPr txBox="1"/>
            <p:nvPr/>
          </p:nvSpPr>
          <p:spPr>
            <a:xfrm>
              <a:off x="584877" y="3194320"/>
              <a:ext cx="5092023" cy="592470"/>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Componentization</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Flexibly leverage components and add your own</a:t>
              </a:r>
            </a:p>
          </p:txBody>
        </p:sp>
        <p:sp>
          <p:nvSpPr>
            <p:cNvPr id="26" name="TextBox 1">
              <a:extLst>
                <a:ext uri="{FF2B5EF4-FFF2-40B4-BE49-F238E27FC236}">
                  <a16:creationId xmlns:a16="http://schemas.microsoft.com/office/drawing/2014/main" id="{5E141FC9-46C1-400E-9632-C2D75EFE451B}"/>
                </a:ext>
              </a:extLst>
            </p:cNvPr>
            <p:cNvSpPr txBox="1"/>
            <p:nvPr/>
          </p:nvSpPr>
          <p:spPr>
            <a:xfrm>
              <a:off x="584877" y="4379670"/>
              <a:ext cx="5092023" cy="108491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Embed your processes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Bring your business processes by building custom applications leveraging our controls with low- and </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pro-code tools</a:t>
              </a:r>
            </a:p>
          </p:txBody>
        </p:sp>
        <p:cxnSp>
          <p:nvCxnSpPr>
            <p:cNvPr id="27" name="Straight Connector 26">
              <a:extLst>
                <a:ext uri="{FF2B5EF4-FFF2-40B4-BE49-F238E27FC236}">
                  <a16:creationId xmlns:a16="http://schemas.microsoft.com/office/drawing/2014/main" id="{9549D435-FF6F-4BA4-AF29-0353C1B3C747}"/>
                </a:ext>
                <a:ext uri="{C183D7F6-B498-43B3-948B-1728B52AA6E4}">
                  <adec:decorative xmlns:adec="http://schemas.microsoft.com/office/drawing/2017/decorative" val="1"/>
                </a:ext>
              </a:extLst>
            </p:cNvPr>
            <p:cNvCxnSpPr>
              <a:cxnSpLocks/>
            </p:cNvCxnSpPr>
            <p:nvPr/>
          </p:nvCxnSpPr>
          <p:spPr>
            <a:xfrm>
              <a:off x="584877" y="4096156"/>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C8C9951-F6B0-4F46-8081-99A1DB2457A9}"/>
              </a:ext>
            </a:extLst>
          </p:cNvPr>
          <p:cNvGrpSpPr/>
          <p:nvPr/>
        </p:nvGrpSpPr>
        <p:grpSpPr>
          <a:xfrm>
            <a:off x="5858829" y="2531094"/>
            <a:ext cx="6004560" cy="3359166"/>
            <a:chOff x="5858829" y="2531094"/>
            <a:chExt cx="6004560" cy="3359166"/>
          </a:xfrm>
        </p:grpSpPr>
        <p:pic>
          <p:nvPicPr>
            <p:cNvPr id="42" name="Picture 41" descr="Graphical user interface, application&#10;&#10;Description automatically generated">
              <a:extLst>
                <a:ext uri="{FF2B5EF4-FFF2-40B4-BE49-F238E27FC236}">
                  <a16:creationId xmlns:a16="http://schemas.microsoft.com/office/drawing/2014/main" id="{CB43B06B-FC31-4946-BDD2-C82D8D7B0550}"/>
                </a:ext>
              </a:extLst>
            </p:cNvPr>
            <p:cNvPicPr>
              <a:picLocks noChangeAspect="1"/>
            </p:cNvPicPr>
            <p:nvPr/>
          </p:nvPicPr>
          <p:blipFill rotWithShape="1">
            <a:blip r:embed="rId3"/>
            <a:srcRect l="5154" t="9458" r="5349" b="-1342"/>
            <a:stretch/>
          </p:blipFill>
          <p:spPr>
            <a:xfrm>
              <a:off x="5909123" y="2531094"/>
              <a:ext cx="5906103" cy="3322610"/>
            </a:xfrm>
            <a:prstGeom prst="rect">
              <a:avLst/>
            </a:prstGeom>
            <a:solidFill>
              <a:srgbClr val="FFFFFF"/>
            </a:solidFill>
          </p:spPr>
        </p:pic>
        <p:sp>
          <p:nvSpPr>
            <p:cNvPr id="2" name="Rectangle 1">
              <a:extLst>
                <a:ext uri="{FF2B5EF4-FFF2-40B4-BE49-F238E27FC236}">
                  <a16:creationId xmlns:a16="http://schemas.microsoft.com/office/drawing/2014/main" id="{BCACA0BD-5336-40D5-A0D0-73E6D2BD104A}"/>
                </a:ext>
              </a:extLst>
            </p:cNvPr>
            <p:cNvSpPr/>
            <p:nvPr/>
          </p:nvSpPr>
          <p:spPr bwMode="auto">
            <a:xfrm>
              <a:off x="5858829" y="5730240"/>
              <a:ext cx="6004560" cy="1600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03623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a:extLst>
              <a:ext uri="{FF2B5EF4-FFF2-40B4-BE49-F238E27FC236}">
                <a16:creationId xmlns:a16="http://schemas.microsoft.com/office/drawing/2014/main" id="{2B65E786-A00A-42B4-8700-6183A8FEBBC4}"/>
              </a:ext>
            </a:extLst>
          </p:cNvPr>
          <p:cNvCxnSpPr>
            <a:cxnSpLocks/>
            <a:endCxn id="76"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a:xfrm>
            <a:off x="588263" y="493776"/>
            <a:ext cx="11018520" cy="553998"/>
          </a:xfrm>
        </p:spPr>
        <p:txBody>
          <a:bodyPr/>
          <a:lstStyle/>
          <a:p>
            <a:r>
              <a:rPr lang="en-US"/>
              <a:t>Unified customer profile</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sp>
        <p:nvSpPr>
          <p:cNvPr id="60" name="Rectangle 59">
            <a:extLst>
              <a:ext uri="{FF2B5EF4-FFF2-40B4-BE49-F238E27FC236}">
                <a16:creationId xmlns:a16="http://schemas.microsoft.com/office/drawing/2014/main" id="{925E3813-2A0C-4539-866F-E19FB411DA5E}"/>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1" name="Transform">
            <a:extLst>
              <a:ext uri="{FF2B5EF4-FFF2-40B4-BE49-F238E27FC236}">
                <a16:creationId xmlns:a16="http://schemas.microsoft.com/office/drawing/2014/main" id="{1043BE74-3991-4DA9-9C26-3D6DBB3F919A}"/>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Unified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profile</a:t>
            </a:r>
          </a:p>
        </p:txBody>
      </p:sp>
      <p:sp>
        <p:nvSpPr>
          <p:cNvPr id="64" name="Transform">
            <a:extLst>
              <a:ext uri="{FF2B5EF4-FFF2-40B4-BE49-F238E27FC236}">
                <a16:creationId xmlns:a16="http://schemas.microsoft.com/office/drawing/2014/main" id="{4C2A81A0-A77F-403B-A2CB-163A7803E3DA}"/>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5" name="Group 64">
            <a:extLst>
              <a:ext uri="{FF2B5EF4-FFF2-40B4-BE49-F238E27FC236}">
                <a16:creationId xmlns:a16="http://schemas.microsoft.com/office/drawing/2014/main" id="{0C42D209-E68A-4FD8-9E78-F111D24DC994}"/>
              </a:ext>
            </a:extLst>
          </p:cNvPr>
          <p:cNvGrpSpPr/>
          <p:nvPr/>
        </p:nvGrpSpPr>
        <p:grpSpPr>
          <a:xfrm>
            <a:off x="3796801" y="4041120"/>
            <a:ext cx="1411356" cy="677763"/>
            <a:chOff x="2062620" y="4567795"/>
            <a:chExt cx="1411356" cy="677763"/>
          </a:xfrm>
        </p:grpSpPr>
        <p:sp>
          <p:nvSpPr>
            <p:cNvPr id="67" name="Rectangle 66">
              <a:extLst>
                <a:ext uri="{FF2B5EF4-FFF2-40B4-BE49-F238E27FC236}">
                  <a16:creationId xmlns:a16="http://schemas.microsoft.com/office/drawing/2014/main" id="{134CD8D5-8697-4BCB-AF6F-1164837D6EB7}"/>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8" name="Transform">
              <a:extLst>
                <a:ext uri="{FF2B5EF4-FFF2-40B4-BE49-F238E27FC236}">
                  <a16:creationId xmlns:a16="http://schemas.microsoft.com/office/drawing/2014/main" id="{65413FB2-62A8-4B39-AE42-7E0350C17B75}"/>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6" name="Transform">
            <a:extLst>
              <a:ext uri="{FF2B5EF4-FFF2-40B4-BE49-F238E27FC236}">
                <a16:creationId xmlns:a16="http://schemas.microsoft.com/office/drawing/2014/main" id="{132824CD-1A10-4D91-9088-F1A4572C44B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Banking Customer Intelligence</a:t>
            </a:r>
            <a:endPar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70" name="Transform">
            <a:extLst>
              <a:ext uri="{FF2B5EF4-FFF2-40B4-BE49-F238E27FC236}">
                <a16:creationId xmlns:a16="http://schemas.microsoft.com/office/drawing/2014/main" id="{79747A0B-47F8-4D16-B411-9F1408766489}"/>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72" name="Rectangle 71">
            <a:extLst>
              <a:ext uri="{FF2B5EF4-FFF2-40B4-BE49-F238E27FC236}">
                <a16:creationId xmlns:a16="http://schemas.microsoft.com/office/drawing/2014/main" id="{5CA04734-BBC6-4F65-96D1-9EF205B40C62}"/>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
        <p:nvSpPr>
          <p:cNvPr id="73" name="Rectangle 72">
            <a:extLst>
              <a:ext uri="{FF2B5EF4-FFF2-40B4-BE49-F238E27FC236}">
                <a16:creationId xmlns:a16="http://schemas.microsoft.com/office/drawing/2014/main" id="{AC773B27-8A7F-4C00-A95E-1CF7A6A4E195}"/>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sp>
        <p:nvSpPr>
          <p:cNvPr id="74" name="Rectangle 73">
            <a:extLst>
              <a:ext uri="{FF2B5EF4-FFF2-40B4-BE49-F238E27FC236}">
                <a16:creationId xmlns:a16="http://schemas.microsoft.com/office/drawing/2014/main" id="{7C4E855A-1B25-47DC-8128-7585122EB519}"/>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cxnSp>
        <p:nvCxnSpPr>
          <p:cNvPr id="75" name="Elbow Connector 217">
            <a:extLst>
              <a:ext uri="{FF2B5EF4-FFF2-40B4-BE49-F238E27FC236}">
                <a16:creationId xmlns:a16="http://schemas.microsoft.com/office/drawing/2014/main" id="{86AA3B40-9693-4F6B-9504-6A445B5F5A03}"/>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27D4C7B-7C50-4F1A-BF67-56B8BAF15C74}"/>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84" name="Straight Arrow Connector 83">
            <a:extLst>
              <a:ext uri="{FF2B5EF4-FFF2-40B4-BE49-F238E27FC236}">
                <a16:creationId xmlns:a16="http://schemas.microsoft.com/office/drawing/2014/main" id="{650964EE-D9F8-4255-9E37-9EA7D23C20EC}"/>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72D458C-9201-4102-BC2A-E087F74C6E1B}"/>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86" name="Rectangle 85">
            <a:extLst>
              <a:ext uri="{FF2B5EF4-FFF2-40B4-BE49-F238E27FC236}">
                <a16:creationId xmlns:a16="http://schemas.microsoft.com/office/drawing/2014/main" id="{4A18FD0B-99A6-4976-900A-F3A33C1B6784}"/>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87" name="Rectangle 86">
            <a:extLst>
              <a:ext uri="{FF2B5EF4-FFF2-40B4-BE49-F238E27FC236}">
                <a16:creationId xmlns:a16="http://schemas.microsoft.com/office/drawing/2014/main" id="{927CDE1F-F146-4AEF-BA55-4DE5CCA00338}"/>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88" name="Rectangle 87">
            <a:extLst>
              <a:ext uri="{FF2B5EF4-FFF2-40B4-BE49-F238E27FC236}">
                <a16:creationId xmlns:a16="http://schemas.microsoft.com/office/drawing/2014/main" id="{5C205389-46AC-4432-A66C-682407ACA2C5}"/>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grpSp>
        <p:nvGrpSpPr>
          <p:cNvPr id="10" name="Group 9">
            <a:extLst>
              <a:ext uri="{FF2B5EF4-FFF2-40B4-BE49-F238E27FC236}">
                <a16:creationId xmlns:a16="http://schemas.microsoft.com/office/drawing/2014/main" id="{46E4ECFB-1E54-4E04-9F53-CD6EA2EB5B2A}"/>
              </a:ext>
            </a:extLst>
          </p:cNvPr>
          <p:cNvGrpSpPr/>
          <p:nvPr/>
        </p:nvGrpSpPr>
        <p:grpSpPr>
          <a:xfrm>
            <a:off x="5893955" y="1601904"/>
            <a:ext cx="3408609" cy="3261136"/>
            <a:chOff x="5893955" y="1601904"/>
            <a:chExt cx="3408609" cy="2854609"/>
          </a:xfrm>
        </p:grpSpPr>
        <p:grpSp>
          <p:nvGrpSpPr>
            <p:cNvPr id="8" name="Group 7">
              <a:extLst>
                <a:ext uri="{FF2B5EF4-FFF2-40B4-BE49-F238E27FC236}">
                  <a16:creationId xmlns:a16="http://schemas.microsoft.com/office/drawing/2014/main" id="{111DE14C-D0F5-4289-999F-E4DF0164F704}"/>
                </a:ext>
              </a:extLst>
            </p:cNvPr>
            <p:cNvGrpSpPr/>
            <p:nvPr/>
          </p:nvGrpSpPr>
          <p:grpSpPr>
            <a:xfrm>
              <a:off x="5893955" y="1601904"/>
              <a:ext cx="3408609" cy="1388180"/>
              <a:chOff x="5893955" y="2395880"/>
              <a:chExt cx="3408609" cy="1388180"/>
            </a:xfrm>
          </p:grpSpPr>
          <p:sp>
            <p:nvSpPr>
              <p:cNvPr id="81" name="Rectangle 80">
                <a:extLst>
                  <a:ext uri="{FF2B5EF4-FFF2-40B4-BE49-F238E27FC236}">
                    <a16:creationId xmlns:a16="http://schemas.microsoft.com/office/drawing/2014/main" id="{4CAA3E6C-EC28-4FF7-BE32-EBD3876896C3}"/>
                  </a:ext>
                </a:extLst>
              </p:cNvPr>
              <p:cNvSpPr/>
              <p:nvPr/>
            </p:nvSpPr>
            <p:spPr bwMode="auto">
              <a:xfrm>
                <a:off x="5893955" y="2395880"/>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grpSp>
            <p:nvGrpSpPr>
              <p:cNvPr id="6" name="Group 5">
                <a:extLst>
                  <a:ext uri="{FF2B5EF4-FFF2-40B4-BE49-F238E27FC236}">
                    <a16:creationId xmlns:a16="http://schemas.microsoft.com/office/drawing/2014/main" id="{029A545B-687E-4A49-8493-C1CA027BBEAC}"/>
                  </a:ext>
                </a:extLst>
              </p:cNvPr>
              <p:cNvGrpSpPr/>
              <p:nvPr/>
            </p:nvGrpSpPr>
            <p:grpSpPr>
              <a:xfrm>
                <a:off x="6667047" y="2496559"/>
                <a:ext cx="2534163" cy="1186821"/>
                <a:chOff x="6657461" y="1656227"/>
                <a:chExt cx="2534163" cy="1186821"/>
              </a:xfrm>
              <a:solidFill>
                <a:schemeClr val="accent1"/>
              </a:solidFill>
            </p:grpSpPr>
            <p:sp>
              <p:nvSpPr>
                <p:cNvPr id="55" name="Transform">
                  <a:extLst>
                    <a:ext uri="{FF2B5EF4-FFF2-40B4-BE49-F238E27FC236}">
                      <a16:creationId xmlns:a16="http://schemas.microsoft.com/office/drawing/2014/main" id="{2A66F3C5-92D9-41B7-AE80-AF614C92E57E}"/>
                    </a:ext>
                  </a:extLst>
                </p:cNvPr>
                <p:cNvSpPr txBox="1">
                  <a:spLocks/>
                </p:cNvSpPr>
                <p:nvPr/>
              </p:nvSpPr>
              <p:spPr>
                <a:xfrm>
                  <a:off x="6657461" y="2024635"/>
                  <a:ext cx="2524577" cy="818413"/>
                </a:xfrm>
                <a:prstGeom prst="rect">
                  <a:avLst/>
                </a:prstGeom>
                <a:grp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Connections (Groups &amp; Relationships)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56" name="Transform">
                  <a:extLst>
                    <a:ext uri="{FF2B5EF4-FFF2-40B4-BE49-F238E27FC236}">
                      <a16:creationId xmlns:a16="http://schemas.microsoft.com/office/drawing/2014/main" id="{CC7CCF60-3795-4D1E-92F0-6AEBCF8CE5A3}"/>
                    </a:ext>
                  </a:extLst>
                </p:cNvPr>
                <p:cNvSpPr txBox="1">
                  <a:spLocks/>
                </p:cNvSpPr>
                <p:nvPr/>
              </p:nvSpPr>
              <p:spPr>
                <a:xfrm>
                  <a:off x="6657461" y="1656227"/>
                  <a:ext cx="2534163" cy="292608"/>
                </a:xfrm>
                <a:prstGeom prst="rect">
                  <a:avLst/>
                </a:prstGeom>
                <a:grp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Unified customer profile app</a:t>
                  </a:r>
                </a:p>
              </p:txBody>
            </p:sp>
          </p:grpSp>
        </p:grpSp>
        <p:sp>
          <p:nvSpPr>
            <p:cNvPr id="90" name="Rectangle 89">
              <a:extLst>
                <a:ext uri="{FF2B5EF4-FFF2-40B4-BE49-F238E27FC236}">
                  <a16:creationId xmlns:a16="http://schemas.microsoft.com/office/drawing/2014/main" id="{BD7B9B8D-CE17-4EDE-AAED-96B490FABF44}"/>
                </a:ext>
              </a:extLst>
            </p:cNvPr>
            <p:cNvSpPr/>
            <p:nvPr/>
          </p:nvSpPr>
          <p:spPr bwMode="auto">
            <a:xfrm>
              <a:off x="5893955" y="3068333"/>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9" name="Group 8">
              <a:extLst>
                <a:ext uri="{FF2B5EF4-FFF2-40B4-BE49-F238E27FC236}">
                  <a16:creationId xmlns:a16="http://schemas.microsoft.com/office/drawing/2014/main" id="{C4953AE0-9197-4135-B1E4-73529F4284E7}"/>
                </a:ext>
              </a:extLst>
            </p:cNvPr>
            <p:cNvGrpSpPr/>
            <p:nvPr/>
          </p:nvGrpSpPr>
          <p:grpSpPr>
            <a:xfrm>
              <a:off x="6667047" y="3169012"/>
              <a:ext cx="2534163" cy="1212488"/>
              <a:chOff x="6667047" y="3169012"/>
              <a:chExt cx="2534163" cy="1375236"/>
            </a:xfrm>
          </p:grpSpPr>
          <p:sp>
            <p:nvSpPr>
              <p:cNvPr id="93" name="Transform">
                <a:extLst>
                  <a:ext uri="{FF2B5EF4-FFF2-40B4-BE49-F238E27FC236}">
                    <a16:creationId xmlns:a16="http://schemas.microsoft.com/office/drawing/2014/main" id="{667602EE-D1C6-44E6-B449-F122011276D9}"/>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94" name="Transform">
                <a:extLst>
                  <a:ext uri="{FF2B5EF4-FFF2-40B4-BE49-F238E27FC236}">
                    <a16:creationId xmlns:a16="http://schemas.microsoft.com/office/drawing/2014/main" id="{19DF847C-A9AB-4F4F-8398-473DA99C8F1E}"/>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95" name="Transform">
                <a:extLst>
                  <a:ext uri="{FF2B5EF4-FFF2-40B4-BE49-F238E27FC236}">
                    <a16:creationId xmlns:a16="http://schemas.microsoft.com/office/drawing/2014/main" id="{0B00A3D8-CCA5-4AF1-A860-99E0623E89B5}"/>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96" name="Transform">
                <a:extLst>
                  <a:ext uri="{FF2B5EF4-FFF2-40B4-BE49-F238E27FC236}">
                    <a16:creationId xmlns:a16="http://schemas.microsoft.com/office/drawing/2014/main" id="{B80688AC-0A8E-4E80-9E53-5C672F8CBB62}"/>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grpSp>
      <p:sp>
        <p:nvSpPr>
          <p:cNvPr id="105" name="Rectangle 104">
            <a:extLst>
              <a:ext uri="{FF2B5EF4-FFF2-40B4-BE49-F238E27FC236}">
                <a16:creationId xmlns:a16="http://schemas.microsoft.com/office/drawing/2014/main" id="{66D1A397-1E7C-4FD3-85C5-60F8D84AC8EB}"/>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13" name="Rectangle 12">
            <a:extLst>
              <a:ext uri="{FF2B5EF4-FFF2-40B4-BE49-F238E27FC236}">
                <a16:creationId xmlns:a16="http://schemas.microsoft.com/office/drawing/2014/main" id="{4BFB5B04-F836-4A6B-BF8B-BDEA30DA8FC6}"/>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125A472F-5137-424A-ADAC-57DD4CF183DF}"/>
              </a:ext>
            </a:extLst>
          </p:cNvPr>
          <p:cNvCxnSpPr>
            <a:cxnSpLocks/>
            <a:stCxn id="76" idx="0"/>
            <a:endCxn id="96" idx="2"/>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81487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22427400-DC54-4469-A885-0D3C4EF0A40B}"/>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2A848670-739C-4CDD-A4F6-034BD56260E9}"/>
              </a:ext>
            </a:extLst>
          </p:cNvPr>
          <p:cNvSpPr/>
          <p:nvPr/>
        </p:nvSpPr>
        <p:spPr bwMode="auto">
          <a:xfrm>
            <a:off x="584877" y="1448517"/>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Transform lending workflows to help improve productivity, unlock value creation, and enhance customer experience</a:t>
            </a:r>
          </a:p>
        </p:txBody>
      </p:sp>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a:xfrm>
            <a:off x="588263" y="495300"/>
            <a:ext cx="11018520" cy="492443"/>
          </a:xfrm>
        </p:spPr>
        <p:txBody>
          <a:bodyPr/>
          <a:lstStyle/>
          <a:p>
            <a:r>
              <a:rPr lang="en-US"/>
              <a:t>Collaboration manager</a:t>
            </a:r>
            <a:endParaRPr lang="en-US">
              <a:solidFill>
                <a:srgbClr val="FF0000"/>
              </a:solidFill>
            </a:endParaRPr>
          </a:p>
        </p:txBody>
      </p:sp>
      <p:grpSp>
        <p:nvGrpSpPr>
          <p:cNvPr id="31" name="Group 30">
            <a:extLst>
              <a:ext uri="{FF2B5EF4-FFF2-40B4-BE49-F238E27FC236}">
                <a16:creationId xmlns:a16="http://schemas.microsoft.com/office/drawing/2014/main" id="{10479230-E9C1-480D-90A3-662CF9F49C01}"/>
              </a:ext>
            </a:extLst>
          </p:cNvPr>
          <p:cNvGrpSpPr/>
          <p:nvPr/>
        </p:nvGrpSpPr>
        <p:grpSpPr>
          <a:xfrm>
            <a:off x="5512874" y="2423042"/>
            <a:ext cx="6321787" cy="3856650"/>
            <a:chOff x="5688609" y="2214165"/>
            <a:chExt cx="6321787" cy="3856650"/>
          </a:xfrm>
        </p:grpSpPr>
        <p:pic>
          <p:nvPicPr>
            <p:cNvPr id="33" name="Picture 32" descr="Graphical user interface, application, Teams&#10;&#10;Description automatically generated">
              <a:extLst>
                <a:ext uri="{FF2B5EF4-FFF2-40B4-BE49-F238E27FC236}">
                  <a16:creationId xmlns:a16="http://schemas.microsoft.com/office/drawing/2014/main" id="{8DBF1FE7-D6DE-4CEE-BFFB-2866743E6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70" y="2491383"/>
              <a:ext cx="5963491" cy="3380769"/>
            </a:xfrm>
            <a:prstGeom prst="rect">
              <a:avLst/>
            </a:prstGeom>
          </p:spPr>
        </p:pic>
        <p:pic>
          <p:nvPicPr>
            <p:cNvPr id="34" name="Picture 33" descr="A picture containing graphical user interface&#10;&#10;Description automatically generated">
              <a:extLst>
                <a:ext uri="{FF2B5EF4-FFF2-40B4-BE49-F238E27FC236}">
                  <a16:creationId xmlns:a16="http://schemas.microsoft.com/office/drawing/2014/main" id="{CDDB41E3-7A66-4B5A-8731-C7A001EBA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14165"/>
              <a:ext cx="6321787" cy="3856650"/>
            </a:xfrm>
            <a:prstGeom prst="rect">
              <a:avLst/>
            </a:prstGeom>
          </p:spPr>
        </p:pic>
      </p:grpSp>
      <p:sp>
        <p:nvSpPr>
          <p:cNvPr id="38" name="TextBox 1">
            <a:extLst>
              <a:ext uri="{FF2B5EF4-FFF2-40B4-BE49-F238E27FC236}">
                <a16:creationId xmlns:a16="http://schemas.microsoft.com/office/drawing/2014/main" id="{065A5065-9C4D-4B0F-ABF4-269AFD0A30E4}"/>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Lending automation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Intelligent tools help orchestrate lending processes and streamline operations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TextBox 2">
            <a:extLst>
              <a:ext uri="{FF2B5EF4-FFF2-40B4-BE49-F238E27FC236}">
                <a16:creationId xmlns:a16="http://schemas.microsoft.com/office/drawing/2014/main" id="{D4147845-8A20-4CB1-8C73-10C9E3B89D22}"/>
              </a:ext>
            </a:extLst>
          </p:cNvPr>
          <p:cNvSpPr txBox="1"/>
          <p:nvPr/>
        </p:nvSpPr>
        <p:spPr>
          <a:xfrm>
            <a:off x="654562" y="36648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Cross-team collaboration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Intelligent dashboards help empower teams </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to collaboratively manage lending volume and centralize task and file management</a:t>
            </a:r>
          </a:p>
        </p:txBody>
      </p:sp>
      <p:sp>
        <p:nvSpPr>
          <p:cNvPr id="40" name="TextBox 3">
            <a:extLst>
              <a:ext uri="{FF2B5EF4-FFF2-40B4-BE49-F238E27FC236}">
                <a16:creationId xmlns:a16="http://schemas.microsoft.com/office/drawing/2014/main" id="{7471540E-D177-4B82-BC96-51309223087E}"/>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Communications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Communications features help support customers virtually while meeting security and compliance needs</a:t>
            </a:r>
          </a:p>
        </p:txBody>
      </p:sp>
      <p:cxnSp>
        <p:nvCxnSpPr>
          <p:cNvPr id="41" name="Straight Connector 40">
            <a:extLst>
              <a:ext uri="{FF2B5EF4-FFF2-40B4-BE49-F238E27FC236}">
                <a16:creationId xmlns:a16="http://schemas.microsoft.com/office/drawing/2014/main" id="{C79631D3-B002-45F6-BD6E-14049076120D}"/>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199E09-BF2B-46AA-A66F-C61FC7F9790F}"/>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DA13C00-BD24-4C00-8887-EF8DFCB8CA32}"/>
              </a:ext>
            </a:extLst>
          </p:cNvPr>
          <p:cNvGrpSpPr>
            <a:grpSpLocks/>
          </p:cNvGrpSpPr>
          <p:nvPr/>
        </p:nvGrpSpPr>
        <p:grpSpPr>
          <a:xfrm>
            <a:off x="10915717" y="172480"/>
            <a:ext cx="969264" cy="969264"/>
            <a:chOff x="9610863" y="1124181"/>
            <a:chExt cx="831086" cy="831086"/>
          </a:xfrm>
        </p:grpSpPr>
        <p:grpSp>
          <p:nvGrpSpPr>
            <p:cNvPr id="36" name="Group 35">
              <a:extLst>
                <a:ext uri="{FF2B5EF4-FFF2-40B4-BE49-F238E27FC236}">
                  <a16:creationId xmlns:a16="http://schemas.microsoft.com/office/drawing/2014/main" id="{B56D68FC-F189-4DB5-987A-BCDDA957CAC7}"/>
                </a:ext>
              </a:extLst>
            </p:cNvPr>
            <p:cNvGrpSpPr>
              <a:grpSpLocks/>
            </p:cNvGrpSpPr>
            <p:nvPr/>
          </p:nvGrpSpPr>
          <p:grpSpPr>
            <a:xfrm>
              <a:off x="9610863" y="1124181"/>
              <a:ext cx="831086" cy="831086"/>
              <a:chOff x="2677356" y="489672"/>
              <a:chExt cx="832104" cy="832104"/>
            </a:xfrm>
          </p:grpSpPr>
          <p:sp>
            <p:nvSpPr>
              <p:cNvPr id="48" name="Oval 47">
                <a:extLst>
                  <a:ext uri="{FF2B5EF4-FFF2-40B4-BE49-F238E27FC236}">
                    <a16:creationId xmlns:a16="http://schemas.microsoft.com/office/drawing/2014/main" id="{9C0EA66D-11E0-4D62-8B25-7250B6A09EE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51726B55-8BB8-4917-9AE9-872CFC8742E0}"/>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A3AA93AE-D28A-4EEA-98D2-5624F14D3FED}"/>
                </a:ext>
              </a:extLst>
            </p:cNvPr>
            <p:cNvGrpSpPr/>
            <p:nvPr/>
          </p:nvGrpSpPr>
          <p:grpSpPr>
            <a:xfrm>
              <a:off x="9759463" y="1280582"/>
              <a:ext cx="533888" cy="518314"/>
              <a:chOff x="-4067233" y="2703182"/>
              <a:chExt cx="707601" cy="686957"/>
            </a:xfrm>
          </p:grpSpPr>
          <p:sp>
            <p:nvSpPr>
              <p:cNvPr id="43" name="Freeform: Shape 42">
                <a:extLst>
                  <a:ext uri="{FF2B5EF4-FFF2-40B4-BE49-F238E27FC236}">
                    <a16:creationId xmlns:a16="http://schemas.microsoft.com/office/drawing/2014/main" id="{4030F51F-89EB-46B6-8609-54D07C823B76}"/>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6293836-9DD1-4001-B3B2-5A9CF5DF0FBB}"/>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37EED38-B102-4CD1-9382-3EF13A0912F6}"/>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D3C6E13-6AE3-4517-8AC8-90BE01376694}"/>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6F2151C-B491-41B1-993E-FF85234014CE}"/>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2" name="Rectangle 31">
            <a:extLst>
              <a:ext uri="{FF2B5EF4-FFF2-40B4-BE49-F238E27FC236}">
                <a16:creationId xmlns:a16="http://schemas.microsoft.com/office/drawing/2014/main" id="{4C9A3944-F461-4E80-9DAD-6D491F630C26}"/>
              </a:ext>
            </a:extLst>
          </p:cNvPr>
          <p:cNvSpPr/>
          <p:nvPr/>
        </p:nvSpPr>
        <p:spPr bwMode="auto">
          <a:xfrm>
            <a:off x="10578542" y="6229609"/>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9960273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C298C189-055B-42B5-A915-3A4CAE13194F}"/>
              </a:ext>
            </a:extLst>
          </p:cNvPr>
          <p:cNvGrpSpPr>
            <a:grpSpLocks/>
          </p:cNvGrpSpPr>
          <p:nvPr/>
        </p:nvGrpSpPr>
        <p:grpSpPr>
          <a:xfrm>
            <a:off x="10915717" y="172480"/>
            <a:ext cx="969264" cy="969264"/>
            <a:chOff x="9610863" y="1124181"/>
            <a:chExt cx="831086" cy="831086"/>
          </a:xfrm>
        </p:grpSpPr>
        <p:grpSp>
          <p:nvGrpSpPr>
            <p:cNvPr id="65" name="Group 64">
              <a:extLst>
                <a:ext uri="{FF2B5EF4-FFF2-40B4-BE49-F238E27FC236}">
                  <a16:creationId xmlns:a16="http://schemas.microsoft.com/office/drawing/2014/main" id="{408D3F63-99D9-4261-8D4D-CBCB6711CBEE}"/>
                </a:ext>
              </a:extLst>
            </p:cNvPr>
            <p:cNvGrpSpPr>
              <a:grpSpLocks/>
            </p:cNvGrpSpPr>
            <p:nvPr/>
          </p:nvGrpSpPr>
          <p:grpSpPr>
            <a:xfrm>
              <a:off x="9610863" y="1124181"/>
              <a:ext cx="831086" cy="831086"/>
              <a:chOff x="2677356" y="489672"/>
              <a:chExt cx="832104" cy="832104"/>
            </a:xfrm>
          </p:grpSpPr>
          <p:sp>
            <p:nvSpPr>
              <p:cNvPr id="110" name="Oval 109">
                <a:extLst>
                  <a:ext uri="{FF2B5EF4-FFF2-40B4-BE49-F238E27FC236}">
                    <a16:creationId xmlns:a16="http://schemas.microsoft.com/office/drawing/2014/main" id="{2C42E2C3-6060-4DB7-B7D7-5FFC65872270}"/>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1" name="Oval 110">
                <a:extLst>
                  <a:ext uri="{FF2B5EF4-FFF2-40B4-BE49-F238E27FC236}">
                    <a16:creationId xmlns:a16="http://schemas.microsoft.com/office/drawing/2014/main" id="{5DB7453F-785F-4683-BD31-EEF98C2E2A44}"/>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66" name="Group 65">
              <a:extLst>
                <a:ext uri="{FF2B5EF4-FFF2-40B4-BE49-F238E27FC236}">
                  <a16:creationId xmlns:a16="http://schemas.microsoft.com/office/drawing/2014/main" id="{E3615DEB-2AB5-465D-9657-3E380843FDA6}"/>
                </a:ext>
              </a:extLst>
            </p:cNvPr>
            <p:cNvGrpSpPr/>
            <p:nvPr/>
          </p:nvGrpSpPr>
          <p:grpSpPr>
            <a:xfrm>
              <a:off x="9759463" y="1280583"/>
              <a:ext cx="533888" cy="518314"/>
              <a:chOff x="-4067233" y="2703182"/>
              <a:chExt cx="707601" cy="686957"/>
            </a:xfrm>
          </p:grpSpPr>
          <p:sp>
            <p:nvSpPr>
              <p:cNvPr id="67" name="Freeform: Shape 66">
                <a:extLst>
                  <a:ext uri="{FF2B5EF4-FFF2-40B4-BE49-F238E27FC236}">
                    <a16:creationId xmlns:a16="http://schemas.microsoft.com/office/drawing/2014/main" id="{5E016FC1-0D2F-454D-A9BD-024AB479B62D}"/>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49C18864-5B56-4337-BC92-D855DB153958}"/>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82080451-C962-43D5-8457-554F86633454}"/>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CBEA9CE-647B-4E8F-B99E-7EF59DB1E4EF}"/>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78ACA33-1D27-4CEA-9925-5BA110EA0DA3}"/>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a:xfrm>
            <a:off x="588263" y="495300"/>
            <a:ext cx="11018520" cy="492443"/>
          </a:xfrm>
        </p:spPr>
        <p:txBody>
          <a:bodyPr/>
          <a:lstStyle/>
          <a:p>
            <a:r>
              <a:rPr lang="en-US"/>
              <a:t>Collaboration manager</a:t>
            </a:r>
          </a:p>
        </p:txBody>
      </p:sp>
      <p:sp>
        <p:nvSpPr>
          <p:cNvPr id="42" name="Rectangle 41">
            <a:extLst>
              <a:ext uri="{FF2B5EF4-FFF2-40B4-BE49-F238E27FC236}">
                <a16:creationId xmlns:a16="http://schemas.microsoft.com/office/drawing/2014/main" id="{DE67DDD1-CA4F-4203-9443-7B55B1616512}"/>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Teams, Power Apps, Azure AD B2C, Bookings  |  </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Recommended: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Partner solutions from Adobe Sign and DocuSign </a:t>
            </a:r>
          </a:p>
        </p:txBody>
      </p:sp>
      <p:sp>
        <p:nvSpPr>
          <p:cNvPr id="31" name="Rectangle 30">
            <a:extLst>
              <a:ext uri="{FF2B5EF4-FFF2-40B4-BE49-F238E27FC236}">
                <a16:creationId xmlns:a16="http://schemas.microsoft.com/office/drawing/2014/main" id="{565597BD-B81D-4121-9065-C1A16761DD86}"/>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7A21705A-0DDC-40E2-B336-D281E474B88E}"/>
              </a:ext>
            </a:extLst>
          </p:cNvPr>
          <p:cNvGrpSpPr/>
          <p:nvPr/>
        </p:nvGrpSpPr>
        <p:grpSpPr>
          <a:xfrm>
            <a:off x="5692594" y="2229386"/>
            <a:ext cx="6321787" cy="3856650"/>
            <a:chOff x="5688609" y="7383065"/>
            <a:chExt cx="6321787" cy="3856650"/>
          </a:xfrm>
        </p:grpSpPr>
        <p:pic>
          <p:nvPicPr>
            <p:cNvPr id="36" name="Picture 35" descr="Graphical user interface, application, Teams&#10;&#10;Description automatically generated">
              <a:extLst>
                <a:ext uri="{FF2B5EF4-FFF2-40B4-BE49-F238E27FC236}">
                  <a16:creationId xmlns:a16="http://schemas.microsoft.com/office/drawing/2014/main" id="{DA50F322-53CC-4B23-8503-98197347872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2036" y="7681191"/>
              <a:ext cx="5894851" cy="3315854"/>
            </a:xfrm>
            <a:prstGeom prst="rect">
              <a:avLst/>
            </a:prstGeom>
          </p:spPr>
        </p:pic>
        <p:pic>
          <p:nvPicPr>
            <p:cNvPr id="115" name="Picture 114" descr="A picture containing graphical user interface&#10;&#10;Description automatically generated">
              <a:extLst>
                <a:ext uri="{FF2B5EF4-FFF2-40B4-BE49-F238E27FC236}">
                  <a16:creationId xmlns:a16="http://schemas.microsoft.com/office/drawing/2014/main" id="{F9BC3D21-7A28-4844-B69B-E08530112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7383065"/>
              <a:ext cx="6321787" cy="3856650"/>
            </a:xfrm>
            <a:prstGeom prst="rect">
              <a:avLst/>
            </a:prstGeom>
          </p:spPr>
        </p:pic>
      </p:grpSp>
      <p:sp>
        <p:nvSpPr>
          <p:cNvPr id="24" name="TextBox 23">
            <a:extLst>
              <a:ext uri="{FF2B5EF4-FFF2-40B4-BE49-F238E27FC236}">
                <a16:creationId xmlns:a16="http://schemas.microsoft.com/office/drawing/2014/main" id="{01081EE9-CF68-408B-8B6B-3CD31C4EE335}"/>
              </a:ext>
            </a:extLst>
          </p:cNvPr>
          <p:cNvSpPr txBox="1"/>
          <p:nvPr/>
        </p:nvSpPr>
        <p:spPr>
          <a:xfrm>
            <a:off x="584877" y="2016171"/>
            <a:ext cx="5092023" cy="1431161"/>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Process orchestration</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Create flows with Power Automate triggered right from your Microsoft Teams data</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Use low and pro-code development tools to ideate, test, and deploy workflows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Save costs and accelerate innovation with intelligent bots and robotic process automation (RPA)</a:t>
            </a:r>
            <a:endParaRPr kumimoji="0" lang="en-US" sz="1200" b="0" i="0" u="none" strike="noStrike" kern="1200" cap="none" spc="0" normalizeH="0" baseline="0" noProof="0">
              <a:ln>
                <a:noFill/>
              </a:ln>
              <a:solidFill>
                <a:srgbClr val="FF0000"/>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4BD3F1B2-91AF-45BE-B49F-7F3FACB11E86}"/>
              </a:ext>
            </a:extLst>
          </p:cNvPr>
          <p:cNvSpPr txBox="1"/>
          <p:nvPr/>
        </p:nvSpPr>
        <p:spPr>
          <a:xfrm>
            <a:off x="584877" y="3673164"/>
            <a:ext cx="5092023" cy="1431161"/>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Data aggregation</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Centralize your data via Microsoft </a:t>
            </a:r>
            <a:r>
              <a:rPr kumimoji="0" lang="en-US" sz="1200" b="0" i="0" u="none" strike="noStrike" kern="1200" cap="none" spc="0" normalizeH="0" baseline="0" noProof="0" err="1">
                <a:ln>
                  <a:noFill/>
                </a:ln>
                <a:solidFill>
                  <a:srgbClr val="1A1A1A"/>
                </a:solidFill>
                <a:effectLst/>
                <a:uLnTx/>
                <a:uFillTx/>
                <a:latin typeface="Segoe UI"/>
                <a:ea typeface="+mn-ea"/>
                <a:cs typeface="Segoe UI"/>
              </a:rPr>
              <a:t>Dataverse</a:t>
            </a:r>
            <a:r>
              <a:rPr kumimoji="0" lang="en-US" sz="1200" b="0" i="0" u="none" strike="noStrike" kern="1200" cap="none" spc="0" normalizeH="0" baseline="0" noProof="0">
                <a:ln>
                  <a:noFill/>
                </a:ln>
                <a:solidFill>
                  <a:srgbClr val="1A1A1A"/>
                </a:solidFill>
                <a:effectLst/>
                <a:uLnTx/>
                <a:uFillTx/>
                <a:latin typeface="Segoe UI"/>
                <a:ea typeface="+mn-ea"/>
                <a:cs typeface="Segoe UI"/>
              </a:rPr>
              <a:t> and the industry </a:t>
            </a:r>
            <a:br>
              <a:rPr kumimoji="0" lang="en-US" sz="1200" b="0" i="0" u="none" strike="noStrike" kern="1200" cap="none" spc="0" normalizeH="0" baseline="0" noProof="0">
                <a:ln>
                  <a:noFill/>
                </a:ln>
                <a:solidFill>
                  <a:srgbClr val="1A1A1A"/>
                </a:solidFill>
                <a:effectLst/>
                <a:uLnTx/>
                <a:uFillTx/>
                <a:latin typeface="Segoe UI"/>
                <a:ea typeface="+mn-ea"/>
                <a:cs typeface="Segoe UI"/>
              </a:rPr>
            </a:br>
            <a:r>
              <a:rPr kumimoji="0" lang="en-US" sz="1200" b="0" i="0" u="none" strike="noStrike" kern="1200" cap="none" spc="0" normalizeH="0" baseline="0" noProof="0">
                <a:ln>
                  <a:noFill/>
                </a:ln>
                <a:solidFill>
                  <a:srgbClr val="1A1A1A"/>
                </a:solidFill>
                <a:effectLst/>
                <a:uLnTx/>
                <a:uFillTx/>
                <a:latin typeface="Segoe UI"/>
                <a:ea typeface="+mn-ea"/>
                <a:cs typeface="Segoe UI"/>
              </a:rPr>
              <a:t>data model</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Leverage 500+ built-in connectors to help bring your content, tools, </a:t>
            </a:r>
            <a:br>
              <a:rPr kumimoji="0" lang="en-US" sz="1200" b="0" i="0" u="none" strike="noStrike" kern="1200" cap="none" spc="0" normalizeH="0" baseline="0" noProof="0">
                <a:ln>
                  <a:noFill/>
                </a:ln>
                <a:solidFill>
                  <a:srgbClr val="1A1A1A"/>
                </a:solidFill>
                <a:effectLst/>
                <a:uLnTx/>
                <a:uFillTx/>
                <a:latin typeface="Segoe UI"/>
                <a:ea typeface="+mn-ea"/>
                <a:cs typeface="Segoe UI"/>
              </a:rPr>
            </a:br>
            <a:r>
              <a:rPr kumimoji="0" lang="en-US" sz="1200" b="0" i="0" u="none" strike="noStrike" kern="1200" cap="none" spc="0" normalizeH="0" baseline="0" noProof="0">
                <a:ln>
                  <a:noFill/>
                </a:ln>
                <a:solidFill>
                  <a:srgbClr val="1A1A1A"/>
                </a:solidFill>
                <a:effectLst/>
                <a:uLnTx/>
                <a:uFillTx/>
                <a:latin typeface="Segoe UI"/>
                <a:ea typeface="+mn-ea"/>
                <a:cs typeface="Segoe UI"/>
              </a:rPr>
              <a:t>and apps into the Teams workspace</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Build custom connectors to nearly any system of record or data source and integrate apps and data directly into Teams </a:t>
            </a:r>
          </a:p>
        </p:txBody>
      </p:sp>
      <p:cxnSp>
        <p:nvCxnSpPr>
          <p:cNvPr id="26" name="Straight Connector 25">
            <a:extLst>
              <a:ext uri="{FF2B5EF4-FFF2-40B4-BE49-F238E27FC236}">
                <a16:creationId xmlns:a16="http://schemas.microsoft.com/office/drawing/2014/main" id="{FF840286-328E-4399-AD48-E0F4DA6550A5}"/>
              </a:ext>
              <a:ext uri="{C183D7F6-B498-43B3-948B-1728B52AA6E4}">
                <adec:decorative xmlns:adec="http://schemas.microsoft.com/office/drawing/2017/decorative" val="1"/>
              </a:ext>
            </a:extLst>
          </p:cNvPr>
          <p:cNvCxnSpPr>
            <a:cxnSpLocks/>
          </p:cNvCxnSpPr>
          <p:nvPr/>
        </p:nvCxnSpPr>
        <p:spPr>
          <a:xfrm>
            <a:off x="584877" y="3571919"/>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541F6B5-2BFB-4970-AE86-770184A499F3}"/>
              </a:ext>
            </a:extLst>
          </p:cNvPr>
          <p:cNvSpPr txBox="1"/>
          <p:nvPr/>
        </p:nvSpPr>
        <p:spPr>
          <a:xfrm>
            <a:off x="584877" y="5351644"/>
            <a:ext cx="5092023" cy="877163"/>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Centralized task management </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Start a list from scratch or save time with pre-built templates in Lists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Manage teams' tasks from Planner and individual tasks from To Do</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Assign specific tasks to individuals or teams and easily track actions</a:t>
            </a:r>
          </a:p>
        </p:txBody>
      </p:sp>
      <p:cxnSp>
        <p:nvCxnSpPr>
          <p:cNvPr id="28" name="Straight Connector 27">
            <a:extLst>
              <a:ext uri="{FF2B5EF4-FFF2-40B4-BE49-F238E27FC236}">
                <a16:creationId xmlns:a16="http://schemas.microsoft.com/office/drawing/2014/main" id="{3F0F0993-2322-4087-88D0-B096D383BBD4}"/>
              </a:ext>
              <a:ext uri="{C183D7F6-B498-43B3-948B-1728B52AA6E4}">
                <adec:decorative xmlns:adec="http://schemas.microsoft.com/office/drawing/2017/decorative" val="1"/>
              </a:ext>
            </a:extLst>
          </p:cNvPr>
          <p:cNvCxnSpPr>
            <a:cxnSpLocks/>
          </p:cNvCxnSpPr>
          <p:nvPr/>
        </p:nvCxnSpPr>
        <p:spPr>
          <a:xfrm>
            <a:off x="584877" y="5267385"/>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FAC4A5E-3E9B-42E8-819A-ADA758C998AC}"/>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a:ea typeface="+mn-ea"/>
                <a:cs typeface="Segoe UI" pitchFamily="34" charset="0"/>
              </a:rPr>
              <a:t>Automate lending processes, </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foster internal collaboration, and facilitate omnichannel communications with customers</a:t>
            </a:r>
          </a:p>
        </p:txBody>
      </p:sp>
      <p:sp>
        <p:nvSpPr>
          <p:cNvPr id="29" name="Rectangle 28">
            <a:extLst>
              <a:ext uri="{FF2B5EF4-FFF2-40B4-BE49-F238E27FC236}">
                <a16:creationId xmlns:a16="http://schemas.microsoft.com/office/drawing/2014/main" id="{AC8A7987-1B61-4CAA-9D36-CE74961107AA}"/>
              </a:ext>
            </a:extLst>
          </p:cNvPr>
          <p:cNvSpPr/>
          <p:nvPr/>
        </p:nvSpPr>
        <p:spPr bwMode="auto">
          <a:xfrm>
            <a:off x="10736051" y="6027705"/>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0360617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a:xfrm>
            <a:off x="588263" y="495300"/>
            <a:ext cx="11018520" cy="492443"/>
          </a:xfrm>
        </p:spPr>
        <p:txBody>
          <a:bodyPr/>
          <a:lstStyle/>
          <a:p>
            <a:r>
              <a:rPr lang="en-US"/>
              <a:t>Collaboration manager</a:t>
            </a:r>
          </a:p>
        </p:txBody>
      </p:sp>
      <p:sp>
        <p:nvSpPr>
          <p:cNvPr id="43" name="Rectangle 42">
            <a:extLst>
              <a:ext uri="{FF2B5EF4-FFF2-40B4-BE49-F238E27FC236}">
                <a16:creationId xmlns:a16="http://schemas.microsoft.com/office/drawing/2014/main" id="{4FB2BDDE-394B-4DE8-BC50-D0540E9DA10E}"/>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Teams, Power Apps, Azure AD B2C, Bookings  |  </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Recommended: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Partner solutions from Adobe Sign and DocuSign </a:t>
            </a:r>
          </a:p>
        </p:txBody>
      </p:sp>
      <p:sp>
        <p:nvSpPr>
          <p:cNvPr id="31" name="Rectangle 30">
            <a:extLst>
              <a:ext uri="{FF2B5EF4-FFF2-40B4-BE49-F238E27FC236}">
                <a16:creationId xmlns:a16="http://schemas.microsoft.com/office/drawing/2014/main" id="{FE0C260A-EE88-4DC5-B2FB-319D37EA118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348DE861-BB8C-435F-893F-F336F7038043}"/>
              </a:ext>
            </a:extLst>
          </p:cNvPr>
          <p:cNvGrpSpPr>
            <a:grpSpLocks/>
          </p:cNvGrpSpPr>
          <p:nvPr/>
        </p:nvGrpSpPr>
        <p:grpSpPr>
          <a:xfrm>
            <a:off x="10915717" y="172480"/>
            <a:ext cx="969264" cy="969264"/>
            <a:chOff x="9610863" y="1124181"/>
            <a:chExt cx="831086" cy="831086"/>
          </a:xfrm>
        </p:grpSpPr>
        <p:grpSp>
          <p:nvGrpSpPr>
            <p:cNvPr id="34" name="Group 33">
              <a:extLst>
                <a:ext uri="{FF2B5EF4-FFF2-40B4-BE49-F238E27FC236}">
                  <a16:creationId xmlns:a16="http://schemas.microsoft.com/office/drawing/2014/main" id="{6B30EA5B-D088-42CA-AC0D-A45027E910F3}"/>
                </a:ext>
              </a:extLst>
            </p:cNvPr>
            <p:cNvGrpSpPr>
              <a:grpSpLocks/>
            </p:cNvGrpSpPr>
            <p:nvPr/>
          </p:nvGrpSpPr>
          <p:grpSpPr>
            <a:xfrm>
              <a:off x="9610863" y="1124181"/>
              <a:ext cx="831086" cy="831086"/>
              <a:chOff x="2677356" y="489672"/>
              <a:chExt cx="832104" cy="832104"/>
            </a:xfrm>
          </p:grpSpPr>
          <p:sp>
            <p:nvSpPr>
              <p:cNvPr id="45" name="Oval 44">
                <a:extLst>
                  <a:ext uri="{FF2B5EF4-FFF2-40B4-BE49-F238E27FC236}">
                    <a16:creationId xmlns:a16="http://schemas.microsoft.com/office/drawing/2014/main" id="{74E3E6F3-6F8E-4808-9926-DBC55FA4324E}"/>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D715EB2A-8C9D-4188-8044-D7365B6705AD}"/>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8" name="Group 37">
              <a:extLst>
                <a:ext uri="{FF2B5EF4-FFF2-40B4-BE49-F238E27FC236}">
                  <a16:creationId xmlns:a16="http://schemas.microsoft.com/office/drawing/2014/main" id="{E2EA3BB0-AEDA-4E73-A3DB-16933FC61150}"/>
                </a:ext>
              </a:extLst>
            </p:cNvPr>
            <p:cNvGrpSpPr/>
            <p:nvPr/>
          </p:nvGrpSpPr>
          <p:grpSpPr>
            <a:xfrm>
              <a:off x="9759463" y="1280583"/>
              <a:ext cx="533888" cy="518314"/>
              <a:chOff x="-4067233" y="2703182"/>
              <a:chExt cx="707601" cy="686957"/>
            </a:xfrm>
          </p:grpSpPr>
          <p:sp>
            <p:nvSpPr>
              <p:cNvPr id="39" name="Freeform: Shape 38">
                <a:extLst>
                  <a:ext uri="{FF2B5EF4-FFF2-40B4-BE49-F238E27FC236}">
                    <a16:creationId xmlns:a16="http://schemas.microsoft.com/office/drawing/2014/main" id="{C1CE0517-6D64-474E-924B-1FE82FED65B7}"/>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E7C6D912-0C08-4BF1-A055-810B4E6873E0}"/>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C9CBC9C2-61A5-4811-9210-62C5498348EC}"/>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506BABB8-A9D7-40A9-BC1A-9C9EAC20AD1F}"/>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CB13503-BB1E-4347-96A0-3FBEAE3A8CB1}"/>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 name="Rectangle 19">
            <a:extLst>
              <a:ext uri="{FF2B5EF4-FFF2-40B4-BE49-F238E27FC236}">
                <a16:creationId xmlns:a16="http://schemas.microsoft.com/office/drawing/2014/main" id="{7AA002AF-D8CE-4E14-A291-EE9DA8A48F03}"/>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Automate lending processes, </a:t>
            </a:r>
            <a:r>
              <a:rPr kumimoji="0" lang="en-US" sz="1600" b="0" i="0" u="none" strike="noStrike" kern="1200" cap="none" spc="0" normalizeH="0" baseline="0" noProof="0">
                <a:ln>
                  <a:noFill/>
                </a:ln>
                <a:solidFill>
                  <a:srgbClr val="50E6FF"/>
                </a:solidFill>
                <a:effectLst/>
                <a:uLnTx/>
                <a:uFillTx/>
                <a:latin typeface="Segoe UI"/>
                <a:ea typeface="+mn-ea"/>
                <a:cs typeface="Segoe UI" pitchFamily="34" charset="0"/>
              </a:rPr>
              <a:t>help foster internal collaboration</a:t>
            </a: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 and facilitate omnichannel communications with customers</a:t>
            </a:r>
          </a:p>
        </p:txBody>
      </p:sp>
      <p:grpSp>
        <p:nvGrpSpPr>
          <p:cNvPr id="2" name="Group 1">
            <a:extLst>
              <a:ext uri="{FF2B5EF4-FFF2-40B4-BE49-F238E27FC236}">
                <a16:creationId xmlns:a16="http://schemas.microsoft.com/office/drawing/2014/main" id="{3A718460-E6F7-48A6-8CBA-9AFDD2DB838D}"/>
              </a:ext>
            </a:extLst>
          </p:cNvPr>
          <p:cNvGrpSpPr/>
          <p:nvPr/>
        </p:nvGrpSpPr>
        <p:grpSpPr>
          <a:xfrm>
            <a:off x="5692594" y="2229386"/>
            <a:ext cx="6321787" cy="3856650"/>
            <a:chOff x="5688609" y="7294165"/>
            <a:chExt cx="6321787" cy="3856650"/>
          </a:xfrm>
        </p:grpSpPr>
        <p:pic>
          <p:nvPicPr>
            <p:cNvPr id="36" name="Content Placeholder 4" descr="Graphical user interface, application, Teams&#10;&#10;Description automatically generated">
              <a:extLst>
                <a:ext uri="{FF2B5EF4-FFF2-40B4-BE49-F238E27FC236}">
                  <a16:creationId xmlns:a16="http://schemas.microsoft.com/office/drawing/2014/main" id="{F33DDE22-30EA-4250-B730-557340A03C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550" y="7595052"/>
              <a:ext cx="5910639" cy="3324735"/>
            </a:xfrm>
            <a:prstGeom prst="rect">
              <a:avLst/>
            </a:prstGeom>
          </p:spPr>
        </p:pic>
        <p:pic>
          <p:nvPicPr>
            <p:cNvPr id="115" name="Picture 114" descr="A picture containing graphical user interface&#10;&#10;Description automatically generated">
              <a:extLst>
                <a:ext uri="{FF2B5EF4-FFF2-40B4-BE49-F238E27FC236}">
                  <a16:creationId xmlns:a16="http://schemas.microsoft.com/office/drawing/2014/main" id="{F9BC3D21-7A28-4844-B69B-E08530112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7294165"/>
              <a:ext cx="6321787" cy="3856650"/>
            </a:xfrm>
            <a:prstGeom prst="rect">
              <a:avLst/>
            </a:prstGeom>
          </p:spPr>
        </p:pic>
      </p:grpSp>
      <p:sp>
        <p:nvSpPr>
          <p:cNvPr id="24" name="TextBox 23">
            <a:extLst>
              <a:ext uri="{FF2B5EF4-FFF2-40B4-BE49-F238E27FC236}">
                <a16:creationId xmlns:a16="http://schemas.microsoft.com/office/drawing/2014/main" id="{0D23E868-C977-4C37-A39A-D9993C15AA85}"/>
              </a:ext>
            </a:extLst>
          </p:cNvPr>
          <p:cNvSpPr txBox="1"/>
          <p:nvPr/>
        </p:nvSpPr>
        <p:spPr>
          <a:xfrm>
            <a:off x="584877" y="2513021"/>
            <a:ext cx="5092023" cy="1292662"/>
          </a:xfrm>
          <a:prstGeom prst="rect">
            <a:avLst/>
          </a:prstGeom>
        </p:spPr>
        <p:txBody>
          <a:bodyPr wrap="square" lIns="0" tIns="0" rIns="0" bIns="0" anchor="t">
            <a:spAutoFit/>
          </a:bodyPr>
          <a:lstStyle>
            <a:defPPr>
              <a:defRPr lang="en-US"/>
            </a:defPPr>
            <a:lvl2pPr marL="0" lvl="1" defTabSz="914192">
              <a:spcBef>
                <a:spcPts val="441"/>
              </a:spcBef>
              <a:defRPr sz="2000">
                <a:solidFill>
                  <a:schemeClr val="accent1"/>
                </a:solidFill>
                <a:latin typeface="+mj-lt"/>
                <a:cs typeface="Segoe UI"/>
              </a:defRPr>
            </a:lvl2p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Document management</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Ingest and store customer loan documents in SharePoint </a:t>
            </a:r>
            <a:br>
              <a:rPr kumimoji="0" lang="en-US" sz="1400" b="0" i="0" u="none" strike="noStrike" kern="1200" cap="none" spc="0" normalizeH="0" baseline="0" noProof="0">
                <a:ln>
                  <a:noFill/>
                </a:ln>
                <a:solidFill>
                  <a:srgbClr val="1A1A1A"/>
                </a:solidFill>
                <a:effectLst/>
                <a:uLnTx/>
                <a:uFillTx/>
                <a:latin typeface="Segoe UI"/>
                <a:ea typeface="+mn-ea"/>
                <a:cs typeface="Segoe UI"/>
              </a:rPr>
            </a:br>
            <a:r>
              <a:rPr kumimoji="0" lang="en-US" sz="1400" b="0" i="0" u="none" strike="noStrike" kern="1200" cap="none" spc="0" normalizeH="0" baseline="0" noProof="0">
                <a:ln>
                  <a:noFill/>
                </a:ln>
                <a:solidFill>
                  <a:srgbClr val="1A1A1A"/>
                </a:solidFill>
                <a:effectLst/>
                <a:uLnTx/>
                <a:uFillTx/>
                <a:latin typeface="Segoe UI"/>
                <a:ea typeface="+mn-ea"/>
                <a:cs typeface="Segoe UI"/>
              </a:rPr>
              <a:t>or third-party document repositories </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Collaborate on documents, assign tasks, and route for approval</a:t>
            </a:r>
          </a:p>
        </p:txBody>
      </p:sp>
      <p:cxnSp>
        <p:nvCxnSpPr>
          <p:cNvPr id="25" name="Straight Connector 24">
            <a:extLst>
              <a:ext uri="{FF2B5EF4-FFF2-40B4-BE49-F238E27FC236}">
                <a16:creationId xmlns:a16="http://schemas.microsoft.com/office/drawing/2014/main" id="{499160BC-5040-460C-822E-DED211148DEC}"/>
              </a:ext>
              <a:ext uri="{C183D7F6-B498-43B3-948B-1728B52AA6E4}">
                <adec:decorative xmlns:adec="http://schemas.microsoft.com/office/drawing/2017/decorative" val="1"/>
              </a:ext>
            </a:extLst>
          </p:cNvPr>
          <p:cNvCxnSpPr>
            <a:cxnSpLocks/>
          </p:cNvCxnSpPr>
          <p:nvPr/>
        </p:nvCxnSpPr>
        <p:spPr>
          <a:xfrm>
            <a:off x="584877" y="3983642"/>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75E8BB4-55B7-42B7-89A4-7A19AEC8DB42}"/>
              </a:ext>
            </a:extLst>
          </p:cNvPr>
          <p:cNvSpPr txBox="1"/>
          <p:nvPr/>
        </p:nvSpPr>
        <p:spPr>
          <a:xfrm>
            <a:off x="584877" y="4140459"/>
            <a:ext cx="5092023" cy="1723549"/>
          </a:xfrm>
          <a:prstGeom prst="rect">
            <a:avLst/>
          </a:prstGeom>
        </p:spPr>
        <p:txBody>
          <a:bodyPr wrap="square" lIns="0" tIns="0" rIns="0" bIns="0" anchor="t">
            <a:spAutoFit/>
          </a:bodyPr>
          <a:lstStyle>
            <a:defPPr>
              <a:defRPr lang="en-US"/>
            </a:defPPr>
            <a:lvl2pPr marL="0" lvl="1" defTabSz="914192">
              <a:spcBef>
                <a:spcPts val="441"/>
              </a:spcBef>
              <a:defRPr sz="2000">
                <a:solidFill>
                  <a:schemeClr val="accent1"/>
                </a:solidFill>
                <a:latin typeface="+mj-lt"/>
                <a:cs typeface="Segoe UI"/>
              </a:defRPr>
            </a:lvl2p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Approval management</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Create, manage, share, and act on approvals across your structured and unstructured systems from the Approvals </a:t>
            </a:r>
            <a:br>
              <a:rPr kumimoji="0" lang="en-US" sz="1400" b="0" i="0" u="none" strike="noStrike" kern="1200" cap="none" spc="0" normalizeH="0" baseline="0" noProof="0">
                <a:ln>
                  <a:noFill/>
                </a:ln>
                <a:solidFill>
                  <a:srgbClr val="1A1A1A"/>
                </a:solidFill>
                <a:effectLst/>
                <a:uLnTx/>
                <a:uFillTx/>
                <a:latin typeface="Segoe UI"/>
                <a:ea typeface="+mn-ea"/>
                <a:cs typeface="Segoe UI"/>
              </a:rPr>
            </a:br>
            <a:r>
              <a:rPr kumimoji="0" lang="en-US" sz="1400" b="0" i="0" u="none" strike="noStrike" kern="1200" cap="none" spc="0" normalizeH="0" baseline="0" noProof="0">
                <a:ln>
                  <a:noFill/>
                </a:ln>
                <a:solidFill>
                  <a:srgbClr val="1A1A1A"/>
                </a:solidFill>
                <a:effectLst/>
                <a:uLnTx/>
                <a:uFillTx/>
                <a:latin typeface="Segoe UI"/>
                <a:ea typeface="+mn-ea"/>
                <a:cs typeface="Segoe UI"/>
              </a:rPr>
              <a:t>hub in Teams</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Leverage integration with Adobe Sign and DocuSign for electronic signatures on loan documents, including Live Signing and notarization</a:t>
            </a:r>
          </a:p>
        </p:txBody>
      </p:sp>
      <p:sp>
        <p:nvSpPr>
          <p:cNvPr id="22" name="Rectangle 21">
            <a:extLst>
              <a:ext uri="{FF2B5EF4-FFF2-40B4-BE49-F238E27FC236}">
                <a16:creationId xmlns:a16="http://schemas.microsoft.com/office/drawing/2014/main" id="{55AE0D8F-DB1E-48FE-9219-4EA4625EB490}"/>
              </a:ext>
            </a:extLst>
          </p:cNvPr>
          <p:cNvSpPr/>
          <p:nvPr/>
        </p:nvSpPr>
        <p:spPr bwMode="auto">
          <a:xfrm>
            <a:off x="10736051" y="6027705"/>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7570929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a:xfrm>
            <a:off x="588263" y="495300"/>
            <a:ext cx="11018520" cy="492443"/>
          </a:xfrm>
        </p:spPr>
        <p:txBody>
          <a:bodyPr/>
          <a:lstStyle/>
          <a:p>
            <a:r>
              <a:rPr lang="en-US"/>
              <a:t>Collaboration manager</a:t>
            </a:r>
          </a:p>
        </p:txBody>
      </p:sp>
      <p:sp>
        <p:nvSpPr>
          <p:cNvPr id="48" name="Rectangle 47">
            <a:extLst>
              <a:ext uri="{FF2B5EF4-FFF2-40B4-BE49-F238E27FC236}">
                <a16:creationId xmlns:a16="http://schemas.microsoft.com/office/drawing/2014/main" id="{1395B22A-3BFA-4E45-BE01-6D2A2681AC88}"/>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Teams, Power Apps, Azure AD B2C, Bookings  |  </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Recommended: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Partner solutions from Adobe Sign and DocuSign </a:t>
            </a:r>
          </a:p>
        </p:txBody>
      </p:sp>
      <p:sp>
        <p:nvSpPr>
          <p:cNvPr id="31" name="Rectangle 30">
            <a:extLst>
              <a:ext uri="{FF2B5EF4-FFF2-40B4-BE49-F238E27FC236}">
                <a16:creationId xmlns:a16="http://schemas.microsoft.com/office/drawing/2014/main" id="{DA000931-E1A7-4A37-83B6-89C2593F4AE3}"/>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9C0E387F-D45F-4A99-9FF7-D68D1ABD8755}"/>
              </a:ext>
            </a:extLst>
          </p:cNvPr>
          <p:cNvSpPr txBox="1"/>
          <p:nvPr/>
        </p:nvSpPr>
        <p:spPr>
          <a:xfrm>
            <a:off x="502209" y="1400710"/>
            <a:ext cx="11187581" cy="338554"/>
          </a:xfrm>
          <a:prstGeom prst="rect">
            <a:avLst/>
          </a:prstGeom>
          <a:noFill/>
        </p:spPr>
        <p:txBody>
          <a:bodyPr wrap="square">
            <a:sp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Automate lending processes, help foster internal collaboration, and </a:t>
            </a:r>
            <a:r>
              <a:rPr kumimoji="0" lang="en-US" sz="1600" b="0" i="0" u="none" strike="noStrike" kern="1200" cap="none" spc="0" normalizeH="0" baseline="0" noProof="0">
                <a:ln>
                  <a:noFill/>
                </a:ln>
                <a:solidFill>
                  <a:srgbClr val="50E6FF"/>
                </a:solidFill>
                <a:effectLst/>
                <a:uLnTx/>
                <a:uFillTx/>
                <a:latin typeface="Segoe UI"/>
                <a:ea typeface="+mn-ea"/>
                <a:cs typeface="Segoe UI" pitchFamily="34" charset="0"/>
              </a:rPr>
              <a:t>facilitate omnichannel communications with customers</a:t>
            </a:r>
          </a:p>
        </p:txBody>
      </p:sp>
      <p:grpSp>
        <p:nvGrpSpPr>
          <p:cNvPr id="32" name="Group 31">
            <a:extLst>
              <a:ext uri="{FF2B5EF4-FFF2-40B4-BE49-F238E27FC236}">
                <a16:creationId xmlns:a16="http://schemas.microsoft.com/office/drawing/2014/main" id="{91D97A2A-8021-43B7-AE4D-FA53F965506B}"/>
              </a:ext>
            </a:extLst>
          </p:cNvPr>
          <p:cNvGrpSpPr>
            <a:grpSpLocks/>
          </p:cNvGrpSpPr>
          <p:nvPr/>
        </p:nvGrpSpPr>
        <p:grpSpPr>
          <a:xfrm>
            <a:off x="10915717" y="172480"/>
            <a:ext cx="969264" cy="969264"/>
            <a:chOff x="9610863" y="1124181"/>
            <a:chExt cx="831086" cy="831086"/>
          </a:xfrm>
        </p:grpSpPr>
        <p:grpSp>
          <p:nvGrpSpPr>
            <p:cNvPr id="34" name="Group 33">
              <a:extLst>
                <a:ext uri="{FF2B5EF4-FFF2-40B4-BE49-F238E27FC236}">
                  <a16:creationId xmlns:a16="http://schemas.microsoft.com/office/drawing/2014/main" id="{17C6ABDB-1B53-49F7-8D63-652334E19ACE}"/>
                </a:ext>
              </a:extLst>
            </p:cNvPr>
            <p:cNvGrpSpPr>
              <a:grpSpLocks/>
            </p:cNvGrpSpPr>
            <p:nvPr/>
          </p:nvGrpSpPr>
          <p:grpSpPr>
            <a:xfrm>
              <a:off x="9610863" y="1124181"/>
              <a:ext cx="831086" cy="831086"/>
              <a:chOff x="2677356" y="489672"/>
              <a:chExt cx="832104" cy="832104"/>
            </a:xfrm>
          </p:grpSpPr>
          <p:sp>
            <p:nvSpPr>
              <p:cNvPr id="44" name="Oval 43">
                <a:extLst>
                  <a:ext uri="{FF2B5EF4-FFF2-40B4-BE49-F238E27FC236}">
                    <a16:creationId xmlns:a16="http://schemas.microsoft.com/office/drawing/2014/main" id="{D7A09438-55C5-4657-AF9E-71916DF87D99}"/>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Oval 44">
                <a:extLst>
                  <a:ext uri="{FF2B5EF4-FFF2-40B4-BE49-F238E27FC236}">
                    <a16:creationId xmlns:a16="http://schemas.microsoft.com/office/drawing/2014/main" id="{8A600BDC-82F8-4A54-BAAF-016B8AB6AB22}"/>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8" name="Group 37">
              <a:extLst>
                <a:ext uri="{FF2B5EF4-FFF2-40B4-BE49-F238E27FC236}">
                  <a16:creationId xmlns:a16="http://schemas.microsoft.com/office/drawing/2014/main" id="{8F42358F-D42D-4C97-9959-28563312B5B0}"/>
                </a:ext>
              </a:extLst>
            </p:cNvPr>
            <p:cNvGrpSpPr/>
            <p:nvPr/>
          </p:nvGrpSpPr>
          <p:grpSpPr>
            <a:xfrm>
              <a:off x="9759463" y="1280583"/>
              <a:ext cx="533888" cy="518314"/>
              <a:chOff x="-4067233" y="2703182"/>
              <a:chExt cx="707601" cy="686957"/>
            </a:xfrm>
          </p:grpSpPr>
          <p:sp>
            <p:nvSpPr>
              <p:cNvPr id="39" name="Freeform: Shape 38">
                <a:extLst>
                  <a:ext uri="{FF2B5EF4-FFF2-40B4-BE49-F238E27FC236}">
                    <a16:creationId xmlns:a16="http://schemas.microsoft.com/office/drawing/2014/main" id="{56F38DA8-1DF9-42EA-8419-EAD4669CCB62}"/>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98E56494-BEEE-4F52-9E4A-8E4EEE8FE87E}"/>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DA407167-7D81-4AB0-A895-2BEE13CE6621}"/>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5133FCD-47A2-4FE2-A553-B2C626CE5645}"/>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4B64DE09-634B-4D10-A198-FCFEBF1CF960}"/>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 name="Group 1">
            <a:extLst>
              <a:ext uri="{FF2B5EF4-FFF2-40B4-BE49-F238E27FC236}">
                <a16:creationId xmlns:a16="http://schemas.microsoft.com/office/drawing/2014/main" id="{892729D4-06DE-4BFB-889B-17A27D8FCE21}"/>
              </a:ext>
            </a:extLst>
          </p:cNvPr>
          <p:cNvGrpSpPr/>
          <p:nvPr/>
        </p:nvGrpSpPr>
        <p:grpSpPr>
          <a:xfrm>
            <a:off x="5692594" y="2229386"/>
            <a:ext cx="6321787" cy="3856650"/>
            <a:chOff x="5688609" y="7399842"/>
            <a:chExt cx="6321787" cy="3856650"/>
          </a:xfrm>
        </p:grpSpPr>
        <p:pic>
          <p:nvPicPr>
            <p:cNvPr id="37" name="Picture 36">
              <a:extLst>
                <a:ext uri="{FF2B5EF4-FFF2-40B4-BE49-F238E27FC236}">
                  <a16:creationId xmlns:a16="http://schemas.microsoft.com/office/drawing/2014/main" id="{3AAD3747-1427-4F25-8267-D5E1FABE21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914395" y="7692064"/>
              <a:ext cx="5920265" cy="3330149"/>
            </a:xfrm>
            <a:prstGeom prst="rect">
              <a:avLst/>
            </a:prstGeom>
          </p:spPr>
        </p:pic>
        <p:pic>
          <p:nvPicPr>
            <p:cNvPr id="115" name="Picture 114" descr="A picture containing graphical user interface&#10;&#10;Description automatically generated">
              <a:extLst>
                <a:ext uri="{FF2B5EF4-FFF2-40B4-BE49-F238E27FC236}">
                  <a16:creationId xmlns:a16="http://schemas.microsoft.com/office/drawing/2014/main" id="{F9BC3D21-7A28-4844-B69B-E08530112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7399842"/>
              <a:ext cx="6321787" cy="3856650"/>
            </a:xfrm>
            <a:prstGeom prst="rect">
              <a:avLst/>
            </a:prstGeom>
          </p:spPr>
        </p:pic>
      </p:grpSp>
      <p:sp>
        <p:nvSpPr>
          <p:cNvPr id="23" name="TextBox 22">
            <a:extLst>
              <a:ext uri="{FF2B5EF4-FFF2-40B4-BE49-F238E27FC236}">
                <a16:creationId xmlns:a16="http://schemas.microsoft.com/office/drawing/2014/main" id="{AA4B5ACA-33BE-4E1A-B941-DC0B1A2D87E3}"/>
              </a:ext>
            </a:extLst>
          </p:cNvPr>
          <p:cNvSpPr txBox="1"/>
          <p:nvPr/>
        </p:nvSpPr>
        <p:spPr>
          <a:xfrm>
            <a:off x="584877" y="2016171"/>
            <a:ext cx="5092023" cy="1220847"/>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Appointment scheduling and booking</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Use the web-based booking calendar of Bookings and integration with Outlook to help optimize staff calendar’s and empower customers with flexibility for scheduling</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Conduct virtual appointments via Teams and manage day-to-day scheduling via the Bookings app in Teams </a:t>
            </a:r>
          </a:p>
        </p:txBody>
      </p:sp>
      <p:sp>
        <p:nvSpPr>
          <p:cNvPr id="24" name="TextBox 23">
            <a:extLst>
              <a:ext uri="{FF2B5EF4-FFF2-40B4-BE49-F238E27FC236}">
                <a16:creationId xmlns:a16="http://schemas.microsoft.com/office/drawing/2014/main" id="{D32D4E1D-8E99-4B67-B65E-CC73E9C5AEAE}"/>
              </a:ext>
            </a:extLst>
          </p:cNvPr>
          <p:cNvSpPr txBox="1"/>
          <p:nvPr/>
        </p:nvSpPr>
        <p:spPr>
          <a:xfrm>
            <a:off x="584877" y="3418324"/>
            <a:ext cx="5092023" cy="1431161"/>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Real-time communications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Help drive robust bank-to-customer and front-to-back-office digital communications with Teams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Embed customer information from CRM systems (Dynamics 365 and third-party) directly into Teams channels, meetings, chats, etc.</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Utilize compliance capabilities with recording and integration with multiple third-party and compliance systems</a:t>
            </a:r>
          </a:p>
        </p:txBody>
      </p:sp>
      <p:cxnSp>
        <p:nvCxnSpPr>
          <p:cNvPr id="25" name="Straight Connector 24">
            <a:extLst>
              <a:ext uri="{FF2B5EF4-FFF2-40B4-BE49-F238E27FC236}">
                <a16:creationId xmlns:a16="http://schemas.microsoft.com/office/drawing/2014/main" id="{2C637816-32B8-47AB-A7C1-33F13500094A}"/>
              </a:ext>
              <a:ext uri="{C183D7F6-B498-43B3-948B-1728B52AA6E4}">
                <adec:decorative xmlns:adec="http://schemas.microsoft.com/office/drawing/2017/decorative" val="1"/>
              </a:ext>
            </a:extLst>
          </p:cNvPr>
          <p:cNvCxnSpPr>
            <a:cxnSpLocks/>
          </p:cNvCxnSpPr>
          <p:nvPr/>
        </p:nvCxnSpPr>
        <p:spPr>
          <a:xfrm>
            <a:off x="584877" y="3327671"/>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48BA391-A354-46E1-BDEC-267D1F4F8202}"/>
              </a:ext>
            </a:extLst>
          </p:cNvPr>
          <p:cNvSpPr txBox="1"/>
          <p:nvPr/>
        </p:nvSpPr>
        <p:spPr>
          <a:xfrm>
            <a:off x="584877" y="5030789"/>
            <a:ext cx="5092023" cy="1246495"/>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a:rPr>
              <a:t>Secure messaging</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Leverage priority notifications, tagging capabilities, and read receipts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Enable federated messaging within Teams to connect with authorized external users</a:t>
            </a:r>
          </a:p>
          <a:p>
            <a:pPr marL="200025" marR="0" lvl="1" indent="-131763" algn="l" defTabSz="914192" rtl="0" eaLnBrk="1" fontAlgn="auto" latinLnBrk="0" hangingPunct="1">
              <a:lnSpc>
                <a:spcPct val="100000"/>
              </a:lnSpc>
              <a:spcBef>
                <a:spcPts val="2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Automatically escalate messages to another user when an intended recipient is unavailable or out of office</a:t>
            </a:r>
          </a:p>
        </p:txBody>
      </p:sp>
      <p:cxnSp>
        <p:nvCxnSpPr>
          <p:cNvPr id="27" name="Straight Connector 26">
            <a:extLst>
              <a:ext uri="{FF2B5EF4-FFF2-40B4-BE49-F238E27FC236}">
                <a16:creationId xmlns:a16="http://schemas.microsoft.com/office/drawing/2014/main" id="{2C1F89AA-87AB-45B7-A19B-8C083357342C}"/>
              </a:ext>
              <a:ext uri="{C183D7F6-B498-43B3-948B-1728B52AA6E4}">
                <adec:decorative xmlns:adec="http://schemas.microsoft.com/office/drawing/2017/decorative" val="1"/>
              </a:ext>
            </a:extLst>
          </p:cNvPr>
          <p:cNvCxnSpPr>
            <a:cxnSpLocks/>
          </p:cNvCxnSpPr>
          <p:nvPr/>
        </p:nvCxnSpPr>
        <p:spPr>
          <a:xfrm>
            <a:off x="584877" y="4940138"/>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FF397E0-0B5A-4195-9220-0ACD992477E2}"/>
              </a:ext>
            </a:extLst>
          </p:cNvPr>
          <p:cNvSpPr/>
          <p:nvPr/>
        </p:nvSpPr>
        <p:spPr bwMode="auto">
          <a:xfrm>
            <a:off x="10736051" y="6027705"/>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36596676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Box 223">
            <a:extLst>
              <a:ext uri="{FF2B5EF4-FFF2-40B4-BE49-F238E27FC236}">
                <a16:creationId xmlns:a16="http://schemas.microsoft.com/office/drawing/2014/main" id="{AD9E6B10-2DD2-4DF6-BF14-FBD6130951B1}"/>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grpSp>
        <p:nvGrpSpPr>
          <p:cNvPr id="72" name="Group 71">
            <a:extLst>
              <a:ext uri="{FF2B5EF4-FFF2-40B4-BE49-F238E27FC236}">
                <a16:creationId xmlns:a16="http://schemas.microsoft.com/office/drawing/2014/main" id="{07CF7500-3D24-484D-A2AD-2887F129F07D}"/>
              </a:ext>
            </a:extLst>
          </p:cNvPr>
          <p:cNvGrpSpPr/>
          <p:nvPr/>
        </p:nvGrpSpPr>
        <p:grpSpPr>
          <a:xfrm>
            <a:off x="485253" y="2095408"/>
            <a:ext cx="5610748" cy="3422876"/>
            <a:chOff x="5688609" y="2214165"/>
            <a:chExt cx="6321787" cy="3856650"/>
          </a:xfrm>
        </p:grpSpPr>
        <p:pic>
          <p:nvPicPr>
            <p:cNvPr id="73" name="Picture 72" descr="Graphical user interface, application, Teams&#10;&#10;Description automatically generated">
              <a:extLst>
                <a:ext uri="{FF2B5EF4-FFF2-40B4-BE49-F238E27FC236}">
                  <a16:creationId xmlns:a16="http://schemas.microsoft.com/office/drawing/2014/main" id="{840FE791-6321-4B41-B624-116F87BE5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70" y="2491383"/>
              <a:ext cx="5963491" cy="3380769"/>
            </a:xfrm>
            <a:prstGeom prst="rect">
              <a:avLst/>
            </a:prstGeom>
          </p:spPr>
        </p:pic>
        <p:pic>
          <p:nvPicPr>
            <p:cNvPr id="74" name="Picture 73" descr="A picture containing graphical user interface&#10;&#10;Description automatically generated">
              <a:extLst>
                <a:ext uri="{FF2B5EF4-FFF2-40B4-BE49-F238E27FC236}">
                  <a16:creationId xmlns:a16="http://schemas.microsoft.com/office/drawing/2014/main" id="{3296DD43-C821-488D-8C6C-DB9B1A73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14165"/>
              <a:ext cx="6321787" cy="3856650"/>
            </a:xfrm>
            <a:prstGeom prst="rect">
              <a:avLst/>
            </a:prstGeom>
          </p:spPr>
        </p:pic>
      </p:grpSp>
      <p:grpSp>
        <p:nvGrpSpPr>
          <p:cNvPr id="76" name="Group 75">
            <a:extLst>
              <a:ext uri="{FF2B5EF4-FFF2-40B4-BE49-F238E27FC236}">
                <a16:creationId xmlns:a16="http://schemas.microsoft.com/office/drawing/2014/main" id="{872D41A9-F50A-4360-90BE-CEE0484D0CD5}"/>
              </a:ext>
            </a:extLst>
          </p:cNvPr>
          <p:cNvGrpSpPr/>
          <p:nvPr/>
        </p:nvGrpSpPr>
        <p:grpSpPr>
          <a:xfrm>
            <a:off x="6816996" y="653498"/>
            <a:ext cx="4789788" cy="5551004"/>
            <a:chOff x="6816996" y="738319"/>
            <a:chExt cx="4789788" cy="5551004"/>
          </a:xfrm>
        </p:grpSpPr>
        <p:sp>
          <p:nvSpPr>
            <p:cNvPr id="78" name="Rectangle 77">
              <a:extLst>
                <a:ext uri="{FF2B5EF4-FFF2-40B4-BE49-F238E27FC236}">
                  <a16:creationId xmlns:a16="http://schemas.microsoft.com/office/drawing/2014/main" id="{F8560198-F0A2-4D8F-B629-2703AC742407}"/>
                </a:ext>
              </a:extLst>
            </p:cNvPr>
            <p:cNvSpPr/>
            <p:nvPr/>
          </p:nvSpPr>
          <p:spPr bwMode="auto">
            <a:xfrm>
              <a:off x="7571132" y="5165429"/>
              <a:ext cx="4035652" cy="288383"/>
            </a:xfrm>
            <a:prstGeom prst="rect">
              <a:avLst/>
            </a:prstGeom>
            <a:solidFill>
              <a:schemeClr val="bg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System of Record</a:t>
              </a:r>
            </a:p>
          </p:txBody>
        </p:sp>
        <p:sp>
          <p:nvSpPr>
            <p:cNvPr id="79" name="TextBox 78">
              <a:extLst>
                <a:ext uri="{FF2B5EF4-FFF2-40B4-BE49-F238E27FC236}">
                  <a16:creationId xmlns:a16="http://schemas.microsoft.com/office/drawing/2014/main" id="{3A6A290F-FDB3-4DDC-8C91-59EC8F9EDA28}"/>
                </a:ext>
              </a:extLst>
            </p:cNvPr>
            <p:cNvSpPr txBox="1"/>
            <p:nvPr/>
          </p:nvSpPr>
          <p:spPr>
            <a:xfrm>
              <a:off x="6816996" y="5232676"/>
              <a:ext cx="636317"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Customer</a:t>
              </a:r>
            </a:p>
          </p:txBody>
        </p:sp>
        <p:sp>
          <p:nvSpPr>
            <p:cNvPr id="80" name="TextBox 79">
              <a:extLst>
                <a:ext uri="{FF2B5EF4-FFF2-40B4-BE49-F238E27FC236}">
                  <a16:creationId xmlns:a16="http://schemas.microsoft.com/office/drawing/2014/main" id="{432D19A6-5E5D-4708-9CA2-1B272931DB5D}"/>
                </a:ext>
              </a:extLst>
            </p:cNvPr>
            <p:cNvSpPr txBox="1"/>
            <p:nvPr/>
          </p:nvSpPr>
          <p:spPr>
            <a:xfrm>
              <a:off x="6816996" y="4420075"/>
              <a:ext cx="668481"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Partner </a:t>
              </a:r>
            </a:p>
          </p:txBody>
        </p:sp>
        <p:sp>
          <p:nvSpPr>
            <p:cNvPr id="81" name="Rectangle 80">
              <a:extLst>
                <a:ext uri="{FF2B5EF4-FFF2-40B4-BE49-F238E27FC236}">
                  <a16:creationId xmlns:a16="http://schemas.microsoft.com/office/drawing/2014/main" id="{D8E3E21F-DF76-4FEF-8564-F101963BC535}"/>
                </a:ext>
              </a:extLst>
            </p:cNvPr>
            <p:cNvSpPr/>
            <p:nvPr/>
          </p:nvSpPr>
          <p:spPr bwMode="auto">
            <a:xfrm>
              <a:off x="7571132" y="4352828"/>
              <a:ext cx="4035652" cy="288383"/>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Integration service</a:t>
              </a:r>
            </a:p>
          </p:txBody>
        </p:sp>
        <p:cxnSp>
          <p:nvCxnSpPr>
            <p:cNvPr id="82" name="Straight Arrow Connector 81">
              <a:extLst>
                <a:ext uri="{FF2B5EF4-FFF2-40B4-BE49-F238E27FC236}">
                  <a16:creationId xmlns:a16="http://schemas.microsoft.com/office/drawing/2014/main" id="{11D46453-A208-49DF-83D3-4A45917F0C3E}"/>
                </a:ext>
              </a:extLst>
            </p:cNvPr>
            <p:cNvCxnSpPr>
              <a:cxnSpLocks/>
              <a:stCxn id="81" idx="2"/>
              <a:endCxn id="78" idx="0"/>
            </p:cNvCxnSpPr>
            <p:nvPr/>
          </p:nvCxnSpPr>
          <p:spPr>
            <a:xfrm>
              <a:off x="9588958" y="4641211"/>
              <a:ext cx="0" cy="524218"/>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380EF820-542C-4772-84D9-321BCB59930B}"/>
                </a:ext>
              </a:extLst>
            </p:cNvPr>
            <p:cNvSpPr/>
            <p:nvPr/>
          </p:nvSpPr>
          <p:spPr bwMode="auto">
            <a:xfrm>
              <a:off x="10314332" y="4761488"/>
              <a:ext cx="991536"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Connectors</a:t>
              </a:r>
            </a:p>
          </p:txBody>
        </p:sp>
        <p:cxnSp>
          <p:nvCxnSpPr>
            <p:cNvPr id="84" name="Straight Connector 83">
              <a:extLst>
                <a:ext uri="{FF2B5EF4-FFF2-40B4-BE49-F238E27FC236}">
                  <a16:creationId xmlns:a16="http://schemas.microsoft.com/office/drawing/2014/main" id="{49E745CA-698D-48BB-A952-4A631BA4722E}"/>
                </a:ext>
              </a:extLst>
            </p:cNvPr>
            <p:cNvCxnSpPr>
              <a:cxnSpLocks/>
            </p:cNvCxnSpPr>
            <p:nvPr/>
          </p:nvCxnSpPr>
          <p:spPr>
            <a:xfrm>
              <a:off x="9588958" y="4898508"/>
              <a:ext cx="725374" cy="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3871005-3E01-4A7F-B93D-B8619CE8083D}"/>
                </a:ext>
              </a:extLst>
            </p:cNvPr>
            <p:cNvSpPr/>
            <p:nvPr/>
          </p:nvSpPr>
          <p:spPr bwMode="auto">
            <a:xfrm>
              <a:off x="7571131" y="748288"/>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6" name="Rectangle 85">
              <a:extLst>
                <a:ext uri="{FF2B5EF4-FFF2-40B4-BE49-F238E27FC236}">
                  <a16:creationId xmlns:a16="http://schemas.microsoft.com/office/drawing/2014/main" id="{8F8452A6-882B-42C0-ADFB-BC0283BA5FA3}"/>
                </a:ext>
              </a:extLst>
            </p:cNvPr>
            <p:cNvSpPr/>
            <p:nvPr/>
          </p:nvSpPr>
          <p:spPr bwMode="auto">
            <a:xfrm>
              <a:off x="8431865" y="1238365"/>
              <a:ext cx="2469732" cy="288383"/>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Collaboration Manager (Model Driven App)</a:t>
              </a:r>
            </a:p>
          </p:txBody>
        </p:sp>
        <p:sp>
          <p:nvSpPr>
            <p:cNvPr id="87" name="TextBox 86">
              <a:extLst>
                <a:ext uri="{FF2B5EF4-FFF2-40B4-BE49-F238E27FC236}">
                  <a16:creationId xmlns:a16="http://schemas.microsoft.com/office/drawing/2014/main" id="{2FBECF3D-6E8D-4D17-8BE0-D03209D63F1C}"/>
                </a:ext>
              </a:extLst>
            </p:cNvPr>
            <p:cNvSpPr txBox="1"/>
            <p:nvPr/>
          </p:nvSpPr>
          <p:spPr>
            <a:xfrm>
              <a:off x="8999981" y="902468"/>
              <a:ext cx="133350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Teams</a:t>
              </a:r>
            </a:p>
          </p:txBody>
        </p:sp>
        <p:pic>
          <p:nvPicPr>
            <p:cNvPr id="88" name="Picture 4" descr="Microsoft Teams Logo transparent PNG - StickPNG">
              <a:extLst>
                <a:ext uri="{FF2B5EF4-FFF2-40B4-BE49-F238E27FC236}">
                  <a16:creationId xmlns:a16="http://schemas.microsoft.com/office/drawing/2014/main" id="{7F518901-5DF6-4819-836D-5CCD6BB840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0492" y="738319"/>
              <a:ext cx="482186" cy="48218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945EA7C9-78D2-447A-82CE-53351ED6ABCF}"/>
                </a:ext>
              </a:extLst>
            </p:cNvPr>
            <p:cNvSpPr/>
            <p:nvPr/>
          </p:nvSpPr>
          <p:spPr bwMode="auto">
            <a:xfrm>
              <a:off x="7571130" y="3824894"/>
              <a:ext cx="1306169"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Graph</a:t>
              </a:r>
            </a:p>
          </p:txBody>
        </p:sp>
        <p:sp>
          <p:nvSpPr>
            <p:cNvPr id="90" name="Rectangle 89">
              <a:extLst>
                <a:ext uri="{FF2B5EF4-FFF2-40B4-BE49-F238E27FC236}">
                  <a16:creationId xmlns:a16="http://schemas.microsoft.com/office/drawing/2014/main" id="{1F63EA28-5E79-4C74-8355-5CB901A1E4A1}"/>
                </a:ext>
              </a:extLst>
            </p:cNvPr>
            <p:cNvSpPr/>
            <p:nvPr/>
          </p:nvSpPr>
          <p:spPr bwMode="auto">
            <a:xfrm>
              <a:off x="7571131" y="2557647"/>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cxnSp>
          <p:nvCxnSpPr>
            <p:cNvPr id="94" name="Connector: Elbow 93">
              <a:extLst>
                <a:ext uri="{FF2B5EF4-FFF2-40B4-BE49-F238E27FC236}">
                  <a16:creationId xmlns:a16="http://schemas.microsoft.com/office/drawing/2014/main" id="{7539927E-A6AF-46C9-BED5-91D281CD2D8F}"/>
                </a:ext>
              </a:extLst>
            </p:cNvPr>
            <p:cNvCxnSpPr>
              <a:cxnSpLocks/>
              <a:stCxn id="86" idx="1"/>
              <a:endCxn id="89" idx="1"/>
            </p:cNvCxnSpPr>
            <p:nvPr/>
          </p:nvCxnSpPr>
          <p:spPr>
            <a:xfrm rot="10800000" flipV="1">
              <a:off x="7571131" y="1382556"/>
              <a:ext cx="860735" cy="2586529"/>
            </a:xfrm>
            <a:prstGeom prst="bentConnector3">
              <a:avLst>
                <a:gd name="adj1" fmla="val 126559"/>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FA83CEF-CB24-4BA1-94FB-BBC346574E6B}"/>
                </a:ext>
              </a:extLst>
            </p:cNvPr>
            <p:cNvCxnSpPr>
              <a:cxnSpLocks/>
              <a:stCxn id="102" idx="2"/>
              <a:endCxn id="89" idx="0"/>
            </p:cNvCxnSpPr>
            <p:nvPr/>
          </p:nvCxnSpPr>
          <p:spPr>
            <a:xfrm rot="5400000">
              <a:off x="8214052" y="3376107"/>
              <a:ext cx="458951" cy="43862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E27B35C-8F92-43B4-A4B6-2B84CB1310AE}"/>
                </a:ext>
              </a:extLst>
            </p:cNvPr>
            <p:cNvCxnSpPr>
              <a:cxnSpLocks/>
              <a:stCxn id="86" idx="2"/>
              <a:endCxn id="102" idx="0"/>
            </p:cNvCxnSpPr>
            <p:nvPr/>
          </p:nvCxnSpPr>
          <p:spPr>
            <a:xfrm rot="5400000">
              <a:off x="8473320" y="1716267"/>
              <a:ext cx="1382930" cy="100389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457A30DA-10FB-4266-81FC-EFF6BB0CCB68}"/>
                </a:ext>
              </a:extLst>
            </p:cNvPr>
            <p:cNvCxnSpPr>
              <a:cxnSpLocks/>
              <a:stCxn id="86" idx="2"/>
              <a:endCxn id="104" idx="0"/>
            </p:cNvCxnSpPr>
            <p:nvPr/>
          </p:nvCxnSpPr>
          <p:spPr>
            <a:xfrm rot="16200000" flipH="1">
              <a:off x="9404494" y="1788984"/>
              <a:ext cx="1382930" cy="858457"/>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0833AED-A6C6-4B96-9B93-CA4B96A61FE6}"/>
                </a:ext>
              </a:extLst>
            </p:cNvPr>
            <p:cNvCxnSpPr>
              <a:cxnSpLocks/>
            </p:cNvCxnSpPr>
            <p:nvPr/>
          </p:nvCxnSpPr>
          <p:spPr>
            <a:xfrm>
              <a:off x="10508965"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C97C2D-0292-457A-9CD1-DB8CAA084F40}"/>
                </a:ext>
              </a:extLst>
            </p:cNvPr>
            <p:cNvSpPr/>
            <p:nvPr/>
          </p:nvSpPr>
          <p:spPr bwMode="auto">
            <a:xfrm>
              <a:off x="7851834" y="2909678"/>
              <a:ext cx="1622008" cy="45626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Industry Toolkit</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 </a:t>
              </a:r>
            </a:p>
          </p:txBody>
        </p:sp>
        <p:sp>
          <p:nvSpPr>
            <p:cNvPr id="104" name="Rectangle 103">
              <a:extLst>
                <a:ext uri="{FF2B5EF4-FFF2-40B4-BE49-F238E27FC236}">
                  <a16:creationId xmlns:a16="http://schemas.microsoft.com/office/drawing/2014/main" id="{6B340B4D-88B8-4C37-9C94-4DA5D800CE3A}"/>
                </a:ext>
              </a:extLst>
            </p:cNvPr>
            <p:cNvSpPr/>
            <p:nvPr/>
          </p:nvSpPr>
          <p:spPr bwMode="auto">
            <a:xfrm>
              <a:off x="9714184" y="2909678"/>
              <a:ext cx="1622008" cy="456265"/>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Data Model</a:t>
              </a:r>
            </a:p>
          </p:txBody>
        </p:sp>
        <p:cxnSp>
          <p:nvCxnSpPr>
            <p:cNvPr id="105" name="Straight Arrow Connector 104">
              <a:extLst>
                <a:ext uri="{FF2B5EF4-FFF2-40B4-BE49-F238E27FC236}">
                  <a16:creationId xmlns:a16="http://schemas.microsoft.com/office/drawing/2014/main" id="{A5C38500-0211-42E1-8F9F-8B76A4A10A46}"/>
                </a:ext>
              </a:extLst>
            </p:cNvPr>
            <p:cNvCxnSpPr>
              <a:cxnSpLocks/>
            </p:cNvCxnSpPr>
            <p:nvPr/>
          </p:nvCxnSpPr>
          <p:spPr>
            <a:xfrm>
              <a:off x="9195516"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1DFF4D5-7850-498F-AD74-0AE9183629E2}"/>
                </a:ext>
              </a:extLst>
            </p:cNvPr>
            <p:cNvSpPr txBox="1"/>
            <p:nvPr/>
          </p:nvSpPr>
          <p:spPr>
            <a:xfrm>
              <a:off x="6816997" y="748288"/>
              <a:ext cx="695848"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First-party</a:t>
              </a:r>
            </a:p>
          </p:txBody>
        </p:sp>
        <p:sp>
          <p:nvSpPr>
            <p:cNvPr id="107" name="TextBox 106">
              <a:extLst>
                <a:ext uri="{FF2B5EF4-FFF2-40B4-BE49-F238E27FC236}">
                  <a16:creationId xmlns:a16="http://schemas.microsoft.com/office/drawing/2014/main" id="{12076034-8633-4F15-8FDE-72AAC2BF87CA}"/>
                </a:ext>
              </a:extLst>
            </p:cNvPr>
            <p:cNvSpPr txBox="1"/>
            <p:nvPr/>
          </p:nvSpPr>
          <p:spPr>
            <a:xfrm>
              <a:off x="6816996" y="6121936"/>
              <a:ext cx="495823"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Key</a:t>
              </a:r>
            </a:p>
          </p:txBody>
        </p:sp>
        <p:sp>
          <p:nvSpPr>
            <p:cNvPr id="108" name="Rectangle 107">
              <a:extLst>
                <a:ext uri="{FF2B5EF4-FFF2-40B4-BE49-F238E27FC236}">
                  <a16:creationId xmlns:a16="http://schemas.microsoft.com/office/drawing/2014/main" id="{01179F4D-1615-4C57-A829-979350BF770B}"/>
                </a:ext>
              </a:extLst>
            </p:cNvPr>
            <p:cNvSpPr/>
            <p:nvPr/>
          </p:nvSpPr>
          <p:spPr bwMode="auto">
            <a:xfrm>
              <a:off x="7559213" y="6108438"/>
              <a:ext cx="686735" cy="18088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Teams</a:t>
              </a:r>
            </a:p>
          </p:txBody>
        </p:sp>
        <p:sp>
          <p:nvSpPr>
            <p:cNvPr id="109" name="Rectangle 108">
              <a:extLst>
                <a:ext uri="{FF2B5EF4-FFF2-40B4-BE49-F238E27FC236}">
                  <a16:creationId xmlns:a16="http://schemas.microsoft.com/office/drawing/2014/main" id="{1F82BC57-DACC-4591-82BB-6A60A474DD0D}"/>
                </a:ext>
              </a:extLst>
            </p:cNvPr>
            <p:cNvSpPr/>
            <p:nvPr/>
          </p:nvSpPr>
          <p:spPr bwMode="auto">
            <a:xfrm>
              <a:off x="8311138" y="6108438"/>
              <a:ext cx="750312" cy="180885"/>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Partner</a:t>
              </a:r>
            </a:p>
          </p:txBody>
        </p:sp>
        <p:sp>
          <p:nvSpPr>
            <p:cNvPr id="110" name="Rectangle 109">
              <a:extLst>
                <a:ext uri="{FF2B5EF4-FFF2-40B4-BE49-F238E27FC236}">
                  <a16:creationId xmlns:a16="http://schemas.microsoft.com/office/drawing/2014/main" id="{99B1DF2A-3DE9-47EE-9A63-E044B12947FF}"/>
                </a:ext>
              </a:extLst>
            </p:cNvPr>
            <p:cNvSpPr/>
            <p:nvPr/>
          </p:nvSpPr>
          <p:spPr bwMode="auto">
            <a:xfrm>
              <a:off x="9148604" y="6108438"/>
              <a:ext cx="852645" cy="180885"/>
            </a:xfrm>
            <a:prstGeom prst="rect">
              <a:avLst/>
            </a:prstGeom>
            <a:solidFill>
              <a:srgbClr val="E6E6E6"/>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a:t>
              </a:r>
            </a:p>
          </p:txBody>
        </p:sp>
        <p:sp>
          <p:nvSpPr>
            <p:cNvPr id="112" name="TextBox 111">
              <a:extLst>
                <a:ext uri="{FF2B5EF4-FFF2-40B4-BE49-F238E27FC236}">
                  <a16:creationId xmlns:a16="http://schemas.microsoft.com/office/drawing/2014/main" id="{FAC98DAC-0FF2-483F-AA2F-522784B46D4A}"/>
                </a:ext>
              </a:extLst>
            </p:cNvPr>
            <p:cNvSpPr txBox="1"/>
            <p:nvPr/>
          </p:nvSpPr>
          <p:spPr>
            <a:xfrm>
              <a:off x="9117806" y="2659755"/>
              <a:ext cx="120933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Dataverse</a:t>
              </a:r>
            </a:p>
          </p:txBody>
        </p:sp>
        <p:pic>
          <p:nvPicPr>
            <p:cNvPr id="113" name="Picture 4" descr="Microsoft Dataverse ADO Driver: ADO Driver for Microsoft Dataverse - CData  Software">
              <a:extLst>
                <a:ext uri="{FF2B5EF4-FFF2-40B4-BE49-F238E27FC236}">
                  <a16:creationId xmlns:a16="http://schemas.microsoft.com/office/drawing/2014/main" id="{F57EAC45-1696-486D-935F-DB1F3542E6C9}"/>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6192" t="17793" r="57888" b="16465"/>
            <a:stretch/>
          </p:blipFill>
          <p:spPr bwMode="auto">
            <a:xfrm>
              <a:off x="8838367" y="2615339"/>
              <a:ext cx="265237" cy="2427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owerShell Gallery | Packages matching Tags:&quot;Microsoft&quot;">
              <a:extLst>
                <a:ext uri="{FF2B5EF4-FFF2-40B4-BE49-F238E27FC236}">
                  <a16:creationId xmlns:a16="http://schemas.microsoft.com/office/drawing/2014/main" id="{6CE7CCD6-6037-4D18-B9C3-E044D8F9A2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538" y="3871678"/>
              <a:ext cx="219156" cy="1900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itle 3">
            <a:extLst>
              <a:ext uri="{FF2B5EF4-FFF2-40B4-BE49-F238E27FC236}">
                <a16:creationId xmlns:a16="http://schemas.microsoft.com/office/drawing/2014/main" id="{DED61307-5B8C-4931-ADCB-5671576DCB70}"/>
              </a:ext>
            </a:extLst>
          </p:cNvPr>
          <p:cNvSpPr>
            <a:spLocks noGrp="1"/>
          </p:cNvSpPr>
          <p:nvPr>
            <p:ph type="title"/>
          </p:nvPr>
        </p:nvSpPr>
        <p:spPr>
          <a:xfrm>
            <a:off x="588263" y="495300"/>
            <a:ext cx="11018520" cy="492443"/>
          </a:xfrm>
        </p:spPr>
        <p:txBody>
          <a:bodyPr/>
          <a:lstStyle/>
          <a:p>
            <a:r>
              <a:rPr lang="en-US" sz="3200"/>
              <a:t>Collaboration manager</a:t>
            </a:r>
            <a:endParaRPr lang="en-US"/>
          </a:p>
        </p:txBody>
      </p:sp>
      <p:sp>
        <p:nvSpPr>
          <p:cNvPr id="37" name="Rectangle 36">
            <a:extLst>
              <a:ext uri="{FF2B5EF4-FFF2-40B4-BE49-F238E27FC236}">
                <a16:creationId xmlns:a16="http://schemas.microsoft.com/office/drawing/2014/main" id="{85B054B5-1276-41C2-A362-533774A9BE46}"/>
              </a:ext>
            </a:extLst>
          </p:cNvPr>
          <p:cNvSpPr/>
          <p:nvPr/>
        </p:nvSpPr>
        <p:spPr bwMode="auto">
          <a:xfrm>
            <a:off x="4878176" y="5493220"/>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2672493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E3507B-2ED9-4B6F-9809-1771D6985716}"/>
              </a:ext>
            </a:extLst>
          </p:cNvPr>
          <p:cNvGrpSpPr/>
          <p:nvPr/>
        </p:nvGrpSpPr>
        <p:grpSpPr>
          <a:xfrm>
            <a:off x="584200" y="2416663"/>
            <a:ext cx="4778022" cy="3608052"/>
            <a:chOff x="-4778022" y="2416663"/>
            <a:chExt cx="4778022" cy="3608052"/>
          </a:xfrm>
        </p:grpSpPr>
        <p:sp>
          <p:nvSpPr>
            <p:cNvPr id="46" name="TextBox 1">
              <a:extLst>
                <a:ext uri="{FF2B5EF4-FFF2-40B4-BE49-F238E27FC236}">
                  <a16:creationId xmlns:a16="http://schemas.microsoft.com/office/drawing/2014/main" id="{5B1EFE15-67B3-47F5-B723-1DE6995F6B9B}"/>
                </a:ext>
              </a:extLst>
            </p:cNvPr>
            <p:cNvSpPr txBox="1"/>
            <p:nvPr/>
          </p:nvSpPr>
          <p:spPr>
            <a:xfrm>
              <a:off x="-4707660"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Personalization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Financial understanding helps personalize interactions for meaningful engagement</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47" name="TextBox 2">
              <a:extLst>
                <a:ext uri="{FF2B5EF4-FFF2-40B4-BE49-F238E27FC236}">
                  <a16:creationId xmlns:a16="http://schemas.microsoft.com/office/drawing/2014/main" id="{5AFAF484-5620-4CC1-A50B-42225807A326}"/>
                </a:ext>
              </a:extLst>
            </p:cNvPr>
            <p:cNvSpPr txBox="1"/>
            <p:nvPr/>
          </p:nvSpPr>
          <p:spPr>
            <a:xfrm>
              <a:off x="-4707660" y="3705685"/>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service center</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Unified customer profiles help empower service agents with the right information to drive towards quick resolution</a:t>
              </a:r>
            </a:p>
          </p:txBody>
        </p:sp>
        <p:sp>
          <p:nvSpPr>
            <p:cNvPr id="48" name="TextBox 3">
              <a:extLst>
                <a:ext uri="{FF2B5EF4-FFF2-40B4-BE49-F238E27FC236}">
                  <a16:creationId xmlns:a16="http://schemas.microsoft.com/office/drawing/2014/main" id="{6EF92DA3-0892-43C6-88D3-640C9FA95EB9}"/>
                </a:ext>
              </a:extLst>
            </p:cNvPr>
            <p:cNvSpPr txBox="1"/>
            <p:nvPr/>
          </p:nvSpPr>
          <p:spPr>
            <a:xfrm>
              <a:off x="-4707660" y="5110315"/>
              <a:ext cx="4707660"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Omnichannel experiences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A unified agent desktop helps deliver consistent, connected experiences across channels including voice, messaging, and social</a:t>
              </a:r>
            </a:p>
          </p:txBody>
        </p:sp>
        <p:cxnSp>
          <p:nvCxnSpPr>
            <p:cNvPr id="49" name="Straight Connector 48">
              <a:extLst>
                <a:ext uri="{FF2B5EF4-FFF2-40B4-BE49-F238E27FC236}">
                  <a16:creationId xmlns:a16="http://schemas.microsoft.com/office/drawing/2014/main" id="{532A80A7-8813-4136-8891-9161FB8E0585}"/>
                </a:ext>
                <a:ext uri="{C183D7F6-B498-43B3-948B-1728B52AA6E4}">
                  <adec:decorative xmlns:adec="http://schemas.microsoft.com/office/drawing/2017/decorative" val="1"/>
                </a:ext>
              </a:extLst>
            </p:cNvPr>
            <p:cNvCxnSpPr>
              <a:cxnSpLocks/>
            </p:cNvCxnSpPr>
            <p:nvPr/>
          </p:nvCxnSpPr>
          <p:spPr>
            <a:xfrm>
              <a:off x="-4778022" y="3429000"/>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BBCE62-8962-4645-8F18-1CBFD2009B67}"/>
                </a:ext>
                <a:ext uri="{C183D7F6-B498-43B3-948B-1728B52AA6E4}">
                  <adec:decorative xmlns:adec="http://schemas.microsoft.com/office/drawing/2017/decorative" val="1"/>
                </a:ext>
              </a:extLst>
            </p:cNvPr>
            <p:cNvCxnSpPr>
              <a:cxnSpLocks/>
            </p:cNvCxnSpPr>
            <p:nvPr/>
          </p:nvCxnSpPr>
          <p:spPr>
            <a:xfrm>
              <a:off x="-4778022" y="4871191"/>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09773D63-6A1F-4918-A94C-EFD8BB8D93E6}"/>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90FC188-0F3C-445D-B65E-39249FE01B58}"/>
              </a:ext>
            </a:extLst>
          </p:cNvPr>
          <p:cNvSpPr/>
          <p:nvPr/>
        </p:nvSpPr>
        <p:spPr bwMode="auto">
          <a:xfrm>
            <a:off x="584877" y="1406092"/>
            <a:ext cx="11751903"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personalize customer interactions with relevant financial information to accelerate time to resolution</a:t>
            </a:r>
          </a:p>
        </p:txBody>
      </p:sp>
      <p:sp>
        <p:nvSpPr>
          <p:cNvPr id="101" name="Rectangle 100">
            <a:extLst>
              <a:ext uri="{FF2B5EF4-FFF2-40B4-BE49-F238E27FC236}">
                <a16:creationId xmlns:a16="http://schemas.microsoft.com/office/drawing/2014/main" id="{CCA5A5EF-5AC2-4A87-9F47-1220849CC1D6}"/>
              </a:ext>
            </a:extLst>
          </p:cNvPr>
          <p:cNvSpPr/>
          <p:nvPr/>
        </p:nvSpPr>
        <p:spPr bwMode="auto">
          <a:xfrm flipH="1">
            <a:off x="9906935" y="75050"/>
            <a:ext cx="751107" cy="651938"/>
          </a:xfrm>
          <a:prstGeom prst="rect">
            <a:avLst/>
          </a:prstGeom>
          <a:solidFill>
            <a:schemeClr val="bg1">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F66AAB6-E43E-4117-9D2B-1CFCD4B181AC}"/>
              </a:ext>
            </a:extLst>
          </p:cNvPr>
          <p:cNvSpPr>
            <a:spLocks noGrp="1"/>
          </p:cNvSpPr>
          <p:nvPr>
            <p:ph type="title"/>
          </p:nvPr>
        </p:nvSpPr>
        <p:spPr>
          <a:xfrm>
            <a:off x="588263" y="495300"/>
            <a:ext cx="11018520" cy="492443"/>
          </a:xfrm>
        </p:spPr>
        <p:txBody>
          <a:bodyPr/>
          <a:lstStyle/>
          <a:p>
            <a:r>
              <a:rPr lang="en-US"/>
              <a:t>Banking customer engagement </a:t>
            </a:r>
          </a:p>
        </p:txBody>
      </p:sp>
      <p:grpSp>
        <p:nvGrpSpPr>
          <p:cNvPr id="42" name="Group 41">
            <a:extLst>
              <a:ext uri="{FF2B5EF4-FFF2-40B4-BE49-F238E27FC236}">
                <a16:creationId xmlns:a16="http://schemas.microsoft.com/office/drawing/2014/main" id="{80FA9CDE-D014-4C1B-9874-8F80F1F0B977}"/>
              </a:ext>
            </a:extLst>
          </p:cNvPr>
          <p:cNvGrpSpPr/>
          <p:nvPr/>
        </p:nvGrpSpPr>
        <p:grpSpPr>
          <a:xfrm>
            <a:off x="10915717" y="172480"/>
            <a:ext cx="969264" cy="969264"/>
            <a:chOff x="7090776" y="10336066"/>
            <a:chExt cx="502920" cy="502920"/>
          </a:xfrm>
        </p:grpSpPr>
        <p:sp>
          <p:nvSpPr>
            <p:cNvPr id="43" name="Oval 42">
              <a:extLst>
                <a:ext uri="{FF2B5EF4-FFF2-40B4-BE49-F238E27FC236}">
                  <a16:creationId xmlns:a16="http://schemas.microsoft.com/office/drawing/2014/main" id="{6FB80226-E66F-4D92-9F03-98E00BEB39AE}"/>
                </a:ext>
              </a:extLst>
            </p:cNvPr>
            <p:cNvSpPr>
              <a:spLocks/>
            </p:cNvSpPr>
            <p:nvPr/>
          </p:nvSpPr>
          <p:spPr bwMode="auto">
            <a:xfrm>
              <a:off x="7090776" y="10336066"/>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FB6B9F68-4C0A-4A40-B2B9-4CA56299B828}"/>
                </a:ext>
              </a:extLst>
            </p:cNvPr>
            <p:cNvSpPr>
              <a:spLocks/>
            </p:cNvSpPr>
            <p:nvPr/>
          </p:nvSpPr>
          <p:spPr bwMode="auto">
            <a:xfrm>
              <a:off x="7116378" y="10361668"/>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39DC6F5B-AFF5-4A87-9026-F660FAF3D479}"/>
                </a:ext>
              </a:extLst>
            </p:cNvPr>
            <p:cNvGrpSpPr/>
            <p:nvPr/>
          </p:nvGrpSpPr>
          <p:grpSpPr>
            <a:xfrm>
              <a:off x="7243486" y="10421377"/>
              <a:ext cx="197501" cy="332297"/>
              <a:chOff x="4214670" y="-341384"/>
              <a:chExt cx="326374" cy="549128"/>
            </a:xfrm>
          </p:grpSpPr>
          <p:sp>
            <p:nvSpPr>
              <p:cNvPr id="62" name="Graphic 404">
                <a:extLst>
                  <a:ext uri="{FF2B5EF4-FFF2-40B4-BE49-F238E27FC236}">
                    <a16:creationId xmlns:a16="http://schemas.microsoft.com/office/drawing/2014/main" id="{3A9BB58A-9E08-430D-9C49-B6D2E9D91E19}"/>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14AD685F-79FA-41AB-9DDA-826BB9A3F536}"/>
                  </a:ext>
                </a:extLst>
              </p:cNvPr>
              <p:cNvGrpSpPr/>
              <p:nvPr/>
            </p:nvGrpSpPr>
            <p:grpSpPr>
              <a:xfrm>
                <a:off x="4272893" y="-164306"/>
                <a:ext cx="225215" cy="144634"/>
                <a:chOff x="8623961" y="1356955"/>
                <a:chExt cx="475069" cy="305097"/>
              </a:xfrm>
            </p:grpSpPr>
            <p:pic>
              <p:nvPicPr>
                <p:cNvPr id="64" name="Graphic 63">
                  <a:extLst>
                    <a:ext uri="{FF2B5EF4-FFF2-40B4-BE49-F238E27FC236}">
                      <a16:creationId xmlns:a16="http://schemas.microsoft.com/office/drawing/2014/main" id="{47E2B435-4A8D-47C7-B1AB-93416E6C64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3961" y="1423086"/>
                  <a:ext cx="238968" cy="238966"/>
                </a:xfrm>
                <a:prstGeom prst="rect">
                  <a:avLst/>
                </a:prstGeom>
              </p:spPr>
            </p:pic>
            <p:pic>
              <p:nvPicPr>
                <p:cNvPr id="66" name="Graphic 65">
                  <a:extLst>
                    <a:ext uri="{FF2B5EF4-FFF2-40B4-BE49-F238E27FC236}">
                      <a16:creationId xmlns:a16="http://schemas.microsoft.com/office/drawing/2014/main" id="{85448E04-B151-4D04-BA39-4791772C12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6260" y="1356955"/>
                  <a:ext cx="252770" cy="252770"/>
                </a:xfrm>
                <a:prstGeom prst="rect">
                  <a:avLst/>
                </a:prstGeom>
              </p:spPr>
            </p:pic>
          </p:grpSp>
        </p:grpSp>
      </p:grpSp>
      <p:pic>
        <p:nvPicPr>
          <p:cNvPr id="23" name="Picture 22">
            <a:extLst>
              <a:ext uri="{FF2B5EF4-FFF2-40B4-BE49-F238E27FC236}">
                <a16:creationId xmlns:a16="http://schemas.microsoft.com/office/drawing/2014/main" id="{978FDA43-C742-478D-91F9-570C9CAC23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0658" y="2723371"/>
            <a:ext cx="5902572" cy="3302993"/>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16C422DF-6037-4544-AA6B-0139024A51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2874" y="2423042"/>
            <a:ext cx="6321787" cy="3856650"/>
          </a:xfrm>
          <a:prstGeom prst="rect">
            <a:avLst/>
          </a:prstGeom>
        </p:spPr>
      </p:pic>
      <p:sp>
        <p:nvSpPr>
          <p:cNvPr id="22" name="Rectangle 21">
            <a:extLst>
              <a:ext uri="{FF2B5EF4-FFF2-40B4-BE49-F238E27FC236}">
                <a16:creationId xmlns:a16="http://schemas.microsoft.com/office/drawing/2014/main" id="{170DB7F5-B861-4F43-8743-8C033EB9EC6C}"/>
              </a:ext>
            </a:extLst>
          </p:cNvPr>
          <p:cNvSpPr/>
          <p:nvPr/>
        </p:nvSpPr>
        <p:spPr bwMode="auto">
          <a:xfrm>
            <a:off x="10578542" y="6229609"/>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7091038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63E7A-7E86-4ED1-98D5-7D5DF46CD0E6}"/>
              </a:ext>
            </a:extLst>
          </p:cNvPr>
          <p:cNvSpPr>
            <a:spLocks noGrp="1"/>
          </p:cNvSpPr>
          <p:nvPr>
            <p:ph type="title"/>
          </p:nvPr>
        </p:nvSpPr>
        <p:spPr/>
        <p:txBody>
          <a:bodyPr/>
          <a:lstStyle/>
          <a:p>
            <a:r>
              <a:rPr lang="en-US"/>
              <a:t>Microsoft Cloud For Financial Services – Regional Availability </a:t>
            </a:r>
          </a:p>
        </p:txBody>
      </p:sp>
      <p:sp>
        <p:nvSpPr>
          <p:cNvPr id="3" name="Slide Number Placeholder 2">
            <a:extLst>
              <a:ext uri="{FF2B5EF4-FFF2-40B4-BE49-F238E27FC236}">
                <a16:creationId xmlns:a16="http://schemas.microsoft.com/office/drawing/2014/main" id="{7BE2FFC0-86D5-48E5-8657-0ACACE4BA0C6}"/>
              </a:ext>
            </a:extLst>
          </p:cNvPr>
          <p:cNvSpPr>
            <a:spLocks noGrp="1"/>
          </p:cNvSpPr>
          <p:nvPr>
            <p:ph type="sldNum"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1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a:t>
            </a:fld>
            <a:endParaRPr kumimoji="0" lang="en-IN"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5" name="Arrow: Chevron 4">
            <a:extLst>
              <a:ext uri="{FF2B5EF4-FFF2-40B4-BE49-F238E27FC236}">
                <a16:creationId xmlns:a16="http://schemas.microsoft.com/office/drawing/2014/main" id="{827E7855-C77B-4CC6-BBBC-22E90895A0B3}"/>
              </a:ext>
            </a:extLst>
          </p:cNvPr>
          <p:cNvSpPr/>
          <p:nvPr/>
        </p:nvSpPr>
        <p:spPr bwMode="auto">
          <a:xfrm>
            <a:off x="315763" y="2024513"/>
            <a:ext cx="6433693" cy="3103368"/>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Wave 1 General Availability</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November 1</a:t>
            </a:r>
            <a:r>
              <a:rPr kumimoji="0" lang="en-US" sz="2000" b="1" i="0" u="none" strike="noStrike" kern="1200" cap="none" spc="0" normalizeH="0" baseline="3000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
            </a: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 2021</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UK</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January 2022</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Canada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Arrow: Chevron 5">
            <a:extLst>
              <a:ext uri="{FF2B5EF4-FFF2-40B4-BE49-F238E27FC236}">
                <a16:creationId xmlns:a16="http://schemas.microsoft.com/office/drawing/2014/main" id="{1582A1E1-CD45-44FF-8579-910C7F36B591}"/>
              </a:ext>
            </a:extLst>
          </p:cNvPr>
          <p:cNvSpPr/>
          <p:nvPr/>
        </p:nvSpPr>
        <p:spPr bwMode="auto">
          <a:xfrm>
            <a:off x="5175023" y="2024513"/>
            <a:ext cx="6238532" cy="3103368"/>
          </a:xfrm>
          <a:prstGeom prst="chevron">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Early 2022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Regional Availability Roadmap will be published</a:t>
            </a: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78169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D3305CEA-2826-4502-A2E2-F74262AC5233}"/>
              </a:ext>
            </a:extLst>
          </p:cNvPr>
          <p:cNvGrpSpPr/>
          <p:nvPr/>
        </p:nvGrpSpPr>
        <p:grpSpPr>
          <a:xfrm>
            <a:off x="10915717" y="172480"/>
            <a:ext cx="969264" cy="969264"/>
            <a:chOff x="7090776" y="10336066"/>
            <a:chExt cx="502920" cy="502920"/>
          </a:xfrm>
        </p:grpSpPr>
        <p:sp>
          <p:nvSpPr>
            <p:cNvPr id="50" name="Oval 49">
              <a:extLst>
                <a:ext uri="{FF2B5EF4-FFF2-40B4-BE49-F238E27FC236}">
                  <a16:creationId xmlns:a16="http://schemas.microsoft.com/office/drawing/2014/main" id="{3388AA6C-EB91-49FD-93ED-A3585BFFC8FA}"/>
                </a:ext>
              </a:extLst>
            </p:cNvPr>
            <p:cNvSpPr>
              <a:spLocks/>
            </p:cNvSpPr>
            <p:nvPr/>
          </p:nvSpPr>
          <p:spPr bwMode="auto">
            <a:xfrm>
              <a:off x="7090776" y="10336066"/>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Oval 50">
              <a:extLst>
                <a:ext uri="{FF2B5EF4-FFF2-40B4-BE49-F238E27FC236}">
                  <a16:creationId xmlns:a16="http://schemas.microsoft.com/office/drawing/2014/main" id="{75C5EBBB-93D3-4AB5-97FA-FFB1574E3B53}"/>
                </a:ext>
              </a:extLst>
            </p:cNvPr>
            <p:cNvSpPr>
              <a:spLocks/>
            </p:cNvSpPr>
            <p:nvPr/>
          </p:nvSpPr>
          <p:spPr bwMode="auto">
            <a:xfrm>
              <a:off x="7116378" y="10361668"/>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52" name="Group 51">
              <a:extLst>
                <a:ext uri="{FF2B5EF4-FFF2-40B4-BE49-F238E27FC236}">
                  <a16:creationId xmlns:a16="http://schemas.microsoft.com/office/drawing/2014/main" id="{DD239083-6D1E-429D-ADF9-876F2CBC8CF5}"/>
                </a:ext>
              </a:extLst>
            </p:cNvPr>
            <p:cNvGrpSpPr/>
            <p:nvPr/>
          </p:nvGrpSpPr>
          <p:grpSpPr>
            <a:xfrm>
              <a:off x="7243486" y="10421377"/>
              <a:ext cx="197501" cy="332297"/>
              <a:chOff x="4214670" y="-341384"/>
              <a:chExt cx="326374" cy="549128"/>
            </a:xfrm>
          </p:grpSpPr>
          <p:sp>
            <p:nvSpPr>
              <p:cNvPr id="53" name="Graphic 404">
                <a:extLst>
                  <a:ext uri="{FF2B5EF4-FFF2-40B4-BE49-F238E27FC236}">
                    <a16:creationId xmlns:a16="http://schemas.microsoft.com/office/drawing/2014/main" id="{7883DAA7-1721-45EF-943B-C3F490AE410C}"/>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DE99B13C-21A7-466C-AE75-B536CC5EE259}"/>
                  </a:ext>
                </a:extLst>
              </p:cNvPr>
              <p:cNvGrpSpPr/>
              <p:nvPr/>
            </p:nvGrpSpPr>
            <p:grpSpPr>
              <a:xfrm>
                <a:off x="4272893" y="-164306"/>
                <a:ext cx="225215" cy="144634"/>
                <a:chOff x="8623961" y="1356955"/>
                <a:chExt cx="475069" cy="305097"/>
              </a:xfrm>
            </p:grpSpPr>
            <p:pic>
              <p:nvPicPr>
                <p:cNvPr id="55" name="Graphic 54">
                  <a:extLst>
                    <a:ext uri="{FF2B5EF4-FFF2-40B4-BE49-F238E27FC236}">
                      <a16:creationId xmlns:a16="http://schemas.microsoft.com/office/drawing/2014/main" id="{A0DD3511-2364-4AD3-99F4-EF31282A11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3961" y="1423086"/>
                  <a:ext cx="238968" cy="238966"/>
                </a:xfrm>
                <a:prstGeom prst="rect">
                  <a:avLst/>
                </a:prstGeom>
              </p:spPr>
            </p:pic>
            <p:pic>
              <p:nvPicPr>
                <p:cNvPr id="56" name="Graphic 55">
                  <a:extLst>
                    <a:ext uri="{FF2B5EF4-FFF2-40B4-BE49-F238E27FC236}">
                      <a16:creationId xmlns:a16="http://schemas.microsoft.com/office/drawing/2014/main" id="{D4130995-430A-438A-95C5-B0C1B710538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6260" y="1356955"/>
                  <a:ext cx="252770" cy="252770"/>
                </a:xfrm>
                <a:prstGeom prst="rect">
                  <a:avLst/>
                </a:prstGeom>
              </p:spPr>
            </p:pic>
          </p:grpSp>
        </p:grp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2E5677C-3D54-4444-BEBB-958F94236448}"/>
              </a:ext>
            </a:extLst>
          </p:cNvPr>
          <p:cNvSpPr>
            <a:spLocks noGrp="1"/>
          </p:cNvSpPr>
          <p:nvPr>
            <p:ph type="title"/>
          </p:nvPr>
        </p:nvSpPr>
        <p:spPr>
          <a:xfrm>
            <a:off x="588263" y="495300"/>
            <a:ext cx="11018520" cy="492443"/>
          </a:xfrm>
        </p:spPr>
        <p:txBody>
          <a:bodyPr/>
          <a:lstStyle/>
          <a:p>
            <a:r>
              <a:rPr lang="en-IN"/>
              <a:t>Banking customer engagement</a:t>
            </a:r>
            <a:endParaRPr lang="en-US"/>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personalize customer interactions with relevant financial information to accelerate time to resolution</a:t>
            </a:r>
          </a:p>
        </p:txBody>
      </p:sp>
      <p:sp>
        <p:nvSpPr>
          <p:cNvPr id="19" name="Rectangle 18">
            <a:extLst>
              <a:ext uri="{FF2B5EF4-FFF2-40B4-BE49-F238E27FC236}">
                <a16:creationId xmlns:a16="http://schemas.microsoft.com/office/drawing/2014/main" id="{9A5D1A4D-5E6D-42D0-8671-87A1AEF4F945}"/>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Service with Omnichannel |</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Recommended: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Insights</a:t>
            </a:r>
          </a:p>
        </p:txBody>
      </p:sp>
      <p:grpSp>
        <p:nvGrpSpPr>
          <p:cNvPr id="5" name="Group 4">
            <a:extLst>
              <a:ext uri="{FF2B5EF4-FFF2-40B4-BE49-F238E27FC236}">
                <a16:creationId xmlns:a16="http://schemas.microsoft.com/office/drawing/2014/main" id="{D80B4484-B283-40F4-9C81-19377FEBFB44}"/>
              </a:ext>
            </a:extLst>
          </p:cNvPr>
          <p:cNvGrpSpPr/>
          <p:nvPr/>
        </p:nvGrpSpPr>
        <p:grpSpPr>
          <a:xfrm>
            <a:off x="5692594" y="2229386"/>
            <a:ext cx="6321787" cy="3856650"/>
            <a:chOff x="5512874" y="7587648"/>
            <a:chExt cx="6321787" cy="3856650"/>
          </a:xfrm>
        </p:grpSpPr>
        <p:pic>
          <p:nvPicPr>
            <p:cNvPr id="9" name="Picture 8">
              <a:extLst>
                <a:ext uri="{FF2B5EF4-FFF2-40B4-BE49-F238E27FC236}">
                  <a16:creationId xmlns:a16="http://schemas.microsoft.com/office/drawing/2014/main" id="{273EB3D0-4F18-4BD7-8970-48354A0DD6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0658" y="7887977"/>
              <a:ext cx="5902572" cy="3302993"/>
            </a:xfrm>
            <a:prstGeom prst="rect">
              <a:avLst/>
            </a:prstGeom>
          </p:spPr>
        </p:pic>
        <p:pic>
          <p:nvPicPr>
            <p:cNvPr id="36" name="Picture 35" descr="A picture containing graphical user interface&#10;&#10;Description automatically generated">
              <a:extLst>
                <a:ext uri="{FF2B5EF4-FFF2-40B4-BE49-F238E27FC236}">
                  <a16:creationId xmlns:a16="http://schemas.microsoft.com/office/drawing/2014/main" id="{6D1EC9D2-0404-4A8F-AB5A-4ACB188DD6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2874" y="7587648"/>
              <a:ext cx="6321787" cy="3856650"/>
            </a:xfrm>
            <a:prstGeom prst="rect">
              <a:avLst/>
            </a:prstGeom>
          </p:spPr>
        </p:pic>
      </p:grpSp>
      <p:sp>
        <p:nvSpPr>
          <p:cNvPr id="29" name="TextBox 28">
            <a:extLst>
              <a:ext uri="{FF2B5EF4-FFF2-40B4-BE49-F238E27FC236}">
                <a16:creationId xmlns:a16="http://schemas.microsoft.com/office/drawing/2014/main" id="{95AA9416-C433-4842-96E2-309689C069E4}"/>
              </a:ext>
            </a:extLst>
          </p:cNvPr>
          <p:cNvSpPr txBox="1"/>
          <p:nvPr/>
        </p:nvSpPr>
        <p:spPr>
          <a:xfrm>
            <a:off x="584877" y="2283262"/>
            <a:ext cx="5092023" cy="2015936"/>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Financial information in the flow</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Inform customer conversations with an easily available financial summary to help drive better customer engagements</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Help understand the risk of churn at a glance powered by a purpose-built banking churn model</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Leverage our existing banking segments and bring in your own rules and definitions</a:t>
            </a:r>
          </a:p>
        </p:txBody>
      </p:sp>
      <p:sp>
        <p:nvSpPr>
          <p:cNvPr id="30" name="TextBox 29">
            <a:extLst>
              <a:ext uri="{FF2B5EF4-FFF2-40B4-BE49-F238E27FC236}">
                <a16:creationId xmlns:a16="http://schemas.microsoft.com/office/drawing/2014/main" id="{2B391815-4587-4444-9AF0-985CCA694D48}"/>
              </a:ext>
            </a:extLst>
          </p:cNvPr>
          <p:cNvSpPr txBox="1"/>
          <p:nvPr/>
        </p:nvSpPr>
        <p:spPr>
          <a:xfrm>
            <a:off x="584877" y="4494271"/>
            <a:ext cx="5092023" cy="1292662"/>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Accelerate and optimize customer service</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Offer easy access to financial holding details to personalize customer engagements</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Deliver a full customer view within Omnichannel, arming service providers with relevant information at their fingertips</a:t>
            </a:r>
          </a:p>
        </p:txBody>
      </p:sp>
      <p:cxnSp>
        <p:nvCxnSpPr>
          <p:cNvPr id="31" name="Straight Connector 30">
            <a:extLst>
              <a:ext uri="{FF2B5EF4-FFF2-40B4-BE49-F238E27FC236}">
                <a16:creationId xmlns:a16="http://schemas.microsoft.com/office/drawing/2014/main" id="{C1D89810-84A9-4AFA-9D84-CDF3EAB3061A}"/>
              </a:ext>
              <a:ext uri="{C183D7F6-B498-43B3-948B-1728B52AA6E4}">
                <adec:decorative xmlns:adec="http://schemas.microsoft.com/office/drawing/2017/decorative" val="1"/>
              </a:ext>
            </a:extLst>
          </p:cNvPr>
          <p:cNvCxnSpPr>
            <a:cxnSpLocks/>
          </p:cNvCxnSpPr>
          <p:nvPr/>
        </p:nvCxnSpPr>
        <p:spPr>
          <a:xfrm>
            <a:off x="584877" y="4419669"/>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16FED80-F14D-41A5-B74E-372F7D015BA7}"/>
              </a:ext>
            </a:extLst>
          </p:cNvPr>
          <p:cNvSpPr/>
          <p:nvPr/>
        </p:nvSpPr>
        <p:spPr bwMode="auto">
          <a:xfrm>
            <a:off x="10736051" y="6027705"/>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7575739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6C3986F5-A5B5-493D-9EAB-F03907A5DE22}"/>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00F9C25A-497E-4C29-BDB0-D38C5BAED7B0}"/>
              </a:ext>
            </a:extLst>
          </p:cNvPr>
          <p:cNvSpPr>
            <a:spLocks noGrp="1"/>
          </p:cNvSpPr>
          <p:nvPr>
            <p:ph type="title"/>
          </p:nvPr>
        </p:nvSpPr>
        <p:spPr>
          <a:xfrm>
            <a:off x="588263" y="495300"/>
            <a:ext cx="11018520" cy="492443"/>
          </a:xfrm>
        </p:spPr>
        <p:txBody>
          <a:bodyPr/>
          <a:lstStyle/>
          <a:p>
            <a:r>
              <a:rPr lang="en-IN"/>
              <a:t>Banking customer engagement</a:t>
            </a:r>
          </a:p>
        </p:txBody>
      </p:sp>
      <p:sp>
        <p:nvSpPr>
          <p:cNvPr id="39" name="Rectangle 38">
            <a:extLst>
              <a:ext uri="{FF2B5EF4-FFF2-40B4-BE49-F238E27FC236}">
                <a16:creationId xmlns:a16="http://schemas.microsoft.com/office/drawing/2014/main" id="{02E59388-7EF3-4FF0-809B-4FFBCE1B5F6B}"/>
              </a:ext>
            </a:extLst>
          </p:cNvPr>
          <p:cNvSpPr/>
          <p:nvPr/>
        </p:nvSpPr>
        <p:spPr bwMode="auto">
          <a:xfrm>
            <a:off x="584877" y="1406092"/>
            <a:ext cx="11751903"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personalize customer interactions with relevant financial information to accelerate time to resolution</a:t>
            </a:r>
          </a:p>
        </p:txBody>
      </p:sp>
      <p:grpSp>
        <p:nvGrpSpPr>
          <p:cNvPr id="78" name="Group 77">
            <a:extLst>
              <a:ext uri="{FF2B5EF4-FFF2-40B4-BE49-F238E27FC236}">
                <a16:creationId xmlns:a16="http://schemas.microsoft.com/office/drawing/2014/main" id="{8F29AAD7-DBE8-4DF0-A6F3-61AB813EDEBC}"/>
              </a:ext>
            </a:extLst>
          </p:cNvPr>
          <p:cNvGrpSpPr/>
          <p:nvPr/>
        </p:nvGrpSpPr>
        <p:grpSpPr>
          <a:xfrm>
            <a:off x="10915717" y="172480"/>
            <a:ext cx="969264" cy="969264"/>
            <a:chOff x="7090776" y="10336066"/>
            <a:chExt cx="502920" cy="502920"/>
          </a:xfrm>
        </p:grpSpPr>
        <p:sp>
          <p:nvSpPr>
            <p:cNvPr id="79" name="Oval 78">
              <a:extLst>
                <a:ext uri="{FF2B5EF4-FFF2-40B4-BE49-F238E27FC236}">
                  <a16:creationId xmlns:a16="http://schemas.microsoft.com/office/drawing/2014/main" id="{8DB3A0D7-1B7A-4F4D-BAD8-45AE862AD182}"/>
                </a:ext>
              </a:extLst>
            </p:cNvPr>
            <p:cNvSpPr>
              <a:spLocks/>
            </p:cNvSpPr>
            <p:nvPr/>
          </p:nvSpPr>
          <p:spPr bwMode="auto">
            <a:xfrm>
              <a:off x="7090776" y="10336066"/>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812FB634-4C22-46F1-92AB-92D3ECC6460C}"/>
                </a:ext>
              </a:extLst>
            </p:cNvPr>
            <p:cNvSpPr>
              <a:spLocks/>
            </p:cNvSpPr>
            <p:nvPr/>
          </p:nvSpPr>
          <p:spPr bwMode="auto">
            <a:xfrm>
              <a:off x="7116378" y="10361668"/>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81" name="Group 80">
              <a:extLst>
                <a:ext uri="{FF2B5EF4-FFF2-40B4-BE49-F238E27FC236}">
                  <a16:creationId xmlns:a16="http://schemas.microsoft.com/office/drawing/2014/main" id="{6DC53A1A-7638-4E70-9DE2-8D43AE24CF7A}"/>
                </a:ext>
              </a:extLst>
            </p:cNvPr>
            <p:cNvGrpSpPr/>
            <p:nvPr/>
          </p:nvGrpSpPr>
          <p:grpSpPr>
            <a:xfrm>
              <a:off x="7243486" y="10421377"/>
              <a:ext cx="197501" cy="332297"/>
              <a:chOff x="4214670" y="-341384"/>
              <a:chExt cx="326374" cy="549128"/>
            </a:xfrm>
          </p:grpSpPr>
          <p:sp>
            <p:nvSpPr>
              <p:cNvPr id="82" name="Graphic 404">
                <a:extLst>
                  <a:ext uri="{FF2B5EF4-FFF2-40B4-BE49-F238E27FC236}">
                    <a16:creationId xmlns:a16="http://schemas.microsoft.com/office/drawing/2014/main" id="{4F829597-2343-4C94-80FB-D46D5A87E57F}"/>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83" name="Group 82">
                <a:extLst>
                  <a:ext uri="{FF2B5EF4-FFF2-40B4-BE49-F238E27FC236}">
                    <a16:creationId xmlns:a16="http://schemas.microsoft.com/office/drawing/2014/main" id="{93734754-CE67-44E4-BC9D-98D9A83EEBCE}"/>
                  </a:ext>
                </a:extLst>
              </p:cNvPr>
              <p:cNvGrpSpPr/>
              <p:nvPr/>
            </p:nvGrpSpPr>
            <p:grpSpPr>
              <a:xfrm>
                <a:off x="4272893" y="-164306"/>
                <a:ext cx="225215" cy="144634"/>
                <a:chOff x="8623961" y="1356955"/>
                <a:chExt cx="475069" cy="305097"/>
              </a:xfrm>
            </p:grpSpPr>
            <p:pic>
              <p:nvPicPr>
                <p:cNvPr id="84" name="Graphic 83">
                  <a:extLst>
                    <a:ext uri="{FF2B5EF4-FFF2-40B4-BE49-F238E27FC236}">
                      <a16:creationId xmlns:a16="http://schemas.microsoft.com/office/drawing/2014/main" id="{70BB83FA-48B9-4522-9A8D-E92317F9A3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3961" y="1423086"/>
                  <a:ext cx="238968" cy="238966"/>
                </a:xfrm>
                <a:prstGeom prst="rect">
                  <a:avLst/>
                </a:prstGeom>
              </p:spPr>
            </p:pic>
            <p:pic>
              <p:nvPicPr>
                <p:cNvPr id="85" name="Graphic 84">
                  <a:extLst>
                    <a:ext uri="{FF2B5EF4-FFF2-40B4-BE49-F238E27FC236}">
                      <a16:creationId xmlns:a16="http://schemas.microsoft.com/office/drawing/2014/main" id="{ADB79BD9-67ED-4B46-B68D-2800274379D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6260" y="1356955"/>
                  <a:ext cx="252770" cy="252770"/>
                </a:xfrm>
                <a:prstGeom prst="rect">
                  <a:avLst/>
                </a:prstGeom>
              </p:spPr>
            </p:pic>
          </p:grpSp>
        </p:grpSp>
      </p:grpSp>
      <p:grpSp>
        <p:nvGrpSpPr>
          <p:cNvPr id="3" name="Group 2">
            <a:extLst>
              <a:ext uri="{FF2B5EF4-FFF2-40B4-BE49-F238E27FC236}">
                <a16:creationId xmlns:a16="http://schemas.microsoft.com/office/drawing/2014/main" id="{643169CC-E726-4FCA-8617-374160D9A201}"/>
              </a:ext>
            </a:extLst>
          </p:cNvPr>
          <p:cNvGrpSpPr/>
          <p:nvPr/>
        </p:nvGrpSpPr>
        <p:grpSpPr>
          <a:xfrm>
            <a:off x="5692594" y="2229386"/>
            <a:ext cx="6321787" cy="3856650"/>
            <a:chOff x="5512874" y="7160989"/>
            <a:chExt cx="6321787" cy="3856650"/>
          </a:xfrm>
        </p:grpSpPr>
        <p:pic>
          <p:nvPicPr>
            <p:cNvPr id="7" name="Picture 6">
              <a:extLst>
                <a:ext uri="{FF2B5EF4-FFF2-40B4-BE49-F238E27FC236}">
                  <a16:creationId xmlns:a16="http://schemas.microsoft.com/office/drawing/2014/main" id="{AB21466D-1417-454C-963F-83EAB318A3CF}"/>
                </a:ext>
              </a:extLst>
            </p:cNvPr>
            <p:cNvPicPr>
              <a:picLocks noChangeAspect="1"/>
            </p:cNvPicPr>
            <p:nvPr/>
          </p:nvPicPr>
          <p:blipFill>
            <a:blip r:embed="rId7"/>
            <a:stretch>
              <a:fillRect/>
            </a:stretch>
          </p:blipFill>
          <p:spPr>
            <a:xfrm>
              <a:off x="5743918" y="7457479"/>
              <a:ext cx="5888736" cy="3312414"/>
            </a:xfrm>
            <a:prstGeom prst="rect">
              <a:avLst/>
            </a:prstGeom>
          </p:spPr>
        </p:pic>
        <p:pic>
          <p:nvPicPr>
            <p:cNvPr id="61" name="Picture 60" descr="A picture containing graphical user interface&#10;&#10;Description automatically generated">
              <a:extLst>
                <a:ext uri="{FF2B5EF4-FFF2-40B4-BE49-F238E27FC236}">
                  <a16:creationId xmlns:a16="http://schemas.microsoft.com/office/drawing/2014/main" id="{6E03D1DE-A36C-45DF-84D3-CD9817CF92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2874" y="7160989"/>
              <a:ext cx="6321787" cy="3856650"/>
            </a:xfrm>
            <a:prstGeom prst="rect">
              <a:avLst/>
            </a:prstGeom>
          </p:spPr>
        </p:pic>
      </p:grpSp>
      <p:sp>
        <p:nvSpPr>
          <p:cNvPr id="2" name="TextBox 1">
            <a:extLst>
              <a:ext uri="{FF2B5EF4-FFF2-40B4-BE49-F238E27FC236}">
                <a16:creationId xmlns:a16="http://schemas.microsoft.com/office/drawing/2014/main" id="{7EA7760D-B164-404C-BFC9-8A903D823242}"/>
              </a:ext>
            </a:extLst>
          </p:cNvPr>
          <p:cNvSpPr txBox="1"/>
          <p:nvPr/>
        </p:nvSpPr>
        <p:spPr>
          <a:xfrm>
            <a:off x="584877" y="2368759"/>
            <a:ext cx="5092023" cy="3783087"/>
          </a:xfrm>
          <a:prstGeom prst="rect">
            <a:avLst/>
          </a:prstGeom>
        </p:spPr>
        <p:txBody>
          <a:bodyPr wrap="square" lIns="0" tIns="0" rIns="0" bIns="0" anchor="t">
            <a:spAutoFit/>
          </a:bodyPr>
          <a:lstStyle>
            <a:defPPr>
              <a:defRPr lang="en-US"/>
            </a:defPPr>
            <a:lvl2pPr marL="0" lvl="1" defTabSz="914192">
              <a:spcBef>
                <a:spcPts val="441"/>
              </a:spcBef>
              <a:defRPr sz="2000">
                <a:solidFill>
                  <a:schemeClr val="accent1"/>
                </a:solidFill>
                <a:latin typeface="+mj-lt"/>
                <a:cs typeface="Segoe UI"/>
              </a:defRPr>
            </a:lvl2p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Engage customers in their preferred channel</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Benefit from consistent, connected experiences across channels including voice, chat, SMS, Facebook Messenger, WhatsApp, WeChat, Twitter DM, and Line – all from a unified agent desktop</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Automate self-service with virtual agents and rich knowledge-base portals via Power Virtual Agent</a:t>
            </a:r>
          </a:p>
          <a:p>
            <a:pPr marL="0" marR="0" lvl="1" indent="0" algn="l" defTabSz="914192" rtl="0" eaLnBrk="1" fontAlgn="auto" latinLnBrk="0" hangingPunct="1">
              <a:lnSpc>
                <a:spcPct val="100000"/>
              </a:lnSpc>
              <a:spcBef>
                <a:spcPts val="30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Semibold"/>
              <a:ea typeface="+mn-ea"/>
              <a:cs typeface="Segoe UI"/>
            </a:endParaRPr>
          </a:p>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Segoe UI"/>
              </a:rPr>
              <a:t>Leverage experts on the fly</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Use Microsoft Teams to help agents connect with subject-matter experts and resolve complex cases quickly, regardless of their job function or location</a:t>
            </a:r>
          </a:p>
          <a:p>
            <a:pPr marL="285750" marR="0" lvl="1" indent="-217488" algn="l" defTabSz="914192" rtl="0" eaLnBrk="1" fontAlgn="auto" latinLnBrk="0" hangingPunct="1">
              <a:lnSpc>
                <a:spcPct val="100000"/>
              </a:lnSpc>
              <a:spcBef>
                <a:spcPts val="600"/>
              </a:spcBef>
              <a:spcAft>
                <a:spcPts val="0"/>
              </a:spcAft>
              <a:buClrTx/>
              <a:buSzPct val="90000"/>
              <a:buFont typeface="Arial"/>
              <a:buChar char="•"/>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a:rPr>
              <a:t>Reference relevant resources quickly with AI-powered suggestions that use real-time context cues to recommend similar knowledge articles or cases</a:t>
            </a:r>
          </a:p>
        </p:txBody>
      </p:sp>
      <p:cxnSp>
        <p:nvCxnSpPr>
          <p:cNvPr id="23" name="Straight Connector 22">
            <a:extLst>
              <a:ext uri="{FF2B5EF4-FFF2-40B4-BE49-F238E27FC236}">
                <a16:creationId xmlns:a16="http://schemas.microsoft.com/office/drawing/2014/main" id="{9521F9A1-3A95-442C-A495-353C9A3119B4}"/>
              </a:ext>
              <a:ext uri="{C183D7F6-B498-43B3-948B-1728B52AA6E4}">
                <adec:decorative xmlns:adec="http://schemas.microsoft.com/office/drawing/2017/decorative" val="1"/>
              </a:ext>
            </a:extLst>
          </p:cNvPr>
          <p:cNvCxnSpPr>
            <a:cxnSpLocks/>
          </p:cNvCxnSpPr>
          <p:nvPr/>
        </p:nvCxnSpPr>
        <p:spPr>
          <a:xfrm>
            <a:off x="584877" y="4257387"/>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8FDDF2B-94C0-450E-A943-B4F36F6C4FA1}"/>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Service with Omnichannel |</a:t>
            </a:r>
            <a:r>
              <a:rPr kumimoji="0" lang="en-US" sz="1100" b="0" i="0" u="none" strike="noStrike" kern="1200" cap="none" spc="0" normalizeH="0" baseline="0" noProof="0">
                <a:ln>
                  <a:noFill/>
                </a:ln>
                <a:solidFill>
                  <a:srgbClr val="50E6FF"/>
                </a:solidFill>
                <a:effectLst/>
                <a:uLnTx/>
                <a:uFillTx/>
                <a:latin typeface="Segoe UI Semibold"/>
                <a:ea typeface="+mn-ea"/>
                <a:cs typeface="Segoe UI" pitchFamily="34" charset="0"/>
              </a:rPr>
              <a:t> Recommended: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Insights</a:t>
            </a:r>
          </a:p>
        </p:txBody>
      </p:sp>
      <p:sp>
        <p:nvSpPr>
          <p:cNvPr id="19" name="Rectangle 18">
            <a:extLst>
              <a:ext uri="{FF2B5EF4-FFF2-40B4-BE49-F238E27FC236}">
                <a16:creationId xmlns:a16="http://schemas.microsoft.com/office/drawing/2014/main" id="{C40B64C5-DAFE-49D2-BAFE-D68A18A4C9AE}"/>
              </a:ext>
            </a:extLst>
          </p:cNvPr>
          <p:cNvSpPr/>
          <p:nvPr/>
        </p:nvSpPr>
        <p:spPr bwMode="auto">
          <a:xfrm>
            <a:off x="10736051" y="6027705"/>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34855303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Banking customer engagement</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cxnSp>
        <p:nvCxnSpPr>
          <p:cNvPr id="56" name="Straight Arrow Connector 55">
            <a:extLst>
              <a:ext uri="{FF2B5EF4-FFF2-40B4-BE49-F238E27FC236}">
                <a16:creationId xmlns:a16="http://schemas.microsoft.com/office/drawing/2014/main" id="{81B0A141-E4CD-4107-AC57-D94F89A31AC3}"/>
              </a:ext>
            </a:extLst>
          </p:cNvPr>
          <p:cNvCxnSpPr>
            <a:cxnSpLocks/>
            <a:endCxn id="72"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D134F71-BA01-4E0D-AC77-CF67665B3065}"/>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0" name="Transform">
            <a:extLst>
              <a:ext uri="{FF2B5EF4-FFF2-40B4-BE49-F238E27FC236}">
                <a16:creationId xmlns:a16="http://schemas.microsoft.com/office/drawing/2014/main" id="{85AC8F51-5806-4A31-A9C8-E8602DC9629B}"/>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Banking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Engagement</a:t>
            </a:r>
          </a:p>
        </p:txBody>
      </p:sp>
      <p:sp>
        <p:nvSpPr>
          <p:cNvPr id="61" name="Transform">
            <a:extLst>
              <a:ext uri="{FF2B5EF4-FFF2-40B4-BE49-F238E27FC236}">
                <a16:creationId xmlns:a16="http://schemas.microsoft.com/office/drawing/2014/main" id="{262BB4FC-EC70-466F-9812-F278A1BED155}"/>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2" name="Group 61">
            <a:extLst>
              <a:ext uri="{FF2B5EF4-FFF2-40B4-BE49-F238E27FC236}">
                <a16:creationId xmlns:a16="http://schemas.microsoft.com/office/drawing/2014/main" id="{50B23F4E-D7EE-4251-B5ED-FE00FDBCAA3C}"/>
              </a:ext>
            </a:extLst>
          </p:cNvPr>
          <p:cNvGrpSpPr/>
          <p:nvPr/>
        </p:nvGrpSpPr>
        <p:grpSpPr>
          <a:xfrm>
            <a:off x="3796801" y="4041120"/>
            <a:ext cx="1411356" cy="677763"/>
            <a:chOff x="2062620" y="4567795"/>
            <a:chExt cx="1411356" cy="677763"/>
          </a:xfrm>
        </p:grpSpPr>
        <p:sp>
          <p:nvSpPr>
            <p:cNvPr id="63" name="Rectangle 62">
              <a:extLst>
                <a:ext uri="{FF2B5EF4-FFF2-40B4-BE49-F238E27FC236}">
                  <a16:creationId xmlns:a16="http://schemas.microsoft.com/office/drawing/2014/main" id="{FFDD7EAB-32AB-46C8-94C8-77D1A3CB161F}"/>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4" name="Transform">
              <a:extLst>
                <a:ext uri="{FF2B5EF4-FFF2-40B4-BE49-F238E27FC236}">
                  <a16:creationId xmlns:a16="http://schemas.microsoft.com/office/drawing/2014/main" id="{5CA74F32-5684-49AE-8469-F16AD3F1908A}"/>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5" name="Transform">
            <a:extLst>
              <a:ext uri="{FF2B5EF4-FFF2-40B4-BE49-F238E27FC236}">
                <a16:creationId xmlns:a16="http://schemas.microsoft.com/office/drawing/2014/main" id="{EC428918-2A13-416E-AB77-54403FA9AA9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intelligence</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66" name="Transform">
            <a:extLst>
              <a:ext uri="{FF2B5EF4-FFF2-40B4-BE49-F238E27FC236}">
                <a16:creationId xmlns:a16="http://schemas.microsoft.com/office/drawing/2014/main" id="{D820F33D-944D-49ED-95D1-D4A95994AD1D}"/>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68" name="Rectangle 67">
            <a:extLst>
              <a:ext uri="{FF2B5EF4-FFF2-40B4-BE49-F238E27FC236}">
                <a16:creationId xmlns:a16="http://schemas.microsoft.com/office/drawing/2014/main" id="{0F1B5BC4-9FE1-4645-8F6F-23A6CEFAE19F}"/>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cxnSp>
        <p:nvCxnSpPr>
          <p:cNvPr id="70" name="Elbow Connector 217">
            <a:extLst>
              <a:ext uri="{FF2B5EF4-FFF2-40B4-BE49-F238E27FC236}">
                <a16:creationId xmlns:a16="http://schemas.microsoft.com/office/drawing/2014/main" id="{C965F536-C2B6-4D18-960B-E14125FF1E1C}"/>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07E2AC7-C150-4431-B6DF-04D2D6BD6B66}"/>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73" name="Straight Arrow Connector 72">
            <a:extLst>
              <a:ext uri="{FF2B5EF4-FFF2-40B4-BE49-F238E27FC236}">
                <a16:creationId xmlns:a16="http://schemas.microsoft.com/office/drawing/2014/main" id="{D5539DC4-61FF-4F0C-8C9A-BFE8B61804B7}"/>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BFFA4D-68C6-4C5B-8CA0-89DBDFBBC575}"/>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75" name="Rectangle 74">
            <a:extLst>
              <a:ext uri="{FF2B5EF4-FFF2-40B4-BE49-F238E27FC236}">
                <a16:creationId xmlns:a16="http://schemas.microsoft.com/office/drawing/2014/main" id="{33489C19-A28D-4997-91FE-23A8B73E53A2}"/>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76" name="Rectangle 75">
            <a:extLst>
              <a:ext uri="{FF2B5EF4-FFF2-40B4-BE49-F238E27FC236}">
                <a16:creationId xmlns:a16="http://schemas.microsoft.com/office/drawing/2014/main" id="{315458EA-AD58-41E4-9DD2-C56940B38414}"/>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78" name="Rectangle 77">
            <a:extLst>
              <a:ext uri="{FF2B5EF4-FFF2-40B4-BE49-F238E27FC236}">
                <a16:creationId xmlns:a16="http://schemas.microsoft.com/office/drawing/2014/main" id="{3851CA2B-2108-4BFB-AE9E-A3C0B8C3B96F}"/>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sp>
        <p:nvSpPr>
          <p:cNvPr id="89" name="Rectangle 88">
            <a:extLst>
              <a:ext uri="{FF2B5EF4-FFF2-40B4-BE49-F238E27FC236}">
                <a16:creationId xmlns:a16="http://schemas.microsoft.com/office/drawing/2014/main" id="{3BC1C584-D7E3-460E-83F6-B952ACB5D80B}"/>
              </a:ext>
            </a:extLst>
          </p:cNvPr>
          <p:cNvSpPr/>
          <p:nvPr/>
        </p:nvSpPr>
        <p:spPr bwMode="auto">
          <a:xfrm>
            <a:off x="5893955" y="2198110"/>
            <a:ext cx="3408609" cy="989666"/>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sp>
        <p:nvSpPr>
          <p:cNvPr id="92" name="Transform">
            <a:extLst>
              <a:ext uri="{FF2B5EF4-FFF2-40B4-BE49-F238E27FC236}">
                <a16:creationId xmlns:a16="http://schemas.microsoft.com/office/drawing/2014/main" id="{6C325EFC-83F7-4416-A265-ED341F165552}"/>
              </a:ext>
            </a:extLst>
          </p:cNvPr>
          <p:cNvSpPr txBox="1">
            <a:spLocks/>
          </p:cNvSpPr>
          <p:nvPr/>
        </p:nvSpPr>
        <p:spPr>
          <a:xfrm>
            <a:off x="6667047" y="2294818"/>
            <a:ext cx="2524577" cy="777939"/>
          </a:xfrm>
          <a:prstGeom prst="rect">
            <a:avLst/>
          </a:prstGeom>
          <a:solidFill>
            <a:schemeClr val="accent1"/>
          </a:solid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81" name="Rectangle 80">
            <a:extLst>
              <a:ext uri="{FF2B5EF4-FFF2-40B4-BE49-F238E27FC236}">
                <a16:creationId xmlns:a16="http://schemas.microsoft.com/office/drawing/2014/main" id="{540F84E3-6611-4574-82F6-932A0317C40A}"/>
              </a:ext>
            </a:extLst>
          </p:cNvPr>
          <p:cNvSpPr/>
          <p:nvPr/>
        </p:nvSpPr>
        <p:spPr bwMode="auto">
          <a:xfrm>
            <a:off x="5893955" y="3277168"/>
            <a:ext cx="3408609" cy="1585872"/>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82" name="Group 81">
            <a:extLst>
              <a:ext uri="{FF2B5EF4-FFF2-40B4-BE49-F238E27FC236}">
                <a16:creationId xmlns:a16="http://schemas.microsoft.com/office/drawing/2014/main" id="{6A7DD9ED-58C8-4E8D-8AD8-FF6AA2A4BCCF}"/>
              </a:ext>
            </a:extLst>
          </p:cNvPr>
          <p:cNvGrpSpPr/>
          <p:nvPr/>
        </p:nvGrpSpPr>
        <p:grpSpPr>
          <a:xfrm>
            <a:off x="6667047" y="3392185"/>
            <a:ext cx="2534163" cy="1385159"/>
            <a:chOff x="6667047" y="3169012"/>
            <a:chExt cx="2534163" cy="1375236"/>
          </a:xfrm>
        </p:grpSpPr>
        <p:sp>
          <p:nvSpPr>
            <p:cNvPr id="84" name="Transform">
              <a:extLst>
                <a:ext uri="{FF2B5EF4-FFF2-40B4-BE49-F238E27FC236}">
                  <a16:creationId xmlns:a16="http://schemas.microsoft.com/office/drawing/2014/main" id="{DCCD41DD-E66E-40AD-8935-EDD0C9B64B6C}"/>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86" name="Transform">
              <a:extLst>
                <a:ext uri="{FF2B5EF4-FFF2-40B4-BE49-F238E27FC236}">
                  <a16:creationId xmlns:a16="http://schemas.microsoft.com/office/drawing/2014/main" id="{338CD9E7-B3B4-496F-BF4D-07DFA1737B32}"/>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87" name="Transform">
              <a:extLst>
                <a:ext uri="{FF2B5EF4-FFF2-40B4-BE49-F238E27FC236}">
                  <a16:creationId xmlns:a16="http://schemas.microsoft.com/office/drawing/2014/main" id="{1002AB28-272F-4F6F-8118-04B5A8F7E63D}"/>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88" name="Transform">
              <a:extLst>
                <a:ext uri="{FF2B5EF4-FFF2-40B4-BE49-F238E27FC236}">
                  <a16:creationId xmlns:a16="http://schemas.microsoft.com/office/drawing/2014/main" id="{0AD58849-F83D-4D28-BB20-40DA1B93FB6E}"/>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sp>
        <p:nvSpPr>
          <p:cNvPr id="96" name="Rectangle 95">
            <a:extLst>
              <a:ext uri="{FF2B5EF4-FFF2-40B4-BE49-F238E27FC236}">
                <a16:creationId xmlns:a16="http://schemas.microsoft.com/office/drawing/2014/main" id="{4FF7C2B6-521D-43ED-A366-9645EE1D3E90}"/>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98" name="Rectangle 12">
            <a:extLst>
              <a:ext uri="{FF2B5EF4-FFF2-40B4-BE49-F238E27FC236}">
                <a16:creationId xmlns:a16="http://schemas.microsoft.com/office/drawing/2014/main" id="{F7F215C4-57C0-47FE-8662-B07F8B71CB54}"/>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8C7BD868-E42F-4604-B0D0-05B35C00FAD9}"/>
              </a:ext>
            </a:extLst>
          </p:cNvPr>
          <p:cNvCxnSpPr>
            <a:cxnSpLocks/>
            <a:stCxn id="72" idx="0"/>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B199CD5-DA08-42C7-A6F1-1956C9790BFF}"/>
              </a:ext>
            </a:extLst>
          </p:cNvPr>
          <p:cNvSpPr/>
          <p:nvPr/>
        </p:nvSpPr>
        <p:spPr bwMode="auto">
          <a:xfrm>
            <a:off x="5893955" y="1601904"/>
            <a:ext cx="3408609" cy="50433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D365 Customer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Engagement</a:t>
            </a:r>
          </a:p>
        </p:txBody>
      </p:sp>
      <p:sp>
        <p:nvSpPr>
          <p:cNvPr id="104" name="Transform">
            <a:extLst>
              <a:ext uri="{FF2B5EF4-FFF2-40B4-BE49-F238E27FC236}">
                <a16:creationId xmlns:a16="http://schemas.microsoft.com/office/drawing/2014/main" id="{8042117D-06AF-461E-B226-829600D1A1E2}"/>
              </a:ext>
            </a:extLst>
          </p:cNvPr>
          <p:cNvSpPr txBox="1">
            <a:spLocks/>
          </p:cNvSpPr>
          <p:nvPr/>
        </p:nvSpPr>
        <p:spPr>
          <a:xfrm>
            <a:off x="7200899" y="1736657"/>
            <a:ext cx="1689101" cy="22549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800" b="0" i="0" u="none" strike="noStrike" cap="none" spc="0" normalizeH="0" baseline="0">
                <a:ln>
                  <a:noFill/>
                </a:ln>
                <a:solidFill>
                  <a:srgbClr val="FFFFFF"/>
                </a:solidFill>
                <a:effectLst/>
                <a:uLnTx/>
                <a:uFillTx/>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cs typeface="Segoe UI" pitchFamily="34" charset="0"/>
              </a:rPr>
              <a:t>Omnichannel</a:t>
            </a:r>
          </a:p>
        </p:txBody>
      </p:sp>
      <p:sp>
        <p:nvSpPr>
          <p:cNvPr id="106" name="Rectangle 105">
            <a:extLst>
              <a:ext uri="{FF2B5EF4-FFF2-40B4-BE49-F238E27FC236}">
                <a16:creationId xmlns:a16="http://schemas.microsoft.com/office/drawing/2014/main" id="{AA4031A8-C2C7-4ED8-A415-D6CB716359CC}"/>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sp>
        <p:nvSpPr>
          <p:cNvPr id="36" name="Rectangle 35">
            <a:extLst>
              <a:ext uri="{FF2B5EF4-FFF2-40B4-BE49-F238E27FC236}">
                <a16:creationId xmlns:a16="http://schemas.microsoft.com/office/drawing/2014/main" id="{97B527B3-4DB8-43E9-9E7F-60AC3E084076}"/>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302910939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Freeform: Shape 75">
            <a:extLst>
              <a:ext uri="{FF2B5EF4-FFF2-40B4-BE49-F238E27FC236}">
                <a16:creationId xmlns:a16="http://schemas.microsoft.com/office/drawing/2014/main" id="{8CAFC7DA-2B40-4113-8EF7-33B9A1F1C5CF}"/>
              </a:ext>
            </a:extLst>
          </p:cNvPr>
          <p:cNvSpPr/>
          <p:nvPr/>
        </p:nvSpPr>
        <p:spPr bwMode="auto">
          <a:xfrm>
            <a:off x="1249680" y="2621280"/>
            <a:ext cx="10020300" cy="1882140"/>
          </a:xfrm>
          <a:custGeom>
            <a:avLst/>
            <a:gdLst>
              <a:gd name="connsiteX0" fmla="*/ 0 w 10020300"/>
              <a:gd name="connsiteY0" fmla="*/ 1882140 h 1882140"/>
              <a:gd name="connsiteX1" fmla="*/ 2506980 w 10020300"/>
              <a:gd name="connsiteY1" fmla="*/ 7620 h 1882140"/>
              <a:gd name="connsiteX2" fmla="*/ 4998720 w 10020300"/>
              <a:gd name="connsiteY2" fmla="*/ 1874520 h 1882140"/>
              <a:gd name="connsiteX3" fmla="*/ 7528560 w 10020300"/>
              <a:gd name="connsiteY3" fmla="*/ 0 h 1882140"/>
              <a:gd name="connsiteX4" fmla="*/ 10020300 w 10020300"/>
              <a:gd name="connsiteY4" fmla="*/ 1874520 h 188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0300" h="1882140">
                <a:moveTo>
                  <a:pt x="0" y="1882140"/>
                </a:moveTo>
                <a:cubicBezTo>
                  <a:pt x="836930" y="945515"/>
                  <a:pt x="1673860" y="8890"/>
                  <a:pt x="2506980" y="7620"/>
                </a:cubicBezTo>
                <a:cubicBezTo>
                  <a:pt x="3340100" y="6350"/>
                  <a:pt x="4161790" y="1875790"/>
                  <a:pt x="4998720" y="1874520"/>
                </a:cubicBezTo>
                <a:cubicBezTo>
                  <a:pt x="5835650" y="1873250"/>
                  <a:pt x="6691630" y="0"/>
                  <a:pt x="7528560" y="0"/>
                </a:cubicBezTo>
                <a:cubicBezTo>
                  <a:pt x="8365490" y="0"/>
                  <a:pt x="9192895" y="937260"/>
                  <a:pt x="10020300" y="1874520"/>
                </a:cubicBezTo>
              </a:path>
            </a:pathLst>
          </a:custGeom>
          <a:noFill/>
          <a:ln w="19050" cap="flat" cmpd="sng" algn="ctr">
            <a:solidFill>
              <a:schemeClr val="bg1">
                <a:lumMod val="75000"/>
              </a:schemeClr>
            </a:solidFill>
            <a:prstDash val="sysDot"/>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a:xfrm>
            <a:off x="588263" y="457200"/>
            <a:ext cx="11018520" cy="492443"/>
          </a:xfrm>
        </p:spPr>
        <p:txBody>
          <a:bodyPr/>
          <a:lstStyle/>
          <a:p>
            <a:r>
              <a:rPr lang="en-US" sz="3200"/>
              <a:t>The capabilities connect for a unified journey</a:t>
            </a:r>
          </a:p>
        </p:txBody>
      </p:sp>
      <p:sp>
        <p:nvSpPr>
          <p:cNvPr id="36" name="TextBox 35">
            <a:extLst>
              <a:ext uri="{FF2B5EF4-FFF2-40B4-BE49-F238E27FC236}">
                <a16:creationId xmlns:a16="http://schemas.microsoft.com/office/drawing/2014/main" id="{58202A30-F184-49B5-A572-68714A5661C6}"/>
              </a:ext>
            </a:extLst>
          </p:cNvPr>
          <p:cNvSpPr txBox="1"/>
          <p:nvPr/>
        </p:nvSpPr>
        <p:spPr>
          <a:xfrm>
            <a:off x="5325961" y="5076980"/>
            <a:ext cx="1866702" cy="492443"/>
          </a:xfrm>
          <a:prstGeom prst="rect">
            <a:avLst/>
          </a:prstGeom>
          <a:noFill/>
        </p:spPr>
        <p:txBody>
          <a:bodyPr wrap="square" lIns="0" tIns="0" rIns="0" bIns="0" rtlCol="0" anchor="t">
            <a:spAutoFit/>
          </a:bodyPr>
          <a:lstStyle/>
          <a:p>
            <a:pPr marL="0" marR="0" lvl="0" indent="0" algn="ctr" defTabSz="913698"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mn-cs"/>
              </a:rPr>
              <a:t>Collaboration </a:t>
            </a:r>
            <a:br>
              <a:rPr kumimoji="0" lang="en-US" sz="1600" b="0" i="0" u="none" strike="noStrike" kern="0" cap="none" spc="0" normalizeH="0" baseline="0" noProof="0">
                <a:ln>
                  <a:noFill/>
                </a:ln>
                <a:solidFill>
                  <a:srgbClr val="0078D4"/>
                </a:solidFill>
                <a:effectLst/>
                <a:uLnTx/>
                <a:uFillTx/>
                <a:latin typeface="Segoe UI Semibold"/>
                <a:ea typeface="+mn-ea"/>
                <a:cs typeface="+mn-cs"/>
              </a:rPr>
            </a:br>
            <a:r>
              <a:rPr kumimoji="0" lang="en-US" sz="1600" b="0" i="0" u="none" strike="noStrike" kern="0" cap="none" spc="0" normalizeH="0" baseline="0" noProof="0">
                <a:ln>
                  <a:noFill/>
                </a:ln>
                <a:solidFill>
                  <a:srgbClr val="0078D4"/>
                </a:solidFill>
                <a:effectLst/>
                <a:uLnTx/>
                <a:uFillTx/>
                <a:latin typeface="Segoe UI Semibold"/>
                <a:ea typeface="+mn-ea"/>
                <a:cs typeface="+mn-cs"/>
              </a:rPr>
              <a:t>manager</a:t>
            </a:r>
          </a:p>
        </p:txBody>
      </p:sp>
      <p:sp>
        <p:nvSpPr>
          <p:cNvPr id="37" name="TextBox 36">
            <a:extLst>
              <a:ext uri="{FF2B5EF4-FFF2-40B4-BE49-F238E27FC236}">
                <a16:creationId xmlns:a16="http://schemas.microsoft.com/office/drawing/2014/main" id="{681D7DF8-F5B7-46BC-923A-39762197D370}"/>
              </a:ext>
            </a:extLst>
          </p:cNvPr>
          <p:cNvSpPr txBox="1"/>
          <p:nvPr/>
        </p:nvSpPr>
        <p:spPr>
          <a:xfrm>
            <a:off x="321434" y="4888271"/>
            <a:ext cx="1866702"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Unified customer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profile</a:t>
            </a:r>
          </a:p>
        </p:txBody>
      </p:sp>
      <p:sp>
        <p:nvSpPr>
          <p:cNvPr id="43" name="TextBox 42">
            <a:extLst>
              <a:ext uri="{FF2B5EF4-FFF2-40B4-BE49-F238E27FC236}">
                <a16:creationId xmlns:a16="http://schemas.microsoft.com/office/drawing/2014/main" id="{99806A2E-5CA9-4AC0-9715-9B648B52196E}"/>
              </a:ext>
            </a:extLst>
          </p:cNvPr>
          <p:cNvSpPr txBox="1"/>
          <p:nvPr/>
        </p:nvSpPr>
        <p:spPr>
          <a:xfrm>
            <a:off x="7943158" y="1505800"/>
            <a:ext cx="1866702"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Banking customer engagement</a:t>
            </a:r>
          </a:p>
        </p:txBody>
      </p:sp>
      <p:sp>
        <p:nvSpPr>
          <p:cNvPr id="49" name="TextBox 32">
            <a:extLst>
              <a:ext uri="{FF2B5EF4-FFF2-40B4-BE49-F238E27FC236}">
                <a16:creationId xmlns:a16="http://schemas.microsoft.com/office/drawing/2014/main" id="{76E005F9-967E-4B44-9BF7-9BB8E4C4471E}"/>
              </a:ext>
            </a:extLst>
          </p:cNvPr>
          <p:cNvSpPr txBox="1"/>
          <p:nvPr/>
        </p:nvSpPr>
        <p:spPr>
          <a:xfrm>
            <a:off x="2832298" y="1505800"/>
            <a:ext cx="1866702" cy="492443"/>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Customer</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onboarding</a:t>
            </a:r>
          </a:p>
        </p:txBody>
      </p:sp>
      <p:grpSp>
        <p:nvGrpSpPr>
          <p:cNvPr id="138" name="Group 137">
            <a:extLst>
              <a:ext uri="{FF2B5EF4-FFF2-40B4-BE49-F238E27FC236}">
                <a16:creationId xmlns:a16="http://schemas.microsoft.com/office/drawing/2014/main" id="{0896B536-227E-4671-8CD6-8E11ABAA4509}"/>
              </a:ext>
            </a:extLst>
          </p:cNvPr>
          <p:cNvGrpSpPr/>
          <p:nvPr/>
        </p:nvGrpSpPr>
        <p:grpSpPr>
          <a:xfrm>
            <a:off x="781487" y="3744749"/>
            <a:ext cx="946598" cy="946598"/>
            <a:chOff x="3875729" y="10942778"/>
            <a:chExt cx="502920" cy="502920"/>
          </a:xfrm>
        </p:grpSpPr>
        <p:grpSp>
          <p:nvGrpSpPr>
            <p:cNvPr id="139" name="Group 138">
              <a:extLst>
                <a:ext uri="{FF2B5EF4-FFF2-40B4-BE49-F238E27FC236}">
                  <a16:creationId xmlns:a16="http://schemas.microsoft.com/office/drawing/2014/main" id="{B3041200-28B9-40D3-9EFA-129DC3841174}"/>
                </a:ext>
              </a:extLst>
            </p:cNvPr>
            <p:cNvGrpSpPr>
              <a:grpSpLocks/>
            </p:cNvGrpSpPr>
            <p:nvPr/>
          </p:nvGrpSpPr>
          <p:grpSpPr>
            <a:xfrm>
              <a:off x="3875729" y="10942778"/>
              <a:ext cx="502920" cy="502920"/>
              <a:chOff x="2677356" y="489672"/>
              <a:chExt cx="832104" cy="832104"/>
            </a:xfrm>
          </p:grpSpPr>
          <p:sp>
            <p:nvSpPr>
              <p:cNvPr id="150" name="Oval 149">
                <a:extLst>
                  <a:ext uri="{FF2B5EF4-FFF2-40B4-BE49-F238E27FC236}">
                    <a16:creationId xmlns:a16="http://schemas.microsoft.com/office/drawing/2014/main" id="{0F5E3115-54A2-4D45-83E9-073EB83121EE}"/>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1" name="Oval 150">
                <a:extLst>
                  <a:ext uri="{FF2B5EF4-FFF2-40B4-BE49-F238E27FC236}">
                    <a16:creationId xmlns:a16="http://schemas.microsoft.com/office/drawing/2014/main" id="{5BD80705-A73F-453B-9F46-99A39F671812}"/>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40" name="decentralized identity" descr="decentralized identity">
              <a:extLst>
                <a:ext uri="{FF2B5EF4-FFF2-40B4-BE49-F238E27FC236}">
                  <a16:creationId xmlns:a16="http://schemas.microsoft.com/office/drawing/2014/main" id="{835734A5-E4AD-452D-8588-80D2876412AB}"/>
                </a:ext>
              </a:extLst>
            </p:cNvPr>
            <p:cNvGrpSpPr/>
            <p:nvPr/>
          </p:nvGrpSpPr>
          <p:grpSpPr>
            <a:xfrm>
              <a:off x="3992738" y="11043238"/>
              <a:ext cx="270676" cy="301670"/>
              <a:chOff x="7299144" y="3026630"/>
              <a:chExt cx="411707" cy="458859"/>
            </a:xfrm>
          </p:grpSpPr>
          <p:sp>
            <p:nvSpPr>
              <p:cNvPr id="141" name="Freeform: Shape 140">
                <a:extLst>
                  <a:ext uri="{FF2B5EF4-FFF2-40B4-BE49-F238E27FC236}">
                    <a16:creationId xmlns:a16="http://schemas.microsoft.com/office/drawing/2014/main" id="{CE763C41-707A-4202-904B-069B61FF6A90}"/>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9235E4F-2B29-40B1-A02B-F9082F6125C6}"/>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6D1B1ACE-4005-4BD7-9627-EAC7C50C27E9}"/>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5E58EE76-2DC8-4E2F-96A9-B9C0F54429C4}"/>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C86DB40-2B69-4285-BD2B-8D25A3DF2CA3}"/>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6BE252B8-9B58-438E-9CF0-31878DCB1D3D}"/>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7EA52A9E-7E8A-4351-B9E0-9C413767F244}"/>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611CF1C2-020D-43A8-8263-187283043788}"/>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4B31F3F0-FF46-4443-AAEC-D614DE411344}"/>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574F5795-1D07-41AB-A5CF-ACFF3B212D68}"/>
              </a:ext>
            </a:extLst>
          </p:cNvPr>
          <p:cNvGrpSpPr/>
          <p:nvPr/>
        </p:nvGrpSpPr>
        <p:grpSpPr>
          <a:xfrm rot="19203208">
            <a:off x="2351973" y="3148982"/>
            <a:ext cx="202869" cy="202869"/>
            <a:chOff x="2834641" y="3615285"/>
            <a:chExt cx="202869" cy="202869"/>
          </a:xfrm>
        </p:grpSpPr>
        <p:sp>
          <p:nvSpPr>
            <p:cNvPr id="63" name="Oval 62">
              <a:extLst>
                <a:ext uri="{FF2B5EF4-FFF2-40B4-BE49-F238E27FC236}">
                  <a16:creationId xmlns:a16="http://schemas.microsoft.com/office/drawing/2014/main" id="{B20C4714-A103-4E61-A14D-6EAB6E9881D8}"/>
                </a:ext>
              </a:extLst>
            </p:cNvPr>
            <p:cNvSpPr/>
            <p:nvPr/>
          </p:nvSpPr>
          <p:spPr bwMode="auto">
            <a:xfrm>
              <a:off x="2834641" y="3615285"/>
              <a:ext cx="202869" cy="20286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56">
              <a:extLst>
                <a:ext uri="{FF2B5EF4-FFF2-40B4-BE49-F238E27FC236}">
                  <a16:creationId xmlns:a16="http://schemas.microsoft.com/office/drawing/2014/main" id="{09D2DB19-33DF-4858-899A-408CB2C0C66E}"/>
                </a:ext>
              </a:extLst>
            </p:cNvPr>
            <p:cNvSpPr>
              <a:spLocks/>
            </p:cNvSpPr>
            <p:nvPr/>
          </p:nvSpPr>
          <p:spPr bwMode="auto">
            <a:xfrm flipV="1">
              <a:off x="2912042" y="3660788"/>
              <a:ext cx="54996" cy="11661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AB636884-730D-4355-A445-DD9964FBD082}"/>
              </a:ext>
            </a:extLst>
          </p:cNvPr>
          <p:cNvGrpSpPr/>
          <p:nvPr/>
        </p:nvGrpSpPr>
        <p:grpSpPr>
          <a:xfrm rot="2993494">
            <a:off x="4759562" y="3291506"/>
            <a:ext cx="202869" cy="202869"/>
            <a:chOff x="2834641" y="3615285"/>
            <a:chExt cx="202869" cy="202869"/>
          </a:xfrm>
        </p:grpSpPr>
        <p:sp>
          <p:nvSpPr>
            <p:cNvPr id="66" name="Oval 65">
              <a:extLst>
                <a:ext uri="{FF2B5EF4-FFF2-40B4-BE49-F238E27FC236}">
                  <a16:creationId xmlns:a16="http://schemas.microsoft.com/office/drawing/2014/main" id="{FB3A3B89-FA15-409B-9B0D-2EFFE779E184}"/>
                </a:ext>
              </a:extLst>
            </p:cNvPr>
            <p:cNvSpPr/>
            <p:nvPr/>
          </p:nvSpPr>
          <p:spPr bwMode="auto">
            <a:xfrm>
              <a:off x="2834641" y="3615285"/>
              <a:ext cx="202869" cy="20286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Freeform 56">
              <a:extLst>
                <a:ext uri="{FF2B5EF4-FFF2-40B4-BE49-F238E27FC236}">
                  <a16:creationId xmlns:a16="http://schemas.microsoft.com/office/drawing/2014/main" id="{6712060B-8358-4837-A93F-9AB9909F8F1F}"/>
                </a:ext>
              </a:extLst>
            </p:cNvPr>
            <p:cNvSpPr>
              <a:spLocks/>
            </p:cNvSpPr>
            <p:nvPr/>
          </p:nvSpPr>
          <p:spPr bwMode="auto">
            <a:xfrm flipV="1">
              <a:off x="2912042" y="3660788"/>
              <a:ext cx="54996" cy="11661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67">
            <a:extLst>
              <a:ext uri="{FF2B5EF4-FFF2-40B4-BE49-F238E27FC236}">
                <a16:creationId xmlns:a16="http://schemas.microsoft.com/office/drawing/2014/main" id="{B877A2E5-EA55-4D25-B4A9-FFA7A4F9A83B}"/>
              </a:ext>
            </a:extLst>
          </p:cNvPr>
          <p:cNvGrpSpPr/>
          <p:nvPr/>
        </p:nvGrpSpPr>
        <p:grpSpPr>
          <a:xfrm rot="18567850">
            <a:off x="7470828" y="3373362"/>
            <a:ext cx="202869" cy="202869"/>
            <a:chOff x="2834641" y="3615285"/>
            <a:chExt cx="202869" cy="202869"/>
          </a:xfrm>
        </p:grpSpPr>
        <p:sp>
          <p:nvSpPr>
            <p:cNvPr id="69" name="Oval 68">
              <a:extLst>
                <a:ext uri="{FF2B5EF4-FFF2-40B4-BE49-F238E27FC236}">
                  <a16:creationId xmlns:a16="http://schemas.microsoft.com/office/drawing/2014/main" id="{1172AA07-0E4E-4EC2-93CD-DDDFB864F9A0}"/>
                </a:ext>
              </a:extLst>
            </p:cNvPr>
            <p:cNvSpPr/>
            <p:nvPr/>
          </p:nvSpPr>
          <p:spPr bwMode="auto">
            <a:xfrm>
              <a:off x="2834641" y="3615285"/>
              <a:ext cx="202869" cy="20286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Freeform 56">
              <a:extLst>
                <a:ext uri="{FF2B5EF4-FFF2-40B4-BE49-F238E27FC236}">
                  <a16:creationId xmlns:a16="http://schemas.microsoft.com/office/drawing/2014/main" id="{B337D761-9A83-4516-A7F7-BBA1A7C7E077}"/>
                </a:ext>
              </a:extLst>
            </p:cNvPr>
            <p:cNvSpPr>
              <a:spLocks/>
            </p:cNvSpPr>
            <p:nvPr/>
          </p:nvSpPr>
          <p:spPr bwMode="auto">
            <a:xfrm flipV="1">
              <a:off x="2912042" y="3660788"/>
              <a:ext cx="54996" cy="11661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075988B3-2097-465A-B4BF-5FA0826CE657}"/>
              </a:ext>
            </a:extLst>
          </p:cNvPr>
          <p:cNvGrpSpPr/>
          <p:nvPr/>
        </p:nvGrpSpPr>
        <p:grpSpPr>
          <a:xfrm rot="3024014">
            <a:off x="9920509" y="3118404"/>
            <a:ext cx="202869" cy="202869"/>
            <a:chOff x="2834641" y="3615285"/>
            <a:chExt cx="202869" cy="202869"/>
          </a:xfrm>
        </p:grpSpPr>
        <p:sp>
          <p:nvSpPr>
            <p:cNvPr id="72" name="Oval 71">
              <a:extLst>
                <a:ext uri="{FF2B5EF4-FFF2-40B4-BE49-F238E27FC236}">
                  <a16:creationId xmlns:a16="http://schemas.microsoft.com/office/drawing/2014/main" id="{D582F7C8-C61A-4A4A-ABA5-F215921DB9BF}"/>
                </a:ext>
              </a:extLst>
            </p:cNvPr>
            <p:cNvSpPr/>
            <p:nvPr/>
          </p:nvSpPr>
          <p:spPr bwMode="auto">
            <a:xfrm>
              <a:off x="2834641" y="3615285"/>
              <a:ext cx="202869" cy="202869"/>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Freeform 56">
              <a:extLst>
                <a:ext uri="{FF2B5EF4-FFF2-40B4-BE49-F238E27FC236}">
                  <a16:creationId xmlns:a16="http://schemas.microsoft.com/office/drawing/2014/main" id="{DBE2227C-3A32-4915-93E7-930A2D310B8C}"/>
                </a:ext>
              </a:extLst>
            </p:cNvPr>
            <p:cNvSpPr>
              <a:spLocks/>
            </p:cNvSpPr>
            <p:nvPr/>
          </p:nvSpPr>
          <p:spPr bwMode="auto">
            <a:xfrm flipV="1">
              <a:off x="2912042" y="3660788"/>
              <a:ext cx="54996" cy="116613"/>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19050" cap="flat" cmpd="sng" algn="ctr">
              <a:solidFill>
                <a:schemeClr val="accent1"/>
              </a:solidFill>
              <a:prstDash val="solid"/>
              <a:miter lim="800000"/>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marL="0" marR="0" lvl="0" indent="0" algn="ctr" defTabSz="913400"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9C859E0-74D1-4B12-9EFD-6E3B9357F408}"/>
              </a:ext>
            </a:extLst>
          </p:cNvPr>
          <p:cNvGrpSpPr/>
          <p:nvPr/>
        </p:nvGrpSpPr>
        <p:grpSpPr>
          <a:xfrm>
            <a:off x="10663238" y="4018444"/>
            <a:ext cx="946598" cy="946598"/>
            <a:chOff x="8771920" y="3312369"/>
            <a:chExt cx="946598" cy="946598"/>
          </a:xfrm>
        </p:grpSpPr>
        <p:grpSp>
          <p:nvGrpSpPr>
            <p:cNvPr id="88" name="Group 87">
              <a:extLst>
                <a:ext uri="{FF2B5EF4-FFF2-40B4-BE49-F238E27FC236}">
                  <a16:creationId xmlns:a16="http://schemas.microsoft.com/office/drawing/2014/main" id="{17FC45FE-E60A-4C37-9CD5-897100C991B3}"/>
                </a:ext>
              </a:extLst>
            </p:cNvPr>
            <p:cNvGrpSpPr>
              <a:grpSpLocks/>
            </p:cNvGrpSpPr>
            <p:nvPr/>
          </p:nvGrpSpPr>
          <p:grpSpPr>
            <a:xfrm>
              <a:off x="8771920" y="3312369"/>
              <a:ext cx="946598" cy="946598"/>
              <a:chOff x="2677356" y="489672"/>
              <a:chExt cx="832104" cy="832104"/>
            </a:xfrm>
          </p:grpSpPr>
          <p:sp>
            <p:nvSpPr>
              <p:cNvPr id="95" name="Oval 94">
                <a:extLst>
                  <a:ext uri="{FF2B5EF4-FFF2-40B4-BE49-F238E27FC236}">
                    <a16:creationId xmlns:a16="http://schemas.microsoft.com/office/drawing/2014/main" id="{A10F1868-5D29-473C-9732-13FF4F51CFA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6" name="Oval 95">
                <a:extLst>
                  <a:ext uri="{FF2B5EF4-FFF2-40B4-BE49-F238E27FC236}">
                    <a16:creationId xmlns:a16="http://schemas.microsoft.com/office/drawing/2014/main" id="{672E890A-B7C2-4176-B30D-E413A4B6AE78}"/>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8" name="Group 77">
              <a:extLst>
                <a:ext uri="{FF2B5EF4-FFF2-40B4-BE49-F238E27FC236}">
                  <a16:creationId xmlns:a16="http://schemas.microsoft.com/office/drawing/2014/main" id="{CDCD9557-1D40-4450-8548-B16456978C51}"/>
                </a:ext>
              </a:extLst>
            </p:cNvPr>
            <p:cNvGrpSpPr/>
            <p:nvPr/>
          </p:nvGrpSpPr>
          <p:grpSpPr>
            <a:xfrm>
              <a:off x="8913937" y="3625136"/>
              <a:ext cx="662585" cy="380698"/>
              <a:chOff x="8516085" y="5312899"/>
              <a:chExt cx="892969" cy="513070"/>
            </a:xfrm>
          </p:grpSpPr>
          <p:sp>
            <p:nvSpPr>
              <p:cNvPr id="79" name="Freeform: Shape 78">
                <a:extLst>
                  <a:ext uri="{FF2B5EF4-FFF2-40B4-BE49-F238E27FC236}">
                    <a16:creationId xmlns:a16="http://schemas.microsoft.com/office/drawing/2014/main" id="{63DFAFD6-4332-41FF-8BE8-CC8D159148A5}"/>
                  </a:ext>
                </a:extLst>
              </p:cNvPr>
              <p:cNvSpPr/>
              <p:nvPr/>
            </p:nvSpPr>
            <p:spPr>
              <a:xfrm>
                <a:off x="8832424" y="5312899"/>
                <a:ext cx="481217" cy="277718"/>
              </a:xfrm>
              <a:custGeom>
                <a:avLst/>
                <a:gdLst>
                  <a:gd name="connsiteX0" fmla="*/ 171080 w 481217"/>
                  <a:gd name="connsiteY0" fmla="*/ 0 h 277718"/>
                  <a:gd name="connsiteX1" fmla="*/ 261169 w 481217"/>
                  <a:gd name="connsiteY1" fmla="*/ 29825 h 277718"/>
                  <a:gd name="connsiteX2" fmla="*/ 398586 w 481217"/>
                  <a:gd name="connsiteY2" fmla="*/ 67260 h 277718"/>
                  <a:gd name="connsiteX3" fmla="*/ 481217 w 481217"/>
                  <a:gd name="connsiteY3" fmla="*/ 235263 h 277718"/>
                  <a:gd name="connsiteX4" fmla="*/ 417757 w 481217"/>
                  <a:gd name="connsiteY4" fmla="*/ 277718 h 277718"/>
                  <a:gd name="connsiteX5" fmla="*/ 168348 w 481217"/>
                  <a:gd name="connsiteY5" fmla="*/ 93442 h 277718"/>
                  <a:gd name="connsiteX6" fmla="*/ 163782 w 481217"/>
                  <a:gd name="connsiteY6" fmla="*/ 91919 h 277718"/>
                  <a:gd name="connsiteX7" fmla="*/ 136232 w 481217"/>
                  <a:gd name="connsiteY7" fmla="*/ 91919 h 277718"/>
                  <a:gd name="connsiteX8" fmla="*/ 78557 w 481217"/>
                  <a:gd name="connsiteY8" fmla="*/ 126755 h 277718"/>
                  <a:gd name="connsiteX9" fmla="*/ 61211 w 481217"/>
                  <a:gd name="connsiteY9" fmla="*/ 159776 h 277718"/>
                  <a:gd name="connsiteX10" fmla="*/ 18601 w 481217"/>
                  <a:gd name="connsiteY10" fmla="*/ 179719 h 277718"/>
                  <a:gd name="connsiteX11" fmla="*/ 188 w 481217"/>
                  <a:gd name="connsiteY11" fmla="*/ 153546 h 277718"/>
                  <a:gd name="connsiteX12" fmla="*/ 14343 w 481217"/>
                  <a:gd name="connsiteY12" fmla="*/ 76545 h 277718"/>
                  <a:gd name="connsiteX13" fmla="*/ 126191 w 481217"/>
                  <a:gd name="connsiteY13" fmla="*/ 8977 h 277718"/>
                  <a:gd name="connsiteX14" fmla="*/ 129384 w 481217"/>
                  <a:gd name="connsiteY14" fmla="*/ 7910 h 277718"/>
                  <a:gd name="connsiteX15" fmla="*/ 171080 w 481217"/>
                  <a:gd name="connsiteY15" fmla="*/ 0 h 27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1217" h="277718">
                    <a:moveTo>
                      <a:pt x="171080" y="0"/>
                    </a:moveTo>
                    <a:cubicBezTo>
                      <a:pt x="191322" y="455"/>
                      <a:pt x="225256" y="14759"/>
                      <a:pt x="261169" y="29825"/>
                    </a:cubicBezTo>
                    <a:cubicBezTo>
                      <a:pt x="311386" y="50978"/>
                      <a:pt x="362824" y="72274"/>
                      <a:pt x="398586" y="67260"/>
                    </a:cubicBezTo>
                    <a:lnTo>
                      <a:pt x="481217" y="235263"/>
                    </a:lnTo>
                    <a:cubicBezTo>
                      <a:pt x="467388" y="258108"/>
                      <a:pt x="444150" y="273655"/>
                      <a:pt x="417757" y="277718"/>
                    </a:cubicBezTo>
                    <a:lnTo>
                      <a:pt x="168348" y="93442"/>
                    </a:lnTo>
                    <a:cubicBezTo>
                      <a:pt x="167025" y="92467"/>
                      <a:pt x="165426" y="91934"/>
                      <a:pt x="163782" y="91919"/>
                    </a:cubicBezTo>
                    <a:lnTo>
                      <a:pt x="136232" y="91919"/>
                    </a:lnTo>
                    <a:cubicBezTo>
                      <a:pt x="112027" y="91910"/>
                      <a:pt x="89814" y="105327"/>
                      <a:pt x="78557" y="126755"/>
                    </a:cubicBezTo>
                    <a:lnTo>
                      <a:pt x="61211" y="159776"/>
                    </a:lnTo>
                    <a:cubicBezTo>
                      <a:pt x="53065" y="175203"/>
                      <a:pt x="35666" y="183347"/>
                      <a:pt x="18601" y="179719"/>
                    </a:cubicBezTo>
                    <a:cubicBezTo>
                      <a:pt x="6632" y="177049"/>
                      <a:pt x="-1343" y="165713"/>
                      <a:pt x="188" y="153546"/>
                    </a:cubicBezTo>
                    <a:cubicBezTo>
                      <a:pt x="2157" y="127449"/>
                      <a:pt x="6902" y="101636"/>
                      <a:pt x="14343" y="76545"/>
                    </a:cubicBezTo>
                    <a:cubicBezTo>
                      <a:pt x="20581" y="62390"/>
                      <a:pt x="77189" y="26020"/>
                      <a:pt x="126191" y="8977"/>
                    </a:cubicBezTo>
                    <a:cubicBezTo>
                      <a:pt x="127338" y="8951"/>
                      <a:pt x="128451" y="8578"/>
                      <a:pt x="129384" y="7910"/>
                    </a:cubicBezTo>
                    <a:cubicBezTo>
                      <a:pt x="142761" y="3027"/>
                      <a:pt x="156845" y="356"/>
                      <a:pt x="171080" y="0"/>
                    </a:cubicBez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C5A756E7-D60E-47C6-B3CF-69D15230BAC3}"/>
                  </a:ext>
                </a:extLst>
              </p:cNvPr>
              <p:cNvSpPr/>
              <p:nvPr/>
            </p:nvSpPr>
            <p:spPr>
              <a:xfrm>
                <a:off x="8516085" y="5315941"/>
                <a:ext cx="173482" cy="249116"/>
              </a:xfrm>
              <a:custGeom>
                <a:avLst/>
                <a:gdLst>
                  <a:gd name="connsiteX0" fmla="*/ 106223 w 173482"/>
                  <a:gd name="connsiteY0" fmla="*/ 0 h 249116"/>
                  <a:gd name="connsiteX1" fmla="*/ 173482 w 173482"/>
                  <a:gd name="connsiteY1" fmla="*/ 39120 h 249116"/>
                  <a:gd name="connsiteX2" fmla="*/ 70003 w 173482"/>
                  <a:gd name="connsiteY2" fmla="*/ 249116 h 249116"/>
                  <a:gd name="connsiteX3" fmla="*/ 0 w 173482"/>
                  <a:gd name="connsiteY3" fmla="*/ 210767 h 249116"/>
                  <a:gd name="connsiteX4" fmla="*/ 106223 w 173482"/>
                  <a:gd name="connsiteY4" fmla="*/ 0 h 249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82" h="249116">
                    <a:moveTo>
                      <a:pt x="106223" y="0"/>
                    </a:moveTo>
                    <a:lnTo>
                      <a:pt x="173482" y="39120"/>
                    </a:lnTo>
                    <a:lnTo>
                      <a:pt x="70003" y="249116"/>
                    </a:lnTo>
                    <a:lnTo>
                      <a:pt x="0" y="210767"/>
                    </a:lnTo>
                    <a:lnTo>
                      <a:pt x="106223" y="0"/>
                    </a:lnTo>
                    <a:close/>
                  </a:path>
                </a:pathLst>
              </a:custGeom>
              <a:solidFill>
                <a:srgbClr val="0078D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F077C93-9FCF-4ABC-9F8F-DC01D4740980}"/>
                  </a:ext>
                </a:extLst>
              </p:cNvPr>
              <p:cNvSpPr/>
              <p:nvPr/>
            </p:nvSpPr>
            <p:spPr>
              <a:xfrm>
                <a:off x="9235572" y="5315953"/>
                <a:ext cx="173482" cy="249104"/>
              </a:xfrm>
              <a:custGeom>
                <a:avLst/>
                <a:gdLst>
                  <a:gd name="connsiteX0" fmla="*/ 67260 w 173482"/>
                  <a:gd name="connsiteY0" fmla="*/ 0 h 249104"/>
                  <a:gd name="connsiteX1" fmla="*/ 173482 w 173482"/>
                  <a:gd name="connsiteY1" fmla="*/ 210755 h 249104"/>
                  <a:gd name="connsiteX2" fmla="*/ 103479 w 173482"/>
                  <a:gd name="connsiteY2" fmla="*/ 249104 h 249104"/>
                  <a:gd name="connsiteX3" fmla="*/ 0 w 173482"/>
                  <a:gd name="connsiteY3" fmla="*/ 39108 h 249104"/>
                  <a:gd name="connsiteX4" fmla="*/ 67260 w 173482"/>
                  <a:gd name="connsiteY4" fmla="*/ 0 h 249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82" h="249104">
                    <a:moveTo>
                      <a:pt x="67260" y="0"/>
                    </a:moveTo>
                    <a:lnTo>
                      <a:pt x="173482" y="210755"/>
                    </a:lnTo>
                    <a:lnTo>
                      <a:pt x="103479" y="249104"/>
                    </a:lnTo>
                    <a:lnTo>
                      <a:pt x="0" y="39108"/>
                    </a:lnTo>
                    <a:lnTo>
                      <a:pt x="67260" y="0"/>
                    </a:ln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F7AA353F-2157-48BF-B7AE-C1906A5A0277}"/>
                  </a:ext>
                </a:extLst>
              </p:cNvPr>
              <p:cNvSpPr/>
              <p:nvPr/>
            </p:nvSpPr>
            <p:spPr>
              <a:xfrm>
                <a:off x="8611501" y="5317611"/>
                <a:ext cx="648119" cy="508358"/>
              </a:xfrm>
              <a:custGeom>
                <a:avLst/>
                <a:gdLst>
                  <a:gd name="connsiteX0" fmla="*/ 318503 w 648119"/>
                  <a:gd name="connsiteY0" fmla="*/ 0 h 508358"/>
                  <a:gd name="connsiteX1" fmla="*/ 221264 w 648119"/>
                  <a:gd name="connsiteY1" fmla="*/ 65590 h 508358"/>
                  <a:gd name="connsiteX2" fmla="*/ 205894 w 648119"/>
                  <a:gd name="connsiteY2" fmla="*/ 146999 h 508358"/>
                  <a:gd name="connsiteX3" fmla="*/ 236329 w 648119"/>
                  <a:gd name="connsiteY3" fmla="*/ 189759 h 508358"/>
                  <a:gd name="connsiteX4" fmla="*/ 295676 w 648119"/>
                  <a:gd name="connsiteY4" fmla="*/ 162226 h 508358"/>
                  <a:gd name="connsiteX5" fmla="*/ 313026 w 648119"/>
                  <a:gd name="connsiteY5" fmla="*/ 129208 h 508358"/>
                  <a:gd name="connsiteX6" fmla="*/ 357155 w 648119"/>
                  <a:gd name="connsiteY6" fmla="*/ 102419 h 508358"/>
                  <a:gd name="connsiteX7" fmla="*/ 382267 w 648119"/>
                  <a:gd name="connsiteY7" fmla="*/ 102419 h 508358"/>
                  <a:gd name="connsiteX8" fmla="*/ 636095 w 648119"/>
                  <a:gd name="connsiteY8" fmla="*/ 289899 h 508358"/>
                  <a:gd name="connsiteX9" fmla="*/ 642335 w 648119"/>
                  <a:gd name="connsiteY9" fmla="*/ 331290 h 508358"/>
                  <a:gd name="connsiteX10" fmla="*/ 640050 w 648119"/>
                  <a:gd name="connsiteY10" fmla="*/ 334332 h 508358"/>
                  <a:gd name="connsiteX11" fmla="*/ 598660 w 648119"/>
                  <a:gd name="connsiteY11" fmla="*/ 340572 h 508358"/>
                  <a:gd name="connsiteX12" fmla="*/ 586484 w 648119"/>
                  <a:gd name="connsiteY12" fmla="*/ 331595 h 508358"/>
                  <a:gd name="connsiteX13" fmla="*/ 499136 w 648119"/>
                  <a:gd name="connsiteY13" fmla="*/ 267376 h 508358"/>
                  <a:gd name="connsiteX14" fmla="*/ 488616 w 648119"/>
                  <a:gd name="connsiteY14" fmla="*/ 269031 h 508358"/>
                  <a:gd name="connsiteX15" fmla="*/ 490160 w 648119"/>
                  <a:gd name="connsiteY15" fmla="*/ 279702 h 508358"/>
                  <a:gd name="connsiteX16" fmla="*/ 577360 w 648119"/>
                  <a:gd name="connsiteY16" fmla="*/ 343922 h 508358"/>
                  <a:gd name="connsiteX17" fmla="*/ 583750 w 648119"/>
                  <a:gd name="connsiteY17" fmla="*/ 385313 h 508358"/>
                  <a:gd name="connsiteX18" fmla="*/ 581469 w 648119"/>
                  <a:gd name="connsiteY18" fmla="*/ 388358 h 508358"/>
                  <a:gd name="connsiteX19" fmla="*/ 561986 w 648119"/>
                  <a:gd name="connsiteY19" fmla="*/ 400072 h 508358"/>
                  <a:gd name="connsiteX20" fmla="*/ 540074 w 648119"/>
                  <a:gd name="connsiteY20" fmla="*/ 394595 h 508358"/>
                  <a:gd name="connsiteX21" fmla="*/ 527748 w 648119"/>
                  <a:gd name="connsiteY21" fmla="*/ 385618 h 508358"/>
                  <a:gd name="connsiteX22" fmla="*/ 462161 w 648119"/>
                  <a:gd name="connsiteY22" fmla="*/ 337225 h 508358"/>
                  <a:gd name="connsiteX23" fmla="*/ 451511 w 648119"/>
                  <a:gd name="connsiteY23" fmla="*/ 338896 h 508358"/>
                  <a:gd name="connsiteX24" fmla="*/ 451444 w 648119"/>
                  <a:gd name="connsiteY24" fmla="*/ 338986 h 508358"/>
                  <a:gd name="connsiteX25" fmla="*/ 453030 w 648119"/>
                  <a:gd name="connsiteY25" fmla="*/ 349553 h 508358"/>
                  <a:gd name="connsiteX26" fmla="*/ 518770 w 648119"/>
                  <a:gd name="connsiteY26" fmla="*/ 397943 h 508358"/>
                  <a:gd name="connsiteX27" fmla="*/ 518857 w 648119"/>
                  <a:gd name="connsiteY27" fmla="*/ 398007 h 508358"/>
                  <a:gd name="connsiteX28" fmla="*/ 525008 w 648119"/>
                  <a:gd name="connsiteY28" fmla="*/ 439183 h 508358"/>
                  <a:gd name="connsiteX29" fmla="*/ 522728 w 648119"/>
                  <a:gd name="connsiteY29" fmla="*/ 442378 h 508358"/>
                  <a:gd name="connsiteX30" fmla="*/ 522627 w 648119"/>
                  <a:gd name="connsiteY30" fmla="*/ 442515 h 508358"/>
                  <a:gd name="connsiteX31" fmla="*/ 481336 w 648119"/>
                  <a:gd name="connsiteY31" fmla="*/ 448618 h 508358"/>
                  <a:gd name="connsiteX32" fmla="*/ 469162 w 648119"/>
                  <a:gd name="connsiteY32" fmla="*/ 439638 h 508358"/>
                  <a:gd name="connsiteX33" fmla="*/ 469013 w 648119"/>
                  <a:gd name="connsiteY33" fmla="*/ 439638 h 508358"/>
                  <a:gd name="connsiteX34" fmla="*/ 428829 w 648119"/>
                  <a:gd name="connsiteY34" fmla="*/ 409965 h 508358"/>
                  <a:gd name="connsiteX35" fmla="*/ 418374 w 648119"/>
                  <a:gd name="connsiteY35" fmla="*/ 411611 h 508358"/>
                  <a:gd name="connsiteX36" fmla="*/ 419855 w 648119"/>
                  <a:gd name="connsiteY36" fmla="*/ 422294 h 508358"/>
                  <a:gd name="connsiteX37" fmla="*/ 460021 w 648119"/>
                  <a:gd name="connsiteY37" fmla="*/ 451818 h 508358"/>
                  <a:gd name="connsiteX38" fmla="*/ 466420 w 648119"/>
                  <a:gd name="connsiteY38" fmla="*/ 493209 h 508358"/>
                  <a:gd name="connsiteX39" fmla="*/ 464136 w 648119"/>
                  <a:gd name="connsiteY39" fmla="*/ 496406 h 508358"/>
                  <a:gd name="connsiteX40" fmla="*/ 422744 w 648119"/>
                  <a:gd name="connsiteY40" fmla="*/ 502643 h 508358"/>
                  <a:gd name="connsiteX41" fmla="*/ 373286 w 648119"/>
                  <a:gd name="connsiteY41" fmla="*/ 466272 h 508358"/>
                  <a:gd name="connsiteX42" fmla="*/ 385602 w 648119"/>
                  <a:gd name="connsiteY42" fmla="*/ 444052 h 508358"/>
                  <a:gd name="connsiteX43" fmla="*/ 389559 w 648119"/>
                  <a:gd name="connsiteY43" fmla="*/ 409971 h 508358"/>
                  <a:gd name="connsiteX44" fmla="*/ 368408 w 648119"/>
                  <a:gd name="connsiteY44" fmla="*/ 383033 h 508358"/>
                  <a:gd name="connsiteX45" fmla="*/ 364904 w 648119"/>
                  <a:gd name="connsiteY45" fmla="*/ 381205 h 508358"/>
                  <a:gd name="connsiteX46" fmla="*/ 331120 w 648119"/>
                  <a:gd name="connsiteY46" fmla="*/ 377251 h 508358"/>
                  <a:gd name="connsiteX47" fmla="*/ 309514 w 648119"/>
                  <a:gd name="connsiteY47" fmla="*/ 327795 h 508358"/>
                  <a:gd name="connsiteX48" fmla="*/ 306165 w 648119"/>
                  <a:gd name="connsiteY48" fmla="*/ 325968 h 508358"/>
                  <a:gd name="connsiteX49" fmla="*/ 268427 w 648119"/>
                  <a:gd name="connsiteY49" fmla="*/ 323380 h 508358"/>
                  <a:gd name="connsiteX50" fmla="*/ 245599 w 648119"/>
                  <a:gd name="connsiteY50" fmla="*/ 281684 h 508358"/>
                  <a:gd name="connsiteX51" fmla="*/ 242252 w 648119"/>
                  <a:gd name="connsiteY51" fmla="*/ 279859 h 508358"/>
                  <a:gd name="connsiteX52" fmla="*/ 183815 w 648119"/>
                  <a:gd name="connsiteY52" fmla="*/ 293551 h 508358"/>
                  <a:gd name="connsiteX53" fmla="*/ 163277 w 648119"/>
                  <a:gd name="connsiteY53" fmla="*/ 268746 h 508358"/>
                  <a:gd name="connsiteX54" fmla="*/ 159931 w 648119"/>
                  <a:gd name="connsiteY54" fmla="*/ 266765 h 508358"/>
                  <a:gd name="connsiteX55" fmla="*/ 125849 w 648119"/>
                  <a:gd name="connsiteY55" fmla="*/ 262811 h 508358"/>
                  <a:gd name="connsiteX56" fmla="*/ 99060 w 648119"/>
                  <a:gd name="connsiteY56" fmla="*/ 284116 h 508358"/>
                  <a:gd name="connsiteX57" fmla="*/ 85219 w 648119"/>
                  <a:gd name="connsiteY57" fmla="*/ 308766 h 508358"/>
                  <a:gd name="connsiteX58" fmla="*/ 0 w 648119"/>
                  <a:gd name="connsiteY58" fmla="*/ 230396 h 508358"/>
                  <a:gd name="connsiteX59" fmla="*/ 84009 w 648119"/>
                  <a:gd name="connsiteY59" fmla="*/ 59805 h 508358"/>
                  <a:gd name="connsiteX60" fmla="*/ 131634 w 648119"/>
                  <a:gd name="connsiteY60" fmla="*/ 66958 h 508358"/>
                  <a:gd name="connsiteX61" fmla="*/ 148675 w 648119"/>
                  <a:gd name="connsiteY61" fmla="*/ 65590 h 508358"/>
                  <a:gd name="connsiteX62" fmla="*/ 197523 w 648119"/>
                  <a:gd name="connsiteY62" fmla="*/ 43980 h 508358"/>
                  <a:gd name="connsiteX63" fmla="*/ 318503 w 648119"/>
                  <a:gd name="connsiteY63" fmla="*/ 0 h 50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48119" h="508358">
                    <a:moveTo>
                      <a:pt x="318503" y="0"/>
                    </a:moveTo>
                    <a:cubicBezTo>
                      <a:pt x="273155" y="19935"/>
                      <a:pt x="228416" y="49610"/>
                      <a:pt x="221264" y="65590"/>
                    </a:cubicBezTo>
                    <a:cubicBezTo>
                      <a:pt x="213192" y="92086"/>
                      <a:pt x="208037" y="119384"/>
                      <a:pt x="205894" y="146999"/>
                    </a:cubicBezTo>
                    <a:cubicBezTo>
                      <a:pt x="203384" y="166995"/>
                      <a:pt x="216614" y="185581"/>
                      <a:pt x="236329" y="189759"/>
                    </a:cubicBezTo>
                    <a:cubicBezTo>
                      <a:pt x="260051" y="194963"/>
                      <a:pt x="284330" y="183700"/>
                      <a:pt x="295676" y="162226"/>
                    </a:cubicBezTo>
                    <a:lnTo>
                      <a:pt x="313026" y="129208"/>
                    </a:lnTo>
                    <a:cubicBezTo>
                      <a:pt x="321536" y="112699"/>
                      <a:pt x="338581" y="102351"/>
                      <a:pt x="357155" y="102419"/>
                    </a:cubicBezTo>
                    <a:lnTo>
                      <a:pt x="382267" y="102419"/>
                    </a:lnTo>
                    <a:lnTo>
                      <a:pt x="636095" y="289899"/>
                    </a:lnTo>
                    <a:cubicBezTo>
                      <a:pt x="649247" y="299606"/>
                      <a:pt x="652040" y="318136"/>
                      <a:pt x="642335" y="331290"/>
                    </a:cubicBezTo>
                    <a:lnTo>
                      <a:pt x="640050" y="334332"/>
                    </a:lnTo>
                    <a:cubicBezTo>
                      <a:pt x="630332" y="347464"/>
                      <a:pt x="611818" y="350256"/>
                      <a:pt x="598660" y="340572"/>
                    </a:cubicBezTo>
                    <a:lnTo>
                      <a:pt x="586484" y="331595"/>
                    </a:lnTo>
                    <a:lnTo>
                      <a:pt x="499136" y="267376"/>
                    </a:lnTo>
                    <a:cubicBezTo>
                      <a:pt x="495762" y="264981"/>
                      <a:pt x="491093" y="265716"/>
                      <a:pt x="488616" y="269031"/>
                    </a:cubicBezTo>
                    <a:cubicBezTo>
                      <a:pt x="486095" y="272403"/>
                      <a:pt x="486787" y="277180"/>
                      <a:pt x="490160" y="279702"/>
                    </a:cubicBezTo>
                    <a:lnTo>
                      <a:pt x="577360" y="343922"/>
                    </a:lnTo>
                    <a:cubicBezTo>
                      <a:pt x="590546" y="353592"/>
                      <a:pt x="593406" y="372116"/>
                      <a:pt x="583750" y="385313"/>
                    </a:cubicBezTo>
                    <a:lnTo>
                      <a:pt x="581469" y="388358"/>
                    </a:lnTo>
                    <a:cubicBezTo>
                      <a:pt x="576803" y="394711"/>
                      <a:pt x="569786" y="398931"/>
                      <a:pt x="561986" y="400072"/>
                    </a:cubicBezTo>
                    <a:cubicBezTo>
                      <a:pt x="554241" y="401296"/>
                      <a:pt x="546332" y="399318"/>
                      <a:pt x="540074" y="394595"/>
                    </a:cubicBezTo>
                    <a:lnTo>
                      <a:pt x="527748" y="385618"/>
                    </a:lnTo>
                    <a:lnTo>
                      <a:pt x="462161" y="337225"/>
                    </a:lnTo>
                    <a:cubicBezTo>
                      <a:pt x="458748" y="334789"/>
                      <a:pt x="454012" y="335531"/>
                      <a:pt x="451511" y="338896"/>
                    </a:cubicBezTo>
                    <a:cubicBezTo>
                      <a:pt x="451488" y="338926"/>
                      <a:pt x="451466" y="338956"/>
                      <a:pt x="451444" y="338986"/>
                    </a:cubicBezTo>
                    <a:cubicBezTo>
                      <a:pt x="448964" y="342342"/>
                      <a:pt x="449674" y="347073"/>
                      <a:pt x="453030" y="349553"/>
                    </a:cubicBezTo>
                    <a:lnTo>
                      <a:pt x="518770" y="397943"/>
                    </a:lnTo>
                    <a:cubicBezTo>
                      <a:pt x="518799" y="397963"/>
                      <a:pt x="518827" y="397984"/>
                      <a:pt x="518857" y="398007"/>
                    </a:cubicBezTo>
                    <a:cubicBezTo>
                      <a:pt x="531925" y="407677"/>
                      <a:pt x="534680" y="426113"/>
                      <a:pt x="525008" y="439183"/>
                    </a:cubicBezTo>
                    <a:lnTo>
                      <a:pt x="522728" y="442378"/>
                    </a:lnTo>
                    <a:cubicBezTo>
                      <a:pt x="522694" y="442424"/>
                      <a:pt x="522661" y="442470"/>
                      <a:pt x="522627" y="442515"/>
                    </a:cubicBezTo>
                    <a:cubicBezTo>
                      <a:pt x="512910" y="455603"/>
                      <a:pt x="494424" y="458335"/>
                      <a:pt x="481336" y="448618"/>
                    </a:cubicBezTo>
                    <a:lnTo>
                      <a:pt x="469162" y="439638"/>
                    </a:lnTo>
                    <a:lnTo>
                      <a:pt x="469013" y="439638"/>
                    </a:lnTo>
                    <a:lnTo>
                      <a:pt x="428829" y="409965"/>
                    </a:lnTo>
                    <a:cubicBezTo>
                      <a:pt x="425469" y="407613"/>
                      <a:pt x="420849" y="408340"/>
                      <a:pt x="418374" y="411611"/>
                    </a:cubicBezTo>
                    <a:cubicBezTo>
                      <a:pt x="415833" y="414970"/>
                      <a:pt x="416496" y="419753"/>
                      <a:pt x="419855" y="422294"/>
                    </a:cubicBezTo>
                    <a:lnTo>
                      <a:pt x="460021" y="451818"/>
                    </a:lnTo>
                    <a:cubicBezTo>
                      <a:pt x="473190" y="461497"/>
                      <a:pt x="476052" y="480005"/>
                      <a:pt x="466420" y="493209"/>
                    </a:cubicBezTo>
                    <a:lnTo>
                      <a:pt x="464136" y="496406"/>
                    </a:lnTo>
                    <a:cubicBezTo>
                      <a:pt x="454373" y="509467"/>
                      <a:pt x="435921" y="512247"/>
                      <a:pt x="422744" y="502643"/>
                    </a:cubicBezTo>
                    <a:lnTo>
                      <a:pt x="373286" y="466272"/>
                    </a:lnTo>
                    <a:lnTo>
                      <a:pt x="385602" y="444052"/>
                    </a:lnTo>
                    <a:cubicBezTo>
                      <a:pt x="391505" y="433704"/>
                      <a:pt x="392933" y="421396"/>
                      <a:pt x="389559" y="409971"/>
                    </a:cubicBezTo>
                    <a:cubicBezTo>
                      <a:pt x="386368" y="398538"/>
                      <a:pt x="378757" y="388845"/>
                      <a:pt x="368408" y="383033"/>
                    </a:cubicBezTo>
                    <a:lnTo>
                      <a:pt x="364904" y="381205"/>
                    </a:lnTo>
                    <a:cubicBezTo>
                      <a:pt x="354616" y="375450"/>
                      <a:pt x="342460" y="374027"/>
                      <a:pt x="331120" y="377251"/>
                    </a:cubicBezTo>
                    <a:cubicBezTo>
                      <a:pt x="335871" y="357781"/>
                      <a:pt x="327026" y="337538"/>
                      <a:pt x="309514" y="327795"/>
                    </a:cubicBezTo>
                    <a:lnTo>
                      <a:pt x="306165" y="325968"/>
                    </a:lnTo>
                    <a:cubicBezTo>
                      <a:pt x="294614" y="319473"/>
                      <a:pt x="280756" y="318523"/>
                      <a:pt x="268427" y="323380"/>
                    </a:cubicBezTo>
                    <a:cubicBezTo>
                      <a:pt x="269436" y="306255"/>
                      <a:pt x="260568" y="290060"/>
                      <a:pt x="245599" y="281684"/>
                    </a:cubicBezTo>
                    <a:lnTo>
                      <a:pt x="242252" y="279859"/>
                    </a:lnTo>
                    <a:cubicBezTo>
                      <a:pt x="222150" y="268722"/>
                      <a:pt x="196878" y="274644"/>
                      <a:pt x="183815" y="293551"/>
                    </a:cubicBezTo>
                    <a:cubicBezTo>
                      <a:pt x="180319" y="283001"/>
                      <a:pt x="172989" y="274149"/>
                      <a:pt x="163277" y="268746"/>
                    </a:cubicBezTo>
                    <a:lnTo>
                      <a:pt x="159931" y="266765"/>
                    </a:lnTo>
                    <a:cubicBezTo>
                      <a:pt x="149534" y="261012"/>
                      <a:pt x="137287" y="259590"/>
                      <a:pt x="125849" y="262811"/>
                    </a:cubicBezTo>
                    <a:cubicBezTo>
                      <a:pt x="114415" y="266014"/>
                      <a:pt x="104754" y="273695"/>
                      <a:pt x="99060" y="284116"/>
                    </a:cubicBezTo>
                    <a:lnTo>
                      <a:pt x="85219" y="308766"/>
                    </a:lnTo>
                    <a:cubicBezTo>
                      <a:pt x="51716" y="288793"/>
                      <a:pt x="22703" y="262113"/>
                      <a:pt x="0" y="230396"/>
                    </a:cubicBezTo>
                    <a:lnTo>
                      <a:pt x="84009" y="59805"/>
                    </a:lnTo>
                    <a:cubicBezTo>
                      <a:pt x="99489" y="64328"/>
                      <a:pt x="115509" y="66733"/>
                      <a:pt x="131634" y="66958"/>
                    </a:cubicBezTo>
                    <a:cubicBezTo>
                      <a:pt x="137342" y="66955"/>
                      <a:pt x="143040" y="66498"/>
                      <a:pt x="148675" y="65590"/>
                    </a:cubicBezTo>
                    <a:cubicBezTo>
                      <a:pt x="165853" y="60607"/>
                      <a:pt x="182282" y="53338"/>
                      <a:pt x="197523" y="43980"/>
                    </a:cubicBezTo>
                    <a:cubicBezTo>
                      <a:pt x="232982" y="25110"/>
                      <a:pt x="279092" y="457"/>
                      <a:pt x="318503" y="0"/>
                    </a:cubicBezTo>
                    <a:close/>
                  </a:path>
                </a:pathLst>
              </a:custGeom>
              <a:solidFill>
                <a:srgbClr val="0078D4"/>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12A0A5F4-AD60-470B-B56C-77AA786EAA6D}"/>
                  </a:ext>
                </a:extLst>
              </p:cNvPr>
              <p:cNvSpPr/>
              <p:nvPr/>
            </p:nvSpPr>
            <p:spPr>
              <a:xfrm>
                <a:off x="8692515" y="5593902"/>
                <a:ext cx="90076" cy="110439"/>
              </a:xfrm>
              <a:custGeom>
                <a:avLst/>
                <a:gdLst>
                  <a:gd name="connsiteX0" fmla="*/ 49095 w 90076"/>
                  <a:gd name="connsiteY0" fmla="*/ 1131 h 110439"/>
                  <a:gd name="connsiteX1" fmla="*/ 71464 w 90076"/>
                  <a:gd name="connsiteY1" fmla="*/ 3717 h 110439"/>
                  <a:gd name="connsiteX2" fmla="*/ 74965 w 90076"/>
                  <a:gd name="connsiteY2" fmla="*/ 5696 h 110439"/>
                  <a:gd name="connsiteX3" fmla="*/ 86378 w 90076"/>
                  <a:gd name="connsiteY3" fmla="*/ 45869 h 110439"/>
                  <a:gd name="connsiteX4" fmla="*/ 58838 w 90076"/>
                  <a:gd name="connsiteY4" fmla="*/ 95328 h 110439"/>
                  <a:gd name="connsiteX5" fmla="*/ 18508 w 90076"/>
                  <a:gd name="connsiteY5" fmla="*/ 106740 h 110439"/>
                  <a:gd name="connsiteX6" fmla="*/ 15161 w 90076"/>
                  <a:gd name="connsiteY6" fmla="*/ 104762 h 110439"/>
                  <a:gd name="connsiteX7" fmla="*/ 15146 w 90076"/>
                  <a:gd name="connsiteY7" fmla="*/ 104753 h 110439"/>
                  <a:gd name="connsiteX8" fmla="*/ 3747 w 90076"/>
                  <a:gd name="connsiteY8" fmla="*/ 64587 h 110439"/>
                  <a:gd name="connsiteX9" fmla="*/ 31292 w 90076"/>
                  <a:gd name="connsiteY9" fmla="*/ 15282 h 110439"/>
                  <a:gd name="connsiteX10" fmla="*/ 49095 w 90076"/>
                  <a:gd name="connsiteY10" fmla="*/ 1131 h 11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76" h="110439">
                    <a:moveTo>
                      <a:pt x="49095" y="1131"/>
                    </a:moveTo>
                    <a:cubicBezTo>
                      <a:pt x="56599" y="-1013"/>
                      <a:pt x="64648" y="-83"/>
                      <a:pt x="71464" y="3717"/>
                    </a:cubicBezTo>
                    <a:lnTo>
                      <a:pt x="74965" y="5696"/>
                    </a:lnTo>
                    <a:cubicBezTo>
                      <a:pt x="89152" y="13684"/>
                      <a:pt x="94247" y="31616"/>
                      <a:pt x="86378" y="45869"/>
                    </a:cubicBezTo>
                    <a:lnTo>
                      <a:pt x="58838" y="95328"/>
                    </a:lnTo>
                    <a:cubicBezTo>
                      <a:pt x="50778" y="109522"/>
                      <a:pt x="32810" y="114607"/>
                      <a:pt x="18508" y="106740"/>
                    </a:cubicBezTo>
                    <a:lnTo>
                      <a:pt x="15161" y="104762"/>
                    </a:lnTo>
                    <a:cubicBezTo>
                      <a:pt x="15155" y="104759"/>
                      <a:pt x="15150" y="104756"/>
                      <a:pt x="15146" y="104753"/>
                    </a:cubicBezTo>
                    <a:cubicBezTo>
                      <a:pt x="906" y="96809"/>
                      <a:pt x="-4197" y="78826"/>
                      <a:pt x="3747" y="64587"/>
                    </a:cubicBezTo>
                    <a:lnTo>
                      <a:pt x="31292" y="15282"/>
                    </a:lnTo>
                    <a:cubicBezTo>
                      <a:pt x="35058" y="8342"/>
                      <a:pt x="41484" y="3233"/>
                      <a:pt x="49095" y="1131"/>
                    </a:cubicBez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A8F02D85-1592-4612-947B-C9A88A566D09}"/>
                  </a:ext>
                </a:extLst>
              </p:cNvPr>
              <p:cNvSpPr/>
              <p:nvPr/>
            </p:nvSpPr>
            <p:spPr>
              <a:xfrm>
                <a:off x="8746840" y="5607038"/>
                <a:ext cx="118083" cy="160518"/>
              </a:xfrm>
              <a:custGeom>
                <a:avLst/>
                <a:gdLst>
                  <a:gd name="connsiteX0" fmla="*/ 77042 w 118083"/>
                  <a:gd name="connsiteY0" fmla="*/ 1139 h 160518"/>
                  <a:gd name="connsiteX1" fmla="*/ 99466 w 118083"/>
                  <a:gd name="connsiteY1" fmla="*/ 3660 h 160518"/>
                  <a:gd name="connsiteX2" fmla="*/ 102971 w 118083"/>
                  <a:gd name="connsiteY2" fmla="*/ 5637 h 160518"/>
                  <a:gd name="connsiteX3" fmla="*/ 114383 w 118083"/>
                  <a:gd name="connsiteY3" fmla="*/ 45820 h 160518"/>
                  <a:gd name="connsiteX4" fmla="*/ 109969 w 118083"/>
                  <a:gd name="connsiteY4" fmla="*/ 53732 h 160518"/>
                  <a:gd name="connsiteX5" fmla="*/ 86542 w 118083"/>
                  <a:gd name="connsiteY5" fmla="*/ 95579 h 160518"/>
                  <a:gd name="connsiteX6" fmla="*/ 58845 w 118083"/>
                  <a:gd name="connsiteY6" fmla="*/ 145340 h 160518"/>
                  <a:gd name="connsiteX7" fmla="*/ 18512 w 118083"/>
                  <a:gd name="connsiteY7" fmla="*/ 156755 h 160518"/>
                  <a:gd name="connsiteX8" fmla="*/ 15164 w 118083"/>
                  <a:gd name="connsiteY8" fmla="*/ 154928 h 160518"/>
                  <a:gd name="connsiteX9" fmla="*/ 3752 w 118083"/>
                  <a:gd name="connsiteY9" fmla="*/ 114595 h 160518"/>
                  <a:gd name="connsiteX10" fmla="*/ 17750 w 118083"/>
                  <a:gd name="connsiteY10" fmla="*/ 89488 h 160518"/>
                  <a:gd name="connsiteX11" fmla="*/ 45294 w 118083"/>
                  <a:gd name="connsiteY11" fmla="*/ 40183 h 160518"/>
                  <a:gd name="connsiteX12" fmla="*/ 59293 w 118083"/>
                  <a:gd name="connsiteY12" fmla="*/ 15072 h 160518"/>
                  <a:gd name="connsiteX13" fmla="*/ 77042 w 118083"/>
                  <a:gd name="connsiteY13" fmla="*/ 1139 h 16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083" h="160518">
                    <a:moveTo>
                      <a:pt x="77042" y="1139"/>
                    </a:moveTo>
                    <a:cubicBezTo>
                      <a:pt x="84299" y="-923"/>
                      <a:pt x="92335" y="-242"/>
                      <a:pt x="99466" y="3660"/>
                    </a:cubicBezTo>
                    <a:lnTo>
                      <a:pt x="102971" y="5637"/>
                    </a:lnTo>
                    <a:cubicBezTo>
                      <a:pt x="117162" y="13627"/>
                      <a:pt x="122254" y="31564"/>
                      <a:pt x="114383" y="45820"/>
                    </a:cubicBezTo>
                    <a:lnTo>
                      <a:pt x="109969" y="53732"/>
                    </a:lnTo>
                    <a:lnTo>
                      <a:pt x="86542" y="95579"/>
                    </a:lnTo>
                    <a:lnTo>
                      <a:pt x="58845" y="145340"/>
                    </a:lnTo>
                    <a:cubicBezTo>
                      <a:pt x="50851" y="159620"/>
                      <a:pt x="32803" y="164728"/>
                      <a:pt x="18512" y="156755"/>
                    </a:cubicBezTo>
                    <a:lnTo>
                      <a:pt x="15164" y="154928"/>
                    </a:lnTo>
                    <a:cubicBezTo>
                      <a:pt x="901" y="146921"/>
                      <a:pt x="-4200" y="128889"/>
                      <a:pt x="3752" y="114595"/>
                    </a:cubicBezTo>
                    <a:lnTo>
                      <a:pt x="17750" y="89488"/>
                    </a:lnTo>
                    <a:lnTo>
                      <a:pt x="45294" y="40183"/>
                    </a:lnTo>
                    <a:lnTo>
                      <a:pt x="59293" y="15072"/>
                    </a:lnTo>
                    <a:cubicBezTo>
                      <a:pt x="63307" y="8005"/>
                      <a:pt x="69785" y="3201"/>
                      <a:pt x="77042" y="1139"/>
                    </a:cubicBez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4167A794-C070-4B66-9776-6DAA1954AE84}"/>
                  </a:ext>
                </a:extLst>
              </p:cNvPr>
              <p:cNvSpPr/>
              <p:nvPr/>
            </p:nvSpPr>
            <p:spPr>
              <a:xfrm>
                <a:off x="8819588" y="5653046"/>
                <a:ext cx="109251" cy="144749"/>
              </a:xfrm>
              <a:custGeom>
                <a:avLst/>
                <a:gdLst>
                  <a:gd name="connsiteX0" fmla="*/ 68261 w 109251"/>
                  <a:gd name="connsiteY0" fmla="*/ 1127 h 144749"/>
                  <a:gd name="connsiteX1" fmla="*/ 90788 w 109251"/>
                  <a:gd name="connsiteY1" fmla="*/ 3763 h 144749"/>
                  <a:gd name="connsiteX2" fmla="*/ 94136 w 109251"/>
                  <a:gd name="connsiteY2" fmla="*/ 5591 h 144749"/>
                  <a:gd name="connsiteX3" fmla="*/ 105548 w 109251"/>
                  <a:gd name="connsiteY3" fmla="*/ 45923 h 144749"/>
                  <a:gd name="connsiteX4" fmla="*/ 82110 w 109251"/>
                  <a:gd name="connsiteY4" fmla="*/ 87777 h 144749"/>
                  <a:gd name="connsiteX5" fmla="*/ 68418 w 109251"/>
                  <a:gd name="connsiteY5" fmla="*/ 112431 h 144749"/>
                  <a:gd name="connsiteX6" fmla="*/ 58829 w 109251"/>
                  <a:gd name="connsiteY6" fmla="*/ 129627 h 144749"/>
                  <a:gd name="connsiteX7" fmla="*/ 41026 w 109251"/>
                  <a:gd name="connsiteY7" fmla="*/ 143627 h 144749"/>
                  <a:gd name="connsiteX8" fmla="*/ 18504 w 109251"/>
                  <a:gd name="connsiteY8" fmla="*/ 141039 h 144749"/>
                  <a:gd name="connsiteX9" fmla="*/ 15157 w 109251"/>
                  <a:gd name="connsiteY9" fmla="*/ 139063 h 144749"/>
                  <a:gd name="connsiteX10" fmla="*/ 3743 w 109251"/>
                  <a:gd name="connsiteY10" fmla="*/ 98879 h 144749"/>
                  <a:gd name="connsiteX11" fmla="*/ 27179 w 109251"/>
                  <a:gd name="connsiteY11" fmla="*/ 57032 h 144749"/>
                  <a:gd name="connsiteX12" fmla="*/ 50456 w 109251"/>
                  <a:gd name="connsiteY12" fmla="*/ 15178 h 144749"/>
                  <a:gd name="connsiteX13" fmla="*/ 68261 w 109251"/>
                  <a:gd name="connsiteY13" fmla="*/ 1127 h 144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251" h="144749">
                    <a:moveTo>
                      <a:pt x="68261" y="1127"/>
                    </a:moveTo>
                    <a:cubicBezTo>
                      <a:pt x="75558" y="-938"/>
                      <a:pt x="83642" y="-222"/>
                      <a:pt x="90788" y="3763"/>
                    </a:cubicBezTo>
                    <a:lnTo>
                      <a:pt x="94136" y="5591"/>
                    </a:lnTo>
                    <a:cubicBezTo>
                      <a:pt x="108335" y="13648"/>
                      <a:pt x="113421" y="31621"/>
                      <a:pt x="105548" y="45923"/>
                    </a:cubicBezTo>
                    <a:lnTo>
                      <a:pt x="82110" y="87777"/>
                    </a:lnTo>
                    <a:lnTo>
                      <a:pt x="68418" y="112431"/>
                    </a:lnTo>
                    <a:lnTo>
                      <a:pt x="58829" y="129627"/>
                    </a:lnTo>
                    <a:cubicBezTo>
                      <a:pt x="55006" y="136487"/>
                      <a:pt x="48594" y="141529"/>
                      <a:pt x="41026" y="143627"/>
                    </a:cubicBezTo>
                    <a:cubicBezTo>
                      <a:pt x="33470" y="145760"/>
                      <a:pt x="25378" y="144830"/>
                      <a:pt x="18504" y="141039"/>
                    </a:cubicBezTo>
                    <a:lnTo>
                      <a:pt x="15157" y="139063"/>
                    </a:lnTo>
                    <a:cubicBezTo>
                      <a:pt x="911" y="131115"/>
                      <a:pt x="-4198" y="113128"/>
                      <a:pt x="3743" y="98879"/>
                    </a:cubicBezTo>
                    <a:lnTo>
                      <a:pt x="27179" y="57032"/>
                    </a:lnTo>
                    <a:lnTo>
                      <a:pt x="50456" y="15178"/>
                    </a:lnTo>
                    <a:cubicBezTo>
                      <a:pt x="54453" y="8039"/>
                      <a:pt x="60963" y="3193"/>
                      <a:pt x="68261" y="1127"/>
                    </a:cubicBez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9BA14AD3-E5D1-42C8-B2C5-766431A6B9B5}"/>
                  </a:ext>
                </a:extLst>
              </p:cNvPr>
              <p:cNvSpPr/>
              <p:nvPr/>
            </p:nvSpPr>
            <p:spPr>
              <a:xfrm>
                <a:off x="8897552" y="5708402"/>
                <a:ext cx="90043" cy="110340"/>
              </a:xfrm>
              <a:custGeom>
                <a:avLst/>
                <a:gdLst>
                  <a:gd name="connsiteX0" fmla="*/ 57105 w 90043"/>
                  <a:gd name="connsiteY0" fmla="*/ 2 h 110340"/>
                  <a:gd name="connsiteX1" fmla="*/ 71561 w 90043"/>
                  <a:gd name="connsiteY1" fmla="*/ 3651 h 110340"/>
                  <a:gd name="connsiteX2" fmla="*/ 74908 w 90043"/>
                  <a:gd name="connsiteY2" fmla="*/ 5632 h 110340"/>
                  <a:gd name="connsiteX3" fmla="*/ 88911 w 90043"/>
                  <a:gd name="connsiteY3" fmla="*/ 23281 h 110340"/>
                  <a:gd name="connsiteX4" fmla="*/ 86329 w 90043"/>
                  <a:gd name="connsiteY4" fmla="*/ 45813 h 110340"/>
                  <a:gd name="connsiteX5" fmla="*/ 58796 w 90043"/>
                  <a:gd name="connsiteY5" fmla="*/ 95118 h 110340"/>
                  <a:gd name="connsiteX6" fmla="*/ 58693 w 90043"/>
                  <a:gd name="connsiteY6" fmla="*/ 95302 h 110340"/>
                  <a:gd name="connsiteX7" fmla="*/ 18463 w 90043"/>
                  <a:gd name="connsiteY7" fmla="*/ 106530 h 110340"/>
                  <a:gd name="connsiteX8" fmla="*/ 15116 w 90043"/>
                  <a:gd name="connsiteY8" fmla="*/ 104705 h 110340"/>
                  <a:gd name="connsiteX9" fmla="*/ 3701 w 90043"/>
                  <a:gd name="connsiteY9" fmla="*/ 64522 h 110340"/>
                  <a:gd name="connsiteX10" fmla="*/ 17542 w 90043"/>
                  <a:gd name="connsiteY10" fmla="*/ 39717 h 110340"/>
                  <a:gd name="connsiteX11" fmla="*/ 31237 w 90043"/>
                  <a:gd name="connsiteY11" fmla="*/ 15066 h 110340"/>
                  <a:gd name="connsiteX12" fmla="*/ 49039 w 90043"/>
                  <a:gd name="connsiteY12" fmla="*/ 1067 h 110340"/>
                  <a:gd name="connsiteX13" fmla="*/ 57105 w 90043"/>
                  <a:gd name="connsiteY13" fmla="*/ 2 h 110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0043" h="110340">
                    <a:moveTo>
                      <a:pt x="57105" y="2"/>
                    </a:moveTo>
                    <a:cubicBezTo>
                      <a:pt x="62152" y="0"/>
                      <a:pt x="67120" y="1255"/>
                      <a:pt x="71561" y="3651"/>
                    </a:cubicBezTo>
                    <a:lnTo>
                      <a:pt x="74908" y="5632"/>
                    </a:lnTo>
                    <a:cubicBezTo>
                      <a:pt x="81760" y="9391"/>
                      <a:pt x="86808" y="15754"/>
                      <a:pt x="88911" y="23281"/>
                    </a:cubicBezTo>
                    <a:cubicBezTo>
                      <a:pt x="91057" y="30839"/>
                      <a:pt x="90129" y="38937"/>
                      <a:pt x="86329" y="45813"/>
                    </a:cubicBezTo>
                    <a:lnTo>
                      <a:pt x="58796" y="95118"/>
                    </a:lnTo>
                    <a:cubicBezTo>
                      <a:pt x="58762" y="95179"/>
                      <a:pt x="58727" y="95241"/>
                      <a:pt x="58693" y="95302"/>
                    </a:cubicBezTo>
                    <a:cubicBezTo>
                      <a:pt x="50685" y="109513"/>
                      <a:pt x="32674" y="114538"/>
                      <a:pt x="18463" y="106530"/>
                    </a:cubicBezTo>
                    <a:lnTo>
                      <a:pt x="15116" y="104705"/>
                    </a:lnTo>
                    <a:cubicBezTo>
                      <a:pt x="924" y="96716"/>
                      <a:pt x="-4172" y="78778"/>
                      <a:pt x="3701" y="64522"/>
                    </a:cubicBezTo>
                    <a:lnTo>
                      <a:pt x="17542" y="39717"/>
                    </a:lnTo>
                    <a:lnTo>
                      <a:pt x="31237" y="15066"/>
                    </a:lnTo>
                    <a:cubicBezTo>
                      <a:pt x="35058" y="8205"/>
                      <a:pt x="41471" y="3163"/>
                      <a:pt x="49039" y="1067"/>
                    </a:cubicBezTo>
                    <a:cubicBezTo>
                      <a:pt x="51663" y="329"/>
                      <a:pt x="54379" y="-29"/>
                      <a:pt x="57105" y="2"/>
                    </a:cubicBezTo>
                    <a:close/>
                  </a:path>
                </a:pathLst>
              </a:custGeom>
              <a:solidFill>
                <a:srgbClr val="50E6FF"/>
              </a:solidFill>
              <a:ln w="1488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7B3B00DA-7D0B-4E1B-883D-340434DCE4E1}"/>
              </a:ext>
            </a:extLst>
          </p:cNvPr>
          <p:cNvGrpSpPr/>
          <p:nvPr/>
        </p:nvGrpSpPr>
        <p:grpSpPr>
          <a:xfrm>
            <a:off x="5784845" y="4018440"/>
            <a:ext cx="946598" cy="946598"/>
            <a:chOff x="7511703" y="11061621"/>
            <a:chExt cx="502920" cy="502920"/>
          </a:xfrm>
        </p:grpSpPr>
        <p:grpSp>
          <p:nvGrpSpPr>
            <p:cNvPr id="184" name="Group 183">
              <a:extLst>
                <a:ext uri="{FF2B5EF4-FFF2-40B4-BE49-F238E27FC236}">
                  <a16:creationId xmlns:a16="http://schemas.microsoft.com/office/drawing/2014/main" id="{4F492D36-63AD-4A67-8CCA-C5060DAE3666}"/>
                </a:ext>
              </a:extLst>
            </p:cNvPr>
            <p:cNvGrpSpPr>
              <a:grpSpLocks/>
            </p:cNvGrpSpPr>
            <p:nvPr/>
          </p:nvGrpSpPr>
          <p:grpSpPr>
            <a:xfrm>
              <a:off x="7511703" y="11061621"/>
              <a:ext cx="502920" cy="502920"/>
              <a:chOff x="2677356" y="489672"/>
              <a:chExt cx="832104" cy="832104"/>
            </a:xfrm>
          </p:grpSpPr>
          <p:sp>
            <p:nvSpPr>
              <p:cNvPr id="191" name="Oval 190">
                <a:extLst>
                  <a:ext uri="{FF2B5EF4-FFF2-40B4-BE49-F238E27FC236}">
                    <a16:creationId xmlns:a16="http://schemas.microsoft.com/office/drawing/2014/main" id="{869F926D-3C9E-42CF-AA54-1A4467517656}"/>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92" name="Oval 191">
                <a:extLst>
                  <a:ext uri="{FF2B5EF4-FFF2-40B4-BE49-F238E27FC236}">
                    <a16:creationId xmlns:a16="http://schemas.microsoft.com/office/drawing/2014/main" id="{544A5E4B-66F4-4F8F-8B4F-F1DD189CF451}"/>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85" name="Group 184">
              <a:extLst>
                <a:ext uri="{FF2B5EF4-FFF2-40B4-BE49-F238E27FC236}">
                  <a16:creationId xmlns:a16="http://schemas.microsoft.com/office/drawing/2014/main" id="{4FA5BC7D-ECA1-49C5-B893-15BD41423992}"/>
                </a:ext>
              </a:extLst>
            </p:cNvPr>
            <p:cNvGrpSpPr/>
            <p:nvPr/>
          </p:nvGrpSpPr>
          <p:grpSpPr>
            <a:xfrm>
              <a:off x="7601628" y="11156253"/>
              <a:ext cx="323075" cy="313647"/>
              <a:chOff x="-4067233" y="2703182"/>
              <a:chExt cx="707601" cy="686957"/>
            </a:xfrm>
          </p:grpSpPr>
          <p:sp>
            <p:nvSpPr>
              <p:cNvPr id="186" name="Freeform: Shape 185">
                <a:extLst>
                  <a:ext uri="{FF2B5EF4-FFF2-40B4-BE49-F238E27FC236}">
                    <a16:creationId xmlns:a16="http://schemas.microsoft.com/office/drawing/2014/main" id="{1AB4895F-0BC8-456D-8046-67C655978C69}"/>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725C22BF-0B51-4A5F-933B-9FF2FA93C2C1}"/>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259D8EFA-CD69-4CD8-B6C3-A1BFF3CA4D3A}"/>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0D5DA355-C568-4DA3-AC43-4CDBF2E365B7}"/>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09F529CF-7E65-4059-B905-8E9E902DFC7A}"/>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8" name="Group 207">
            <a:extLst>
              <a:ext uri="{FF2B5EF4-FFF2-40B4-BE49-F238E27FC236}">
                <a16:creationId xmlns:a16="http://schemas.microsoft.com/office/drawing/2014/main" id="{FBDAAE33-722A-49B6-B5A6-1722BFDC78DB}"/>
              </a:ext>
            </a:extLst>
          </p:cNvPr>
          <p:cNvGrpSpPr/>
          <p:nvPr/>
        </p:nvGrpSpPr>
        <p:grpSpPr>
          <a:xfrm>
            <a:off x="8403211" y="2153735"/>
            <a:ext cx="946598" cy="946598"/>
            <a:chOff x="7090776" y="10336066"/>
            <a:chExt cx="502920" cy="502920"/>
          </a:xfrm>
        </p:grpSpPr>
        <p:sp>
          <p:nvSpPr>
            <p:cNvPr id="209" name="Oval 208">
              <a:extLst>
                <a:ext uri="{FF2B5EF4-FFF2-40B4-BE49-F238E27FC236}">
                  <a16:creationId xmlns:a16="http://schemas.microsoft.com/office/drawing/2014/main" id="{A35AA29A-8785-4D5D-96C9-6FF11C443038}"/>
                </a:ext>
              </a:extLst>
            </p:cNvPr>
            <p:cNvSpPr>
              <a:spLocks/>
            </p:cNvSpPr>
            <p:nvPr/>
          </p:nvSpPr>
          <p:spPr bwMode="auto">
            <a:xfrm>
              <a:off x="7090776" y="10336066"/>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0" name="Oval 209">
              <a:extLst>
                <a:ext uri="{FF2B5EF4-FFF2-40B4-BE49-F238E27FC236}">
                  <a16:creationId xmlns:a16="http://schemas.microsoft.com/office/drawing/2014/main" id="{4CD2C226-E0AB-4520-9AE8-2D8992BC6423}"/>
                </a:ext>
              </a:extLst>
            </p:cNvPr>
            <p:cNvSpPr>
              <a:spLocks/>
            </p:cNvSpPr>
            <p:nvPr/>
          </p:nvSpPr>
          <p:spPr bwMode="auto">
            <a:xfrm>
              <a:off x="7116378" y="10361668"/>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11" name="Group 210">
              <a:extLst>
                <a:ext uri="{FF2B5EF4-FFF2-40B4-BE49-F238E27FC236}">
                  <a16:creationId xmlns:a16="http://schemas.microsoft.com/office/drawing/2014/main" id="{B3E4062A-3182-47CB-8F1F-9E69513C2C36}"/>
                </a:ext>
              </a:extLst>
            </p:cNvPr>
            <p:cNvGrpSpPr/>
            <p:nvPr/>
          </p:nvGrpSpPr>
          <p:grpSpPr>
            <a:xfrm>
              <a:off x="7243486" y="10421377"/>
              <a:ext cx="197501" cy="332297"/>
              <a:chOff x="4214670" y="-341384"/>
              <a:chExt cx="326374" cy="549128"/>
            </a:xfrm>
          </p:grpSpPr>
          <p:sp>
            <p:nvSpPr>
              <p:cNvPr id="212" name="Graphic 404">
                <a:extLst>
                  <a:ext uri="{FF2B5EF4-FFF2-40B4-BE49-F238E27FC236}">
                    <a16:creationId xmlns:a16="http://schemas.microsoft.com/office/drawing/2014/main" id="{F9EF541C-864C-41FE-9EA2-63D1693EF55C}"/>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213" name="Group 212">
                <a:extLst>
                  <a:ext uri="{FF2B5EF4-FFF2-40B4-BE49-F238E27FC236}">
                    <a16:creationId xmlns:a16="http://schemas.microsoft.com/office/drawing/2014/main" id="{A3A67D84-8EEF-4DDB-A61D-8C526D160884}"/>
                  </a:ext>
                </a:extLst>
              </p:cNvPr>
              <p:cNvGrpSpPr/>
              <p:nvPr/>
            </p:nvGrpSpPr>
            <p:grpSpPr>
              <a:xfrm>
                <a:off x="4272893" y="-164306"/>
                <a:ext cx="225215" cy="144634"/>
                <a:chOff x="8623961" y="1356955"/>
                <a:chExt cx="475069" cy="305097"/>
              </a:xfrm>
            </p:grpSpPr>
            <p:pic>
              <p:nvPicPr>
                <p:cNvPr id="214" name="Graphic 213">
                  <a:extLst>
                    <a:ext uri="{FF2B5EF4-FFF2-40B4-BE49-F238E27FC236}">
                      <a16:creationId xmlns:a16="http://schemas.microsoft.com/office/drawing/2014/main" id="{20A0952E-5F8E-4B61-840D-FBF92FC5F2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3961" y="1423086"/>
                  <a:ext cx="238968" cy="238966"/>
                </a:xfrm>
                <a:prstGeom prst="rect">
                  <a:avLst/>
                </a:prstGeom>
              </p:spPr>
            </p:pic>
            <p:pic>
              <p:nvPicPr>
                <p:cNvPr id="215" name="Graphic 214">
                  <a:extLst>
                    <a:ext uri="{FF2B5EF4-FFF2-40B4-BE49-F238E27FC236}">
                      <a16:creationId xmlns:a16="http://schemas.microsoft.com/office/drawing/2014/main" id="{0F6B8B28-CC62-44D3-848F-9A9D24898AB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6260" y="1356955"/>
                  <a:ext cx="252770" cy="252770"/>
                </a:xfrm>
                <a:prstGeom prst="rect">
                  <a:avLst/>
                </a:prstGeom>
              </p:spPr>
            </p:pic>
          </p:grpSp>
        </p:grpSp>
      </p:grpSp>
      <p:grpSp>
        <p:nvGrpSpPr>
          <p:cNvPr id="193" name="Group 192">
            <a:extLst>
              <a:ext uri="{FF2B5EF4-FFF2-40B4-BE49-F238E27FC236}">
                <a16:creationId xmlns:a16="http://schemas.microsoft.com/office/drawing/2014/main" id="{1964B61F-B5EE-4D81-8BEF-34B68E543B3E}"/>
              </a:ext>
            </a:extLst>
          </p:cNvPr>
          <p:cNvGrpSpPr/>
          <p:nvPr/>
        </p:nvGrpSpPr>
        <p:grpSpPr>
          <a:xfrm>
            <a:off x="3283166" y="2153735"/>
            <a:ext cx="946598" cy="946598"/>
            <a:chOff x="6231410" y="9754954"/>
            <a:chExt cx="502920" cy="502920"/>
          </a:xfrm>
        </p:grpSpPr>
        <p:grpSp>
          <p:nvGrpSpPr>
            <p:cNvPr id="194" name="Group 193">
              <a:extLst>
                <a:ext uri="{FF2B5EF4-FFF2-40B4-BE49-F238E27FC236}">
                  <a16:creationId xmlns:a16="http://schemas.microsoft.com/office/drawing/2014/main" id="{7DF40224-F15F-4129-9A7E-5281BC8CD0E1}"/>
                </a:ext>
              </a:extLst>
            </p:cNvPr>
            <p:cNvGrpSpPr>
              <a:grpSpLocks/>
            </p:cNvGrpSpPr>
            <p:nvPr/>
          </p:nvGrpSpPr>
          <p:grpSpPr>
            <a:xfrm>
              <a:off x="6231410" y="9754954"/>
              <a:ext cx="502920" cy="502920"/>
              <a:chOff x="8104818" y="-613599"/>
              <a:chExt cx="831086" cy="831086"/>
            </a:xfrm>
          </p:grpSpPr>
          <p:sp>
            <p:nvSpPr>
              <p:cNvPr id="206" name="Oval 205">
                <a:extLst>
                  <a:ext uri="{FF2B5EF4-FFF2-40B4-BE49-F238E27FC236}">
                    <a16:creationId xmlns:a16="http://schemas.microsoft.com/office/drawing/2014/main" id="{99F75699-BBEE-492B-A64B-171180D343E1}"/>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7" name="Oval 206">
                <a:extLst>
                  <a:ext uri="{FF2B5EF4-FFF2-40B4-BE49-F238E27FC236}">
                    <a16:creationId xmlns:a16="http://schemas.microsoft.com/office/drawing/2014/main" id="{AB41B59B-9549-473B-82F9-9D6B38A8D944}"/>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95" name="templatize" descr="templatize">
              <a:extLst>
                <a:ext uri="{FF2B5EF4-FFF2-40B4-BE49-F238E27FC236}">
                  <a16:creationId xmlns:a16="http://schemas.microsoft.com/office/drawing/2014/main" id="{74DC389A-4242-4BDB-B2BA-63A38AAEB48F}"/>
                </a:ext>
              </a:extLst>
            </p:cNvPr>
            <p:cNvGrpSpPr>
              <a:grpSpLocks noChangeAspect="1"/>
            </p:cNvGrpSpPr>
            <p:nvPr/>
          </p:nvGrpSpPr>
          <p:grpSpPr bwMode="auto">
            <a:xfrm>
              <a:off x="6354532" y="9878566"/>
              <a:ext cx="256677" cy="255697"/>
              <a:chOff x="5788" y="1364"/>
              <a:chExt cx="262" cy="261"/>
            </a:xfrm>
          </p:grpSpPr>
          <p:sp>
            <p:nvSpPr>
              <p:cNvPr id="196" name="AutoShape 139">
                <a:extLst>
                  <a:ext uri="{FF2B5EF4-FFF2-40B4-BE49-F238E27FC236}">
                    <a16:creationId xmlns:a16="http://schemas.microsoft.com/office/drawing/2014/main" id="{66766CE9-19B0-471C-9427-BA7EF6072628}"/>
                  </a:ext>
                </a:extLst>
              </p:cNvPr>
              <p:cNvSpPr>
                <a:spLocks noChangeAspect="1" noChangeArrowheads="1" noTextEdit="1"/>
              </p:cNvSpPr>
              <p:nvPr/>
            </p:nvSpPr>
            <p:spPr bwMode="auto">
              <a:xfrm>
                <a:off x="5788" y="1364"/>
                <a:ext cx="26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7" name="Rectangle 141">
                <a:extLst>
                  <a:ext uri="{FF2B5EF4-FFF2-40B4-BE49-F238E27FC236}">
                    <a16:creationId xmlns:a16="http://schemas.microsoft.com/office/drawing/2014/main" id="{6C36E9BE-816C-4A1A-93C1-4BA647CB578A}"/>
                  </a:ext>
                </a:extLst>
              </p:cNvPr>
              <p:cNvSpPr>
                <a:spLocks noChangeArrowheads="1"/>
              </p:cNvSpPr>
              <p:nvPr/>
            </p:nvSpPr>
            <p:spPr bwMode="auto">
              <a:xfrm>
                <a:off x="5788" y="1365"/>
                <a:ext cx="262" cy="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8" name="Rectangle 142">
                <a:extLst>
                  <a:ext uri="{FF2B5EF4-FFF2-40B4-BE49-F238E27FC236}">
                    <a16:creationId xmlns:a16="http://schemas.microsoft.com/office/drawing/2014/main" id="{9F314644-B74B-4900-92A5-E859E53DF026}"/>
                  </a:ext>
                </a:extLst>
              </p:cNvPr>
              <p:cNvSpPr>
                <a:spLocks noChangeArrowheads="1"/>
              </p:cNvSpPr>
              <p:nvPr/>
            </p:nvSpPr>
            <p:spPr bwMode="auto">
              <a:xfrm>
                <a:off x="5788" y="1393"/>
                <a:ext cx="262" cy="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9" name="Rectangle 143">
                <a:extLst>
                  <a:ext uri="{FF2B5EF4-FFF2-40B4-BE49-F238E27FC236}">
                    <a16:creationId xmlns:a16="http://schemas.microsoft.com/office/drawing/2014/main" id="{12280E0F-B6EB-45BC-99E3-453F5286C16C}"/>
                  </a:ext>
                </a:extLst>
              </p:cNvPr>
              <p:cNvSpPr>
                <a:spLocks noChangeArrowheads="1"/>
              </p:cNvSpPr>
              <p:nvPr/>
            </p:nvSpPr>
            <p:spPr bwMode="auto">
              <a:xfrm>
                <a:off x="5788" y="1501"/>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44">
                <a:extLst>
                  <a:ext uri="{FF2B5EF4-FFF2-40B4-BE49-F238E27FC236}">
                    <a16:creationId xmlns:a16="http://schemas.microsoft.com/office/drawing/2014/main" id="{82FD771B-4218-4211-B20C-386E3F18041D}"/>
                  </a:ext>
                </a:extLst>
              </p:cNvPr>
              <p:cNvSpPr>
                <a:spLocks noChangeArrowheads="1"/>
              </p:cNvSpPr>
              <p:nvPr/>
            </p:nvSpPr>
            <p:spPr bwMode="auto">
              <a:xfrm>
                <a:off x="5858" y="1501"/>
                <a:ext cx="54"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45">
                <a:extLst>
                  <a:ext uri="{FF2B5EF4-FFF2-40B4-BE49-F238E27FC236}">
                    <a16:creationId xmlns:a16="http://schemas.microsoft.com/office/drawing/2014/main" id="{CE18EAAB-A0B9-455F-8902-383103375F27}"/>
                  </a:ext>
                </a:extLst>
              </p:cNvPr>
              <p:cNvSpPr>
                <a:spLocks noChangeArrowheads="1"/>
              </p:cNvSpPr>
              <p:nvPr/>
            </p:nvSpPr>
            <p:spPr bwMode="auto">
              <a:xfrm>
                <a:off x="5926" y="1501"/>
                <a:ext cx="54" cy="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2" name="Freeform 146">
                <a:extLst>
                  <a:ext uri="{FF2B5EF4-FFF2-40B4-BE49-F238E27FC236}">
                    <a16:creationId xmlns:a16="http://schemas.microsoft.com/office/drawing/2014/main" id="{163AEF53-2FD9-4DA8-AC2B-3A97450ABAAA}"/>
                  </a:ext>
                </a:extLst>
              </p:cNvPr>
              <p:cNvSpPr>
                <a:spLocks/>
              </p:cNvSpPr>
              <p:nvPr/>
            </p:nvSpPr>
            <p:spPr bwMode="auto">
              <a:xfrm>
                <a:off x="5994" y="1501"/>
                <a:ext cx="56" cy="56"/>
              </a:xfrm>
              <a:custGeom>
                <a:avLst/>
                <a:gdLst>
                  <a:gd name="T0" fmla="*/ 56 w 56"/>
                  <a:gd name="T1" fmla="*/ 0 h 56"/>
                  <a:gd name="T2" fmla="*/ 0 w 56"/>
                  <a:gd name="T3" fmla="*/ 0 h 56"/>
                  <a:gd name="T4" fmla="*/ 0 w 56"/>
                  <a:gd name="T5" fmla="*/ 56 h 56"/>
                  <a:gd name="T6" fmla="*/ 56 w 56"/>
                  <a:gd name="T7" fmla="*/ 56 h 56"/>
                  <a:gd name="T8" fmla="*/ 56 w 56"/>
                  <a:gd name="T9" fmla="*/ 0 h 56"/>
                  <a:gd name="T10" fmla="*/ 56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56" y="0"/>
                    </a:moveTo>
                    <a:lnTo>
                      <a:pt x="0" y="0"/>
                    </a:lnTo>
                    <a:lnTo>
                      <a:pt x="0" y="56"/>
                    </a:lnTo>
                    <a:lnTo>
                      <a:pt x="56" y="56"/>
                    </a:lnTo>
                    <a:lnTo>
                      <a:pt x="56" y="0"/>
                    </a:lnTo>
                    <a:lnTo>
                      <a:pt x="5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47">
                <a:extLst>
                  <a:ext uri="{FF2B5EF4-FFF2-40B4-BE49-F238E27FC236}">
                    <a16:creationId xmlns:a16="http://schemas.microsoft.com/office/drawing/2014/main" id="{29A1B2DC-5312-4DA1-B500-7CD32A98236C}"/>
                  </a:ext>
                </a:extLst>
              </p:cNvPr>
              <p:cNvSpPr>
                <a:spLocks noChangeArrowheads="1"/>
              </p:cNvSpPr>
              <p:nvPr/>
            </p:nvSpPr>
            <p:spPr bwMode="auto">
              <a:xfrm>
                <a:off x="5788" y="1571"/>
                <a:ext cx="124" cy="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8">
                <a:extLst>
                  <a:ext uri="{FF2B5EF4-FFF2-40B4-BE49-F238E27FC236}">
                    <a16:creationId xmlns:a16="http://schemas.microsoft.com/office/drawing/2014/main" id="{E6AC92AC-4C9B-4203-9EC0-407BA8A2CF89}"/>
                  </a:ext>
                </a:extLst>
              </p:cNvPr>
              <p:cNvSpPr>
                <a:spLocks noChangeArrowheads="1"/>
              </p:cNvSpPr>
              <p:nvPr/>
            </p:nvSpPr>
            <p:spPr bwMode="auto">
              <a:xfrm>
                <a:off x="5926" y="1571"/>
                <a:ext cx="124" cy="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 name="Freeform 149">
                <a:extLst>
                  <a:ext uri="{FF2B5EF4-FFF2-40B4-BE49-F238E27FC236}">
                    <a16:creationId xmlns:a16="http://schemas.microsoft.com/office/drawing/2014/main" id="{0452520E-90BB-4248-A476-05B59FB206A4}"/>
                  </a:ext>
                </a:extLst>
              </p:cNvPr>
              <p:cNvSpPr>
                <a:spLocks/>
              </p:cNvSpPr>
              <p:nvPr/>
            </p:nvSpPr>
            <p:spPr bwMode="auto">
              <a:xfrm>
                <a:off x="5822" y="1406"/>
                <a:ext cx="193" cy="67"/>
              </a:xfrm>
              <a:custGeom>
                <a:avLst/>
                <a:gdLst>
                  <a:gd name="T0" fmla="*/ 193 w 193"/>
                  <a:gd name="T1" fmla="*/ 33 h 67"/>
                  <a:gd name="T2" fmla="*/ 158 w 193"/>
                  <a:gd name="T3" fmla="*/ 0 h 67"/>
                  <a:gd name="T4" fmla="*/ 158 w 193"/>
                  <a:gd name="T5" fmla="*/ 22 h 67"/>
                  <a:gd name="T6" fmla="*/ 0 w 193"/>
                  <a:gd name="T7" fmla="*/ 22 h 67"/>
                  <a:gd name="T8" fmla="*/ 0 w 193"/>
                  <a:gd name="T9" fmla="*/ 46 h 67"/>
                  <a:gd name="T10" fmla="*/ 158 w 193"/>
                  <a:gd name="T11" fmla="*/ 46 h 67"/>
                  <a:gd name="T12" fmla="*/ 158 w 193"/>
                  <a:gd name="T13" fmla="*/ 67 h 67"/>
                  <a:gd name="T14" fmla="*/ 193 w 193"/>
                  <a:gd name="T15" fmla="*/ 3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67">
                    <a:moveTo>
                      <a:pt x="193" y="33"/>
                    </a:moveTo>
                    <a:lnTo>
                      <a:pt x="158" y="0"/>
                    </a:lnTo>
                    <a:lnTo>
                      <a:pt x="158" y="22"/>
                    </a:lnTo>
                    <a:lnTo>
                      <a:pt x="0" y="22"/>
                    </a:lnTo>
                    <a:lnTo>
                      <a:pt x="0" y="46"/>
                    </a:lnTo>
                    <a:lnTo>
                      <a:pt x="158" y="46"/>
                    </a:lnTo>
                    <a:lnTo>
                      <a:pt x="158" y="67"/>
                    </a:lnTo>
                    <a:lnTo>
                      <a:pt x="193" y="3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7655981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56648"/>
            <a:ext cx="7976616" cy="553998"/>
          </a:xfrm>
        </p:spPr>
        <p:txBody>
          <a:bodyPr/>
          <a:lstStyle/>
          <a:p>
            <a:r>
              <a:rPr lang="en-US" dirty="0">
                <a:solidFill>
                  <a:srgbClr val="00B0F0"/>
                </a:solidFill>
              </a:rPr>
              <a:t>Combatting financial crime</a:t>
            </a:r>
          </a:p>
        </p:txBody>
      </p:sp>
      <p:sp>
        <p:nvSpPr>
          <p:cNvPr id="341" name="TextBox 340">
            <a:extLst>
              <a:ext uri="{FF2B5EF4-FFF2-40B4-BE49-F238E27FC236}">
                <a16:creationId xmlns:a16="http://schemas.microsoft.com/office/drawing/2014/main" id="{3796B5A3-CB9A-45E3-B0F6-AEE66D8C9F3E}"/>
              </a:ext>
            </a:extLst>
          </p:cNvPr>
          <p:cNvSpPr txBox="1"/>
          <p:nvPr/>
        </p:nvSpPr>
        <p:spPr>
          <a:xfrm>
            <a:off x="449580" y="3422449"/>
            <a:ext cx="10706100" cy="584775"/>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“Next-gen tech can increase productivity in financial crime operations by 30-75%. These are significant numbers as global spending on AML and fraud operations is estimated at $31.6B for 2020.”</a:t>
            </a:r>
          </a:p>
        </p:txBody>
      </p:sp>
      <p:sp>
        <p:nvSpPr>
          <p:cNvPr id="698" name="TextBox 697">
            <a:extLst>
              <a:ext uri="{FF2B5EF4-FFF2-40B4-BE49-F238E27FC236}">
                <a16:creationId xmlns:a16="http://schemas.microsoft.com/office/drawing/2014/main" id="{D7B5A2A8-EEA5-4FFA-8025-7AD40950CDC3}"/>
              </a:ext>
            </a:extLst>
          </p:cNvPr>
          <p:cNvSpPr txBox="1"/>
          <p:nvPr/>
        </p:nvSpPr>
        <p:spPr>
          <a:xfrm>
            <a:off x="7581901" y="3984394"/>
            <a:ext cx="3162300" cy="50013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Neil Katkov, PhD</a:t>
            </a: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Head of Risk and Compliance, </a:t>
            </a:r>
            <a:r>
              <a:rPr kumimoji="0" lang="en-US" sz="1200" b="0" i="0" u="none" strike="noStrike" kern="1200" cap="none" spc="0" normalizeH="0" baseline="0" noProof="0" err="1">
                <a:ln>
                  <a:noFill/>
                </a:ln>
                <a:solidFill>
                  <a:srgbClr val="FFFFFF"/>
                </a:solidFill>
                <a:effectLst/>
                <a:uLnTx/>
                <a:uFillTx/>
                <a:latin typeface="Segoe UI"/>
                <a:ea typeface="+mn-ea"/>
                <a:cs typeface="+mn-cs"/>
              </a:rPr>
              <a:t>Celent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92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Graphical user interface, table&#10;&#10;Description automatically generated">
            <a:extLst>
              <a:ext uri="{FF2B5EF4-FFF2-40B4-BE49-F238E27FC236}">
                <a16:creationId xmlns:a16="http://schemas.microsoft.com/office/drawing/2014/main" id="{B9F10DEC-003C-4A7E-9EC5-EDA2B720F486}"/>
              </a:ext>
            </a:extLst>
          </p:cNvPr>
          <p:cNvPicPr>
            <a:picLocks noChangeAspect="1"/>
          </p:cNvPicPr>
          <p:nvPr/>
        </p:nvPicPr>
        <p:blipFill rotWithShape="1">
          <a:blip r:embed="rId3">
            <a:extLst>
              <a:ext uri="{28A0092B-C50C-407E-A947-70E740481C1C}">
                <a14:useLocalDpi xmlns:a14="http://schemas.microsoft.com/office/drawing/2010/main" val="0"/>
              </a:ext>
            </a:extLst>
          </a:blip>
          <a:srcRect t="1576" b="6944"/>
          <a:stretch/>
        </p:blipFill>
        <p:spPr>
          <a:xfrm>
            <a:off x="5911137" y="2495860"/>
            <a:ext cx="5915286" cy="3399735"/>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B26F156F-7CC0-4907-88D9-E4FB646A5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prevent fraudulent digital account creation and account takeover  </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Account protection</a:t>
            </a:r>
          </a:p>
        </p:txBody>
      </p:sp>
      <p:sp>
        <p:nvSpPr>
          <p:cNvPr id="30" name="TextBox 1">
            <a:extLst>
              <a:ext uri="{FF2B5EF4-FFF2-40B4-BE49-F238E27FC236}">
                <a16:creationId xmlns:a16="http://schemas.microsoft.com/office/drawing/2014/main" id="{CA98A675-6EB2-4DCA-9623-0D4A38B6F76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Risk assessment and bot protection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Take advantage of these two key services in a single solution</a:t>
            </a:r>
          </a:p>
        </p:txBody>
      </p:sp>
      <p:sp>
        <p:nvSpPr>
          <p:cNvPr id="31" name="TextBox 2">
            <a:extLst>
              <a:ext uri="{FF2B5EF4-FFF2-40B4-BE49-F238E27FC236}">
                <a16:creationId xmlns:a16="http://schemas.microsoft.com/office/drawing/2014/main" id="{0384FC62-F144-4C72-8A10-EA96DDD72C59}"/>
              </a:ext>
            </a:extLst>
          </p:cNvPr>
          <p:cNvSpPr txBox="1"/>
          <p:nvPr/>
        </p:nvSpPr>
        <p:spPr>
          <a:xfrm>
            <a:off x="654562" y="36648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Simple integration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lang="en-US" sz="1600" kern="0">
                <a:solidFill>
                  <a:srgbClr val="000000"/>
                </a:solidFill>
                <a:latin typeface="Segoe UI"/>
              </a:rPr>
              <a:t>An API within this SaaS solutions helps you easily</a:t>
            </a:r>
            <a:r>
              <a:rPr kumimoji="0" lang="en-US" sz="1600" b="0" i="0" u="none" strike="noStrike" kern="0" cap="none" spc="0" normalizeH="0" baseline="0" noProof="0">
                <a:ln>
                  <a:noFill/>
                </a:ln>
                <a:solidFill>
                  <a:srgbClr val="000000"/>
                </a:solidFill>
                <a:effectLst/>
                <a:uLnTx/>
                <a:uFillTx/>
                <a:latin typeface="Segoe UI"/>
                <a:ea typeface="+mn-ea"/>
                <a:cs typeface="+mn-cs"/>
              </a:rPr>
              <a:t> integrate with your existing systems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TextBox 3">
            <a:extLst>
              <a:ext uri="{FF2B5EF4-FFF2-40B4-BE49-F238E27FC236}">
                <a16:creationId xmlns:a16="http://schemas.microsoft.com/office/drawing/2014/main" id="{0486AE2D-762B-4EC8-9405-A15B0BCA19D5}"/>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Built-in compliance</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Leverage an approach built for compliance with encryption of data in transit and at rest</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cxnSp>
        <p:nvCxnSpPr>
          <p:cNvPr id="33" name="Straight Connector 32">
            <a:extLst>
              <a:ext uri="{FF2B5EF4-FFF2-40B4-BE49-F238E27FC236}">
                <a16:creationId xmlns:a16="http://schemas.microsoft.com/office/drawing/2014/main" id="{3B7A08A1-7810-46BD-A8A4-38D15BD4F9EF}"/>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2B11ED-9026-4331-BB2A-BE0F188BCCA5}"/>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90ED02C-3B79-4102-926E-DB61585914B4}"/>
              </a:ext>
            </a:extLst>
          </p:cNvPr>
          <p:cNvGrpSpPr>
            <a:grpSpLocks/>
          </p:cNvGrpSpPr>
          <p:nvPr/>
        </p:nvGrpSpPr>
        <p:grpSpPr>
          <a:xfrm>
            <a:off x="10915717" y="172480"/>
            <a:ext cx="969264" cy="969264"/>
            <a:chOff x="8483038" y="1124181"/>
            <a:chExt cx="831086" cy="831086"/>
          </a:xfrm>
        </p:grpSpPr>
        <p:grpSp>
          <p:nvGrpSpPr>
            <p:cNvPr id="39" name="Group 38">
              <a:extLst>
                <a:ext uri="{FF2B5EF4-FFF2-40B4-BE49-F238E27FC236}">
                  <a16:creationId xmlns:a16="http://schemas.microsoft.com/office/drawing/2014/main" id="{7DFFC598-B3DE-4018-A104-9F897A7B8F28}"/>
                </a:ext>
              </a:extLst>
            </p:cNvPr>
            <p:cNvGrpSpPr>
              <a:grpSpLocks/>
            </p:cNvGrpSpPr>
            <p:nvPr/>
          </p:nvGrpSpPr>
          <p:grpSpPr>
            <a:xfrm>
              <a:off x="8483038" y="1124181"/>
              <a:ext cx="831086" cy="831086"/>
              <a:chOff x="8104818" y="-613599"/>
              <a:chExt cx="831086" cy="831086"/>
            </a:xfrm>
          </p:grpSpPr>
          <p:sp>
            <p:nvSpPr>
              <p:cNvPr id="43" name="Oval 42">
                <a:extLst>
                  <a:ext uri="{FF2B5EF4-FFF2-40B4-BE49-F238E27FC236}">
                    <a16:creationId xmlns:a16="http://schemas.microsoft.com/office/drawing/2014/main" id="{D3C446E6-E366-4FA6-A453-66C14E020B43}"/>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B8739E4-D7FF-4208-81D2-31B58E996183}"/>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A4500A80-5D3E-4B8C-9369-28EA9B30828E}"/>
                </a:ext>
              </a:extLst>
            </p:cNvPr>
            <p:cNvGrpSpPr/>
            <p:nvPr/>
          </p:nvGrpSpPr>
          <p:grpSpPr>
            <a:xfrm>
              <a:off x="8708781" y="1305759"/>
              <a:ext cx="379602" cy="467932"/>
              <a:chOff x="8170289" y="4060716"/>
              <a:chExt cx="360292" cy="444129"/>
            </a:xfrm>
          </p:grpSpPr>
          <p:sp>
            <p:nvSpPr>
              <p:cNvPr id="41" name="Freeform: Shape 40">
                <a:extLst>
                  <a:ext uri="{FF2B5EF4-FFF2-40B4-BE49-F238E27FC236}">
                    <a16:creationId xmlns:a16="http://schemas.microsoft.com/office/drawing/2014/main" id="{4BF0A704-BEE4-41D0-B57C-A56300A0E595}"/>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28">
                <a:extLst>
                  <a:ext uri="{FF2B5EF4-FFF2-40B4-BE49-F238E27FC236}">
                    <a16:creationId xmlns:a16="http://schemas.microsoft.com/office/drawing/2014/main" id="{F3E74A87-B867-42FC-93D9-BC26B35018A5}"/>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3128555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provide a differentiated experience for merchants to improve revenue and retention</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Purchase protection</a:t>
            </a:r>
          </a:p>
        </p:txBody>
      </p:sp>
      <p:sp>
        <p:nvSpPr>
          <p:cNvPr id="30" name="TextBox 1">
            <a:extLst>
              <a:ext uri="{FF2B5EF4-FFF2-40B4-BE49-F238E27FC236}">
                <a16:creationId xmlns:a16="http://schemas.microsoft.com/office/drawing/2014/main" id="{CA98A675-6EB2-4DCA-9623-0D4A38B6F76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Balanced approach</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effectLst/>
                <a:uLnTx/>
                <a:uFillTx/>
                <a:latin typeface="Segoe UI"/>
                <a:ea typeface="+mn-ea"/>
                <a:cs typeface="+mn-cs"/>
              </a:rPr>
              <a:t>Help reduce loss and decrease false positives to improve merchant profitability </a:t>
            </a:r>
            <a:endParaRPr kumimoji="0" lang="en-US" sz="1600" b="0" i="0" u="none" strike="noStrike" kern="0" cap="none" spc="0" normalizeH="0" baseline="0" noProof="0">
              <a:ln>
                <a:noFill/>
              </a:ln>
              <a:effectLst/>
              <a:uLnTx/>
              <a:uFillTx/>
              <a:latin typeface="Segoe UI"/>
              <a:ea typeface="+mn-ea"/>
              <a:cs typeface="Segoe UI"/>
            </a:endParaRPr>
          </a:p>
        </p:txBody>
      </p:sp>
      <p:sp>
        <p:nvSpPr>
          <p:cNvPr id="31" name="TextBox 2">
            <a:extLst>
              <a:ext uri="{FF2B5EF4-FFF2-40B4-BE49-F238E27FC236}">
                <a16:creationId xmlns:a16="http://schemas.microsoft.com/office/drawing/2014/main" id="{0384FC62-F144-4C72-8A10-EA96DDD72C59}"/>
              </a:ext>
            </a:extLst>
          </p:cNvPr>
          <p:cNvSpPr txBox="1"/>
          <p:nvPr/>
        </p:nvSpPr>
        <p:spPr>
          <a:xfrm>
            <a:off x="654561" y="3664863"/>
            <a:ext cx="4707659"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Transaction acceptance booster</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Stream live data to your card authorization engine to </a:t>
            </a:r>
            <a:r>
              <a:rPr lang="en-US" sz="1600" kern="0">
                <a:solidFill>
                  <a:srgbClr val="000000"/>
                </a:solidFill>
                <a:latin typeface="Segoe UI"/>
              </a:rPr>
              <a:t>help authorize</a:t>
            </a:r>
            <a:r>
              <a:rPr kumimoji="0" lang="en-US" sz="1600" b="0" i="0" u="none" strike="noStrike" kern="0" cap="none" spc="0" normalizeH="0" baseline="0" noProof="0">
                <a:ln>
                  <a:noFill/>
                </a:ln>
                <a:solidFill>
                  <a:srgbClr val="000000"/>
                </a:solidFill>
                <a:effectLst/>
                <a:uLnTx/>
                <a:uFillTx/>
                <a:latin typeface="Segoe UI"/>
                <a:ea typeface="+mn-ea"/>
                <a:cs typeface="+mn-cs"/>
              </a:rPr>
              <a:t> more legitimate transactions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TextBox 3">
            <a:extLst>
              <a:ext uri="{FF2B5EF4-FFF2-40B4-BE49-F238E27FC236}">
                <a16:creationId xmlns:a16="http://schemas.microsoft.com/office/drawing/2014/main" id="{0486AE2D-762B-4EC8-9405-A15B0BCA19D5}"/>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value</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Help manage fraud for your customers at scale </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as a service</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cxnSp>
        <p:nvCxnSpPr>
          <p:cNvPr id="33" name="Straight Connector 32">
            <a:extLst>
              <a:ext uri="{FF2B5EF4-FFF2-40B4-BE49-F238E27FC236}">
                <a16:creationId xmlns:a16="http://schemas.microsoft.com/office/drawing/2014/main" id="{3B7A08A1-7810-46BD-A8A4-38D15BD4F9EF}"/>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2B11ED-9026-4331-BB2A-BE0F188BCCA5}"/>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9DAD444-8A01-4A49-AD5B-3B1EB88DBE6E}"/>
              </a:ext>
            </a:extLst>
          </p:cNvPr>
          <p:cNvGrpSpPr>
            <a:grpSpLocks/>
          </p:cNvGrpSpPr>
          <p:nvPr/>
        </p:nvGrpSpPr>
        <p:grpSpPr>
          <a:xfrm>
            <a:off x="10915717" y="172480"/>
            <a:ext cx="969264" cy="969264"/>
            <a:chOff x="8104818" y="-613599"/>
            <a:chExt cx="831086" cy="831086"/>
          </a:xfrm>
        </p:grpSpPr>
        <p:sp>
          <p:nvSpPr>
            <p:cNvPr id="43" name="Oval 42">
              <a:extLst>
                <a:ext uri="{FF2B5EF4-FFF2-40B4-BE49-F238E27FC236}">
                  <a16:creationId xmlns:a16="http://schemas.microsoft.com/office/drawing/2014/main" id="{E2524089-26D4-4B3D-A6CC-3450E79B18E1}"/>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288C264C-613E-4095-90DB-DC35BF251E3E}"/>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pic>
        <p:nvPicPr>
          <p:cNvPr id="21" name="Picture 20" descr="Graphical user interface, application&#10;&#10;Description automatically generated">
            <a:extLst>
              <a:ext uri="{FF2B5EF4-FFF2-40B4-BE49-F238E27FC236}">
                <a16:creationId xmlns:a16="http://schemas.microsoft.com/office/drawing/2014/main" id="{E1AC8CE9-D4DC-4F70-A360-4660CEEB88EB}"/>
              </a:ext>
            </a:extLst>
          </p:cNvPr>
          <p:cNvPicPr>
            <a:picLocks noChangeAspect="1"/>
          </p:cNvPicPr>
          <p:nvPr/>
        </p:nvPicPr>
        <p:blipFill rotWithShape="1">
          <a:blip r:embed="rId3">
            <a:extLst>
              <a:ext uri="{28A0092B-C50C-407E-A947-70E740481C1C}">
                <a14:useLocalDpi xmlns:a14="http://schemas.microsoft.com/office/drawing/2010/main" val="0"/>
              </a:ext>
            </a:extLst>
          </a:blip>
          <a:srcRect t="7141" b="6648"/>
          <a:stretch/>
        </p:blipFill>
        <p:spPr>
          <a:xfrm>
            <a:off x="5911137" y="2495860"/>
            <a:ext cx="5915286" cy="3399735"/>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AB7156AA-3CBF-45FA-9DBA-17E4EB698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grpSp>
        <p:nvGrpSpPr>
          <p:cNvPr id="19" name="Group 18">
            <a:extLst>
              <a:ext uri="{FF2B5EF4-FFF2-40B4-BE49-F238E27FC236}">
                <a16:creationId xmlns:a16="http://schemas.microsoft.com/office/drawing/2014/main" id="{E3350394-34FA-4645-B79C-E0F84F408CC5}"/>
              </a:ext>
            </a:extLst>
          </p:cNvPr>
          <p:cNvGrpSpPr/>
          <p:nvPr/>
        </p:nvGrpSpPr>
        <p:grpSpPr>
          <a:xfrm flipH="1">
            <a:off x="11126029" y="455944"/>
            <a:ext cx="548640" cy="402336"/>
            <a:chOff x="-1104628" y="6022607"/>
            <a:chExt cx="905827" cy="637222"/>
          </a:xfrm>
        </p:grpSpPr>
        <p:sp>
          <p:nvSpPr>
            <p:cNvPr id="20" name="Freeform: Shape 19">
              <a:extLst>
                <a:ext uri="{FF2B5EF4-FFF2-40B4-BE49-F238E27FC236}">
                  <a16:creationId xmlns:a16="http://schemas.microsoft.com/office/drawing/2014/main" id="{EC2F3A10-2AD8-4182-94AD-70E0E70F5BA5}"/>
                </a:ext>
              </a:extLst>
            </p:cNvPr>
            <p:cNvSpPr/>
            <p:nvPr/>
          </p:nvSpPr>
          <p:spPr>
            <a:xfrm>
              <a:off x="-1104628" y="6022607"/>
              <a:ext cx="905827" cy="637222"/>
            </a:xfrm>
            <a:custGeom>
              <a:avLst/>
              <a:gdLst>
                <a:gd name="connsiteX0" fmla="*/ 903923 w 905827"/>
                <a:gd name="connsiteY0" fmla="*/ 234315 h 637222"/>
                <a:gd name="connsiteX1" fmla="*/ 903923 w 905827"/>
                <a:gd name="connsiteY1" fmla="*/ 146685 h 637222"/>
                <a:gd name="connsiteX2" fmla="*/ 869633 w 905827"/>
                <a:gd name="connsiteY2" fmla="*/ 112395 h 637222"/>
                <a:gd name="connsiteX3" fmla="*/ 396240 w 905827"/>
                <a:gd name="connsiteY3" fmla="*/ 112395 h 637222"/>
                <a:gd name="connsiteX4" fmla="*/ 210503 w 905827"/>
                <a:gd name="connsiteY4" fmla="*/ 0 h 637222"/>
                <a:gd name="connsiteX5" fmla="*/ 0 w 905827"/>
                <a:gd name="connsiteY5" fmla="*/ 210503 h 637222"/>
                <a:gd name="connsiteX6" fmla="*/ 150495 w 905827"/>
                <a:gd name="connsiteY6" fmla="*/ 412433 h 637222"/>
                <a:gd name="connsiteX7" fmla="*/ 150495 w 905827"/>
                <a:gd name="connsiteY7" fmla="*/ 602933 h 637222"/>
                <a:gd name="connsiteX8" fmla="*/ 184785 w 905827"/>
                <a:gd name="connsiteY8" fmla="*/ 637223 h 637222"/>
                <a:gd name="connsiteX9" fmla="*/ 871538 w 905827"/>
                <a:gd name="connsiteY9" fmla="*/ 637223 h 637222"/>
                <a:gd name="connsiteX10" fmla="*/ 905828 w 905827"/>
                <a:gd name="connsiteY10" fmla="*/ 602933 h 637222"/>
                <a:gd name="connsiteX11" fmla="*/ 905828 w 905827"/>
                <a:gd name="connsiteY11" fmla="*/ 320993 h 637222"/>
                <a:gd name="connsiteX12" fmla="*/ 390525 w 905827"/>
                <a:gd name="connsiteY12" fmla="*/ 320993 h 637222"/>
                <a:gd name="connsiteX13" fmla="*/ 419100 w 905827"/>
                <a:gd name="connsiteY13" fmla="*/ 235267 h 637222"/>
                <a:gd name="connsiteX14" fmla="*/ 903923 w 905827"/>
                <a:gd name="connsiteY14" fmla="*/ 235267 h 637222"/>
                <a:gd name="connsiteX15" fmla="*/ 39053 w 905827"/>
                <a:gd name="connsiteY15" fmla="*/ 212408 h 637222"/>
                <a:gd name="connsiteX16" fmla="*/ 209550 w 905827"/>
                <a:gd name="connsiteY16" fmla="*/ 41910 h 637222"/>
                <a:gd name="connsiteX17" fmla="*/ 380048 w 905827"/>
                <a:gd name="connsiteY17" fmla="*/ 212408 h 637222"/>
                <a:gd name="connsiteX18" fmla="*/ 209550 w 905827"/>
                <a:gd name="connsiteY18" fmla="*/ 382905 h 637222"/>
                <a:gd name="connsiteX19" fmla="*/ 39053 w 905827"/>
                <a:gd name="connsiteY19" fmla="*/ 212408 h 637222"/>
                <a:gd name="connsiteX20" fmla="*/ 345758 w 905827"/>
                <a:gd name="connsiteY20" fmla="*/ 547688 h 637222"/>
                <a:gd name="connsiteX21" fmla="*/ 336233 w 905827"/>
                <a:gd name="connsiteY21" fmla="*/ 557213 h 637222"/>
                <a:gd name="connsiteX22" fmla="*/ 248603 w 905827"/>
                <a:gd name="connsiteY22" fmla="*/ 557213 h 637222"/>
                <a:gd name="connsiteX23" fmla="*/ 239078 w 905827"/>
                <a:gd name="connsiteY23" fmla="*/ 547688 h 637222"/>
                <a:gd name="connsiteX24" fmla="*/ 239078 w 905827"/>
                <a:gd name="connsiteY24" fmla="*/ 521970 h 637222"/>
                <a:gd name="connsiteX25" fmla="*/ 248603 w 905827"/>
                <a:gd name="connsiteY25" fmla="*/ 512445 h 637222"/>
                <a:gd name="connsiteX26" fmla="*/ 336233 w 905827"/>
                <a:gd name="connsiteY26" fmla="*/ 512445 h 637222"/>
                <a:gd name="connsiteX27" fmla="*/ 345758 w 905827"/>
                <a:gd name="connsiteY27" fmla="*/ 521970 h 637222"/>
                <a:gd name="connsiteX28" fmla="*/ 345758 w 905827"/>
                <a:gd name="connsiteY28" fmla="*/ 547688 h 637222"/>
                <a:gd name="connsiteX29" fmla="*/ 707708 w 905827"/>
                <a:gd name="connsiteY29" fmla="*/ 522923 h 637222"/>
                <a:gd name="connsiteX30" fmla="*/ 717233 w 905827"/>
                <a:gd name="connsiteY30" fmla="*/ 513398 h 637222"/>
                <a:gd name="connsiteX31" fmla="*/ 805815 w 905827"/>
                <a:gd name="connsiteY31" fmla="*/ 513398 h 637222"/>
                <a:gd name="connsiteX32" fmla="*/ 815340 w 905827"/>
                <a:gd name="connsiteY32" fmla="*/ 522923 h 637222"/>
                <a:gd name="connsiteX33" fmla="*/ 815340 w 905827"/>
                <a:gd name="connsiteY33" fmla="*/ 548640 h 637222"/>
                <a:gd name="connsiteX34" fmla="*/ 805815 w 905827"/>
                <a:gd name="connsiteY34" fmla="*/ 558165 h 637222"/>
                <a:gd name="connsiteX35" fmla="*/ 717233 w 905827"/>
                <a:gd name="connsiteY35" fmla="*/ 558165 h 637222"/>
                <a:gd name="connsiteX36" fmla="*/ 707708 w 905827"/>
                <a:gd name="connsiteY36" fmla="*/ 548640 h 637222"/>
                <a:gd name="connsiteX37" fmla="*/ 707708 w 905827"/>
                <a:gd name="connsiteY37" fmla="*/ 522923 h 637222"/>
                <a:gd name="connsiteX38" fmla="*/ 551498 w 905827"/>
                <a:gd name="connsiteY38" fmla="*/ 522923 h 637222"/>
                <a:gd name="connsiteX39" fmla="*/ 561023 w 905827"/>
                <a:gd name="connsiteY39" fmla="*/ 513398 h 637222"/>
                <a:gd name="connsiteX40" fmla="*/ 649605 w 905827"/>
                <a:gd name="connsiteY40" fmla="*/ 513398 h 637222"/>
                <a:gd name="connsiteX41" fmla="*/ 659130 w 905827"/>
                <a:gd name="connsiteY41" fmla="*/ 522923 h 637222"/>
                <a:gd name="connsiteX42" fmla="*/ 659130 w 905827"/>
                <a:gd name="connsiteY42" fmla="*/ 548640 h 637222"/>
                <a:gd name="connsiteX43" fmla="*/ 649605 w 905827"/>
                <a:gd name="connsiteY43" fmla="*/ 558165 h 637222"/>
                <a:gd name="connsiteX44" fmla="*/ 561023 w 905827"/>
                <a:gd name="connsiteY44" fmla="*/ 558165 h 637222"/>
                <a:gd name="connsiteX45" fmla="*/ 551498 w 905827"/>
                <a:gd name="connsiteY45" fmla="*/ 548640 h 637222"/>
                <a:gd name="connsiteX46" fmla="*/ 551498 w 905827"/>
                <a:gd name="connsiteY46" fmla="*/ 522923 h 637222"/>
                <a:gd name="connsiteX47" fmla="*/ 395288 w 905827"/>
                <a:gd name="connsiteY47" fmla="*/ 522923 h 637222"/>
                <a:gd name="connsiteX48" fmla="*/ 404813 w 905827"/>
                <a:gd name="connsiteY48" fmla="*/ 513398 h 637222"/>
                <a:gd name="connsiteX49" fmla="*/ 492443 w 905827"/>
                <a:gd name="connsiteY49" fmla="*/ 513398 h 637222"/>
                <a:gd name="connsiteX50" fmla="*/ 501968 w 905827"/>
                <a:gd name="connsiteY50" fmla="*/ 522923 h 637222"/>
                <a:gd name="connsiteX51" fmla="*/ 501968 w 905827"/>
                <a:gd name="connsiteY51" fmla="*/ 548640 h 637222"/>
                <a:gd name="connsiteX52" fmla="*/ 492443 w 905827"/>
                <a:gd name="connsiteY52" fmla="*/ 558165 h 637222"/>
                <a:gd name="connsiteX53" fmla="*/ 404813 w 905827"/>
                <a:gd name="connsiteY53" fmla="*/ 558165 h 637222"/>
                <a:gd name="connsiteX54" fmla="*/ 395288 w 905827"/>
                <a:gd name="connsiteY54" fmla="*/ 548640 h 637222"/>
                <a:gd name="connsiteX55" fmla="*/ 395288 w 905827"/>
                <a:gd name="connsiteY55" fmla="*/ 522923 h 6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05827" h="637222">
                  <a:moveTo>
                    <a:pt x="903923" y="234315"/>
                  </a:moveTo>
                  <a:lnTo>
                    <a:pt x="903923" y="146685"/>
                  </a:lnTo>
                  <a:cubicBezTo>
                    <a:pt x="903923" y="127635"/>
                    <a:pt x="888683" y="112395"/>
                    <a:pt x="869633" y="112395"/>
                  </a:cubicBezTo>
                  <a:lnTo>
                    <a:pt x="396240" y="112395"/>
                  </a:lnTo>
                  <a:cubicBezTo>
                    <a:pt x="360998" y="45720"/>
                    <a:pt x="290513" y="0"/>
                    <a:pt x="210503" y="0"/>
                  </a:cubicBezTo>
                  <a:cubicBezTo>
                    <a:pt x="94298" y="0"/>
                    <a:pt x="0" y="94298"/>
                    <a:pt x="0" y="210503"/>
                  </a:cubicBezTo>
                  <a:cubicBezTo>
                    <a:pt x="0" y="305753"/>
                    <a:pt x="63818" y="386715"/>
                    <a:pt x="150495" y="412433"/>
                  </a:cubicBezTo>
                  <a:lnTo>
                    <a:pt x="150495" y="602933"/>
                  </a:lnTo>
                  <a:cubicBezTo>
                    <a:pt x="150495" y="621983"/>
                    <a:pt x="165735" y="637223"/>
                    <a:pt x="184785" y="637223"/>
                  </a:cubicBezTo>
                  <a:lnTo>
                    <a:pt x="871538" y="637223"/>
                  </a:lnTo>
                  <a:cubicBezTo>
                    <a:pt x="890588" y="637223"/>
                    <a:pt x="905828" y="621983"/>
                    <a:pt x="905828" y="602933"/>
                  </a:cubicBezTo>
                  <a:lnTo>
                    <a:pt x="905828" y="320993"/>
                  </a:lnTo>
                  <a:lnTo>
                    <a:pt x="390525" y="320993"/>
                  </a:lnTo>
                  <a:cubicBezTo>
                    <a:pt x="405765" y="295275"/>
                    <a:pt x="416243" y="265748"/>
                    <a:pt x="419100" y="235267"/>
                  </a:cubicBezTo>
                  <a:lnTo>
                    <a:pt x="903923" y="235267"/>
                  </a:lnTo>
                  <a:close/>
                  <a:moveTo>
                    <a:pt x="39053" y="212408"/>
                  </a:moveTo>
                  <a:cubicBezTo>
                    <a:pt x="39053" y="118110"/>
                    <a:pt x="115253" y="41910"/>
                    <a:pt x="209550" y="41910"/>
                  </a:cubicBezTo>
                  <a:cubicBezTo>
                    <a:pt x="303848" y="41910"/>
                    <a:pt x="380048" y="118110"/>
                    <a:pt x="380048" y="212408"/>
                  </a:cubicBezTo>
                  <a:cubicBezTo>
                    <a:pt x="380048" y="306705"/>
                    <a:pt x="303848" y="382905"/>
                    <a:pt x="209550" y="382905"/>
                  </a:cubicBezTo>
                  <a:cubicBezTo>
                    <a:pt x="115253" y="382905"/>
                    <a:pt x="39053" y="305753"/>
                    <a:pt x="39053" y="212408"/>
                  </a:cubicBezTo>
                  <a:close/>
                  <a:moveTo>
                    <a:pt x="345758" y="547688"/>
                  </a:moveTo>
                  <a:cubicBezTo>
                    <a:pt x="345758" y="552450"/>
                    <a:pt x="341948" y="557213"/>
                    <a:pt x="336233" y="557213"/>
                  </a:cubicBezTo>
                  <a:lnTo>
                    <a:pt x="248603" y="557213"/>
                  </a:lnTo>
                  <a:cubicBezTo>
                    <a:pt x="243840" y="557213"/>
                    <a:pt x="239078" y="553403"/>
                    <a:pt x="239078" y="547688"/>
                  </a:cubicBezTo>
                  <a:lnTo>
                    <a:pt x="239078" y="521970"/>
                  </a:lnTo>
                  <a:cubicBezTo>
                    <a:pt x="239078" y="517207"/>
                    <a:pt x="242888" y="512445"/>
                    <a:pt x="248603" y="512445"/>
                  </a:cubicBezTo>
                  <a:lnTo>
                    <a:pt x="336233" y="512445"/>
                  </a:lnTo>
                  <a:cubicBezTo>
                    <a:pt x="340995" y="512445"/>
                    <a:pt x="345758" y="516255"/>
                    <a:pt x="345758" y="521970"/>
                  </a:cubicBezTo>
                  <a:lnTo>
                    <a:pt x="345758" y="547688"/>
                  </a:lnTo>
                  <a:close/>
                  <a:moveTo>
                    <a:pt x="707708" y="522923"/>
                  </a:moveTo>
                  <a:cubicBezTo>
                    <a:pt x="707708" y="518160"/>
                    <a:pt x="711518" y="513398"/>
                    <a:pt x="717233" y="513398"/>
                  </a:cubicBezTo>
                  <a:lnTo>
                    <a:pt x="805815" y="513398"/>
                  </a:lnTo>
                  <a:cubicBezTo>
                    <a:pt x="810578" y="513398"/>
                    <a:pt x="815340" y="517207"/>
                    <a:pt x="815340" y="522923"/>
                  </a:cubicBezTo>
                  <a:lnTo>
                    <a:pt x="815340" y="548640"/>
                  </a:lnTo>
                  <a:cubicBezTo>
                    <a:pt x="815340" y="553403"/>
                    <a:pt x="811530" y="558165"/>
                    <a:pt x="805815" y="558165"/>
                  </a:cubicBezTo>
                  <a:lnTo>
                    <a:pt x="717233" y="558165"/>
                  </a:lnTo>
                  <a:cubicBezTo>
                    <a:pt x="712470" y="558165"/>
                    <a:pt x="707708" y="554355"/>
                    <a:pt x="707708" y="548640"/>
                  </a:cubicBezTo>
                  <a:lnTo>
                    <a:pt x="707708" y="522923"/>
                  </a:lnTo>
                  <a:close/>
                  <a:moveTo>
                    <a:pt x="551498" y="522923"/>
                  </a:moveTo>
                  <a:cubicBezTo>
                    <a:pt x="551498" y="518160"/>
                    <a:pt x="555308" y="513398"/>
                    <a:pt x="561023" y="513398"/>
                  </a:cubicBezTo>
                  <a:lnTo>
                    <a:pt x="649605" y="513398"/>
                  </a:lnTo>
                  <a:cubicBezTo>
                    <a:pt x="654368" y="513398"/>
                    <a:pt x="659130" y="517207"/>
                    <a:pt x="659130" y="522923"/>
                  </a:cubicBezTo>
                  <a:lnTo>
                    <a:pt x="659130" y="548640"/>
                  </a:lnTo>
                  <a:cubicBezTo>
                    <a:pt x="659130" y="553403"/>
                    <a:pt x="655320" y="558165"/>
                    <a:pt x="649605" y="558165"/>
                  </a:cubicBezTo>
                  <a:lnTo>
                    <a:pt x="561023" y="558165"/>
                  </a:lnTo>
                  <a:cubicBezTo>
                    <a:pt x="556260" y="558165"/>
                    <a:pt x="551498" y="554355"/>
                    <a:pt x="551498" y="548640"/>
                  </a:cubicBezTo>
                  <a:lnTo>
                    <a:pt x="551498" y="522923"/>
                  </a:lnTo>
                  <a:close/>
                  <a:moveTo>
                    <a:pt x="395288" y="522923"/>
                  </a:moveTo>
                  <a:cubicBezTo>
                    <a:pt x="395288" y="518160"/>
                    <a:pt x="399098" y="513398"/>
                    <a:pt x="404813" y="513398"/>
                  </a:cubicBezTo>
                  <a:lnTo>
                    <a:pt x="492443" y="513398"/>
                  </a:lnTo>
                  <a:cubicBezTo>
                    <a:pt x="497205" y="513398"/>
                    <a:pt x="501968" y="517207"/>
                    <a:pt x="501968" y="522923"/>
                  </a:cubicBezTo>
                  <a:lnTo>
                    <a:pt x="501968" y="548640"/>
                  </a:lnTo>
                  <a:cubicBezTo>
                    <a:pt x="501968" y="553403"/>
                    <a:pt x="498158" y="558165"/>
                    <a:pt x="492443" y="558165"/>
                  </a:cubicBezTo>
                  <a:lnTo>
                    <a:pt x="404813" y="558165"/>
                  </a:lnTo>
                  <a:cubicBezTo>
                    <a:pt x="400050" y="558165"/>
                    <a:pt x="395288" y="554355"/>
                    <a:pt x="395288" y="548640"/>
                  </a:cubicBezTo>
                  <a:lnTo>
                    <a:pt x="395288" y="522923"/>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F10F98A-4531-49F3-B3B7-DD465207E447}"/>
                </a:ext>
              </a:extLst>
            </p:cNvPr>
            <p:cNvSpPr/>
            <p:nvPr/>
          </p:nvSpPr>
          <p:spPr>
            <a:xfrm>
              <a:off x="-981755" y="6113095"/>
              <a:ext cx="173355" cy="214312"/>
            </a:xfrm>
            <a:custGeom>
              <a:avLst/>
              <a:gdLst>
                <a:gd name="connsiteX0" fmla="*/ 173355 w 173355"/>
                <a:gd name="connsiteY0" fmla="*/ 203835 h 214312"/>
                <a:gd name="connsiteX1" fmla="*/ 173355 w 173355"/>
                <a:gd name="connsiteY1" fmla="*/ 100965 h 214312"/>
                <a:gd name="connsiteX2" fmla="*/ 162877 w 173355"/>
                <a:gd name="connsiteY2" fmla="*/ 90488 h 214312"/>
                <a:gd name="connsiteX3" fmla="*/ 147638 w 173355"/>
                <a:gd name="connsiteY3" fmla="*/ 90488 h 214312"/>
                <a:gd name="connsiteX4" fmla="*/ 147638 w 173355"/>
                <a:gd name="connsiteY4" fmla="*/ 60960 h 214312"/>
                <a:gd name="connsiteX5" fmla="*/ 86678 w 173355"/>
                <a:gd name="connsiteY5" fmla="*/ 0 h 214312"/>
                <a:gd name="connsiteX6" fmla="*/ 25718 w 173355"/>
                <a:gd name="connsiteY6" fmla="*/ 60960 h 214312"/>
                <a:gd name="connsiteX7" fmla="*/ 25718 w 173355"/>
                <a:gd name="connsiteY7" fmla="*/ 90488 h 214312"/>
                <a:gd name="connsiteX8" fmla="*/ 10478 w 173355"/>
                <a:gd name="connsiteY8" fmla="*/ 90488 h 214312"/>
                <a:gd name="connsiteX9" fmla="*/ 0 w 173355"/>
                <a:gd name="connsiteY9" fmla="*/ 100965 h 214312"/>
                <a:gd name="connsiteX10" fmla="*/ 0 w 173355"/>
                <a:gd name="connsiteY10" fmla="*/ 203835 h 214312"/>
                <a:gd name="connsiteX11" fmla="*/ 10478 w 173355"/>
                <a:gd name="connsiteY11" fmla="*/ 214313 h 214312"/>
                <a:gd name="connsiteX12" fmla="*/ 161925 w 173355"/>
                <a:gd name="connsiteY12" fmla="*/ 214313 h 214312"/>
                <a:gd name="connsiteX13" fmla="*/ 173355 w 173355"/>
                <a:gd name="connsiteY13" fmla="*/ 203835 h 214312"/>
                <a:gd name="connsiteX14" fmla="*/ 100013 w 173355"/>
                <a:gd name="connsiteY14" fmla="*/ 175260 h 214312"/>
                <a:gd name="connsiteX15" fmla="*/ 95250 w 173355"/>
                <a:gd name="connsiteY15" fmla="*/ 181928 h 214312"/>
                <a:gd name="connsiteX16" fmla="*/ 79057 w 173355"/>
                <a:gd name="connsiteY16" fmla="*/ 181928 h 214312"/>
                <a:gd name="connsiteX17" fmla="*/ 74295 w 173355"/>
                <a:gd name="connsiteY17" fmla="*/ 175260 h 214312"/>
                <a:gd name="connsiteX18" fmla="*/ 79057 w 173355"/>
                <a:gd name="connsiteY18" fmla="*/ 156210 h 214312"/>
                <a:gd name="connsiteX19" fmla="*/ 68580 w 173355"/>
                <a:gd name="connsiteY19" fmla="*/ 140017 h 214312"/>
                <a:gd name="connsiteX20" fmla="*/ 86678 w 173355"/>
                <a:gd name="connsiteY20" fmla="*/ 121920 h 214312"/>
                <a:gd name="connsiteX21" fmla="*/ 104775 w 173355"/>
                <a:gd name="connsiteY21" fmla="*/ 140017 h 214312"/>
                <a:gd name="connsiteX22" fmla="*/ 94298 w 173355"/>
                <a:gd name="connsiteY22" fmla="*/ 156210 h 214312"/>
                <a:gd name="connsiteX23" fmla="*/ 100013 w 173355"/>
                <a:gd name="connsiteY23" fmla="*/ 175260 h 214312"/>
                <a:gd name="connsiteX24" fmla="*/ 117157 w 173355"/>
                <a:gd name="connsiteY24" fmla="*/ 89535 h 214312"/>
                <a:gd name="connsiteX25" fmla="*/ 56197 w 173355"/>
                <a:gd name="connsiteY25" fmla="*/ 89535 h 214312"/>
                <a:gd name="connsiteX26" fmla="*/ 56197 w 173355"/>
                <a:gd name="connsiteY26" fmla="*/ 60008 h 214312"/>
                <a:gd name="connsiteX27" fmla="*/ 86678 w 173355"/>
                <a:gd name="connsiteY27" fmla="*/ 29528 h 214312"/>
                <a:gd name="connsiteX28" fmla="*/ 117157 w 173355"/>
                <a:gd name="connsiteY28" fmla="*/ 60008 h 214312"/>
                <a:gd name="connsiteX29" fmla="*/ 117157 w 173355"/>
                <a:gd name="connsiteY29" fmla="*/ 89535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3355" h="214312">
                  <a:moveTo>
                    <a:pt x="173355" y="203835"/>
                  </a:moveTo>
                  <a:lnTo>
                    <a:pt x="173355" y="100965"/>
                  </a:lnTo>
                  <a:cubicBezTo>
                    <a:pt x="173355" y="95250"/>
                    <a:pt x="168593" y="90488"/>
                    <a:pt x="162877" y="90488"/>
                  </a:cubicBezTo>
                  <a:lnTo>
                    <a:pt x="147638" y="90488"/>
                  </a:lnTo>
                  <a:lnTo>
                    <a:pt x="147638" y="60960"/>
                  </a:lnTo>
                  <a:cubicBezTo>
                    <a:pt x="147638" y="27622"/>
                    <a:pt x="120015" y="0"/>
                    <a:pt x="86678" y="0"/>
                  </a:cubicBezTo>
                  <a:cubicBezTo>
                    <a:pt x="53340" y="0"/>
                    <a:pt x="25718" y="27622"/>
                    <a:pt x="25718" y="60960"/>
                  </a:cubicBezTo>
                  <a:lnTo>
                    <a:pt x="25718" y="90488"/>
                  </a:lnTo>
                  <a:lnTo>
                    <a:pt x="10478" y="90488"/>
                  </a:lnTo>
                  <a:cubicBezTo>
                    <a:pt x="4763" y="90488"/>
                    <a:pt x="0" y="95250"/>
                    <a:pt x="0" y="100965"/>
                  </a:cubicBezTo>
                  <a:lnTo>
                    <a:pt x="0" y="203835"/>
                  </a:lnTo>
                  <a:cubicBezTo>
                    <a:pt x="0" y="209550"/>
                    <a:pt x="4763" y="214313"/>
                    <a:pt x="10478" y="214313"/>
                  </a:cubicBezTo>
                  <a:lnTo>
                    <a:pt x="161925" y="214313"/>
                  </a:lnTo>
                  <a:cubicBezTo>
                    <a:pt x="168593" y="214313"/>
                    <a:pt x="173355" y="209550"/>
                    <a:pt x="173355" y="203835"/>
                  </a:cubicBezTo>
                  <a:close/>
                  <a:moveTo>
                    <a:pt x="100013" y="175260"/>
                  </a:moveTo>
                  <a:cubicBezTo>
                    <a:pt x="100965" y="179070"/>
                    <a:pt x="98107" y="181928"/>
                    <a:pt x="95250" y="181928"/>
                  </a:cubicBezTo>
                  <a:lnTo>
                    <a:pt x="79057" y="181928"/>
                  </a:lnTo>
                  <a:cubicBezTo>
                    <a:pt x="75248" y="181928"/>
                    <a:pt x="73343" y="179070"/>
                    <a:pt x="74295" y="175260"/>
                  </a:cubicBezTo>
                  <a:lnTo>
                    <a:pt x="79057" y="156210"/>
                  </a:lnTo>
                  <a:cubicBezTo>
                    <a:pt x="73343" y="153353"/>
                    <a:pt x="68580" y="146685"/>
                    <a:pt x="68580" y="140017"/>
                  </a:cubicBezTo>
                  <a:cubicBezTo>
                    <a:pt x="68580" y="129540"/>
                    <a:pt x="77153" y="121920"/>
                    <a:pt x="86678" y="121920"/>
                  </a:cubicBezTo>
                  <a:cubicBezTo>
                    <a:pt x="97155" y="121920"/>
                    <a:pt x="104775" y="130492"/>
                    <a:pt x="104775" y="140017"/>
                  </a:cubicBezTo>
                  <a:cubicBezTo>
                    <a:pt x="104775" y="146685"/>
                    <a:pt x="100965" y="153353"/>
                    <a:pt x="94298" y="156210"/>
                  </a:cubicBezTo>
                  <a:lnTo>
                    <a:pt x="100013" y="175260"/>
                  </a:lnTo>
                  <a:close/>
                  <a:moveTo>
                    <a:pt x="117157" y="89535"/>
                  </a:moveTo>
                  <a:lnTo>
                    <a:pt x="56197" y="89535"/>
                  </a:lnTo>
                  <a:lnTo>
                    <a:pt x="56197" y="60008"/>
                  </a:lnTo>
                  <a:cubicBezTo>
                    <a:pt x="56197" y="42863"/>
                    <a:pt x="69532" y="29528"/>
                    <a:pt x="86678" y="29528"/>
                  </a:cubicBezTo>
                  <a:cubicBezTo>
                    <a:pt x="103823" y="29528"/>
                    <a:pt x="117157" y="42863"/>
                    <a:pt x="117157" y="60008"/>
                  </a:cubicBezTo>
                  <a:lnTo>
                    <a:pt x="117157" y="89535"/>
                  </a:lnTo>
                  <a:close/>
                </a:path>
              </a:pathLst>
            </a:custGeom>
            <a:solidFill>
              <a:srgbClr val="50E6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8196172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56648"/>
            <a:ext cx="7976616" cy="553998"/>
          </a:xfrm>
        </p:spPr>
        <p:txBody>
          <a:bodyPr/>
          <a:lstStyle/>
          <a:p>
            <a:r>
              <a:rPr lang="en-US" dirty="0">
                <a:solidFill>
                  <a:srgbClr val="00B0F0"/>
                </a:solidFill>
              </a:rPr>
              <a:t>Security and compliance</a:t>
            </a:r>
          </a:p>
        </p:txBody>
      </p:sp>
      <p:sp>
        <p:nvSpPr>
          <p:cNvPr id="148" name="TextBox 147">
            <a:extLst>
              <a:ext uri="{FF2B5EF4-FFF2-40B4-BE49-F238E27FC236}">
                <a16:creationId xmlns:a16="http://schemas.microsoft.com/office/drawing/2014/main" id="{88D1BE20-9A37-4F10-A79D-BB4CB588FA34}"/>
              </a:ext>
            </a:extLst>
          </p:cNvPr>
          <p:cNvSpPr txBox="1"/>
          <p:nvPr/>
        </p:nvSpPr>
        <p:spPr>
          <a:xfrm>
            <a:off x="449580" y="3384349"/>
            <a:ext cx="7976616" cy="830997"/>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“We do not compromise on data privacy. Against that background, the security and compliance functions of Azure were convincing, which is why we chose Microsoft as our competent cloud provider.”</a:t>
            </a:r>
          </a:p>
        </p:txBody>
      </p:sp>
      <p:sp>
        <p:nvSpPr>
          <p:cNvPr id="149" name="TextBox 148">
            <a:extLst>
              <a:ext uri="{FF2B5EF4-FFF2-40B4-BE49-F238E27FC236}">
                <a16:creationId xmlns:a16="http://schemas.microsoft.com/office/drawing/2014/main" id="{C69170A0-B93B-402A-987C-4755A4031EC3}"/>
              </a:ext>
            </a:extLst>
          </p:cNvPr>
          <p:cNvSpPr txBox="1"/>
          <p:nvPr/>
        </p:nvSpPr>
        <p:spPr>
          <a:xfrm>
            <a:off x="4806695" y="4215346"/>
            <a:ext cx="3619501" cy="109260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Lutz </a:t>
            </a:r>
            <a:r>
              <a:rPr kumimoji="0" lang="en-US" sz="1200" b="0" i="0" u="none" strike="noStrike" kern="1200" cap="none" spc="0" normalizeH="0" baseline="0" noProof="0" err="1">
                <a:ln>
                  <a:noFill/>
                </a:ln>
                <a:solidFill>
                  <a:srgbClr val="FFFFFF"/>
                </a:solidFill>
                <a:effectLst/>
                <a:uLnTx/>
                <a:uFillTx/>
                <a:latin typeface="Segoe UI Semibold"/>
                <a:ea typeface="+mn-ea"/>
                <a:cs typeface="+mn-cs"/>
              </a:rPr>
              <a:t>Küderli</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Head of Underwriting, Claims, Digital Services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Insurance Medicine (Europe/LATAM)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for Life &amp; Health at Munich Re</a:t>
            </a:r>
          </a:p>
          <a:p>
            <a:pPr marL="0" marR="0" lvl="0" indent="0" algn="r" defTabSz="914367"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9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Table&#10;&#10;Description automatically generated">
            <a:extLst>
              <a:ext uri="{FF2B5EF4-FFF2-40B4-BE49-F238E27FC236}">
                <a16:creationId xmlns:a16="http://schemas.microsoft.com/office/drawing/2014/main" id="{CE65E9FA-B994-4037-9AEB-DF2E4B78D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498" y="2503730"/>
            <a:ext cx="5900422" cy="3318987"/>
          </a:xfrm>
          <a:prstGeom prst="rect">
            <a:avLst/>
          </a:prstGeom>
        </p:spPr>
      </p:pic>
      <p:pic>
        <p:nvPicPr>
          <p:cNvPr id="69" name="Picture 68" descr="A picture containing graphical user interface&#10;&#10;Description automatically generated">
            <a:extLst>
              <a:ext uri="{FF2B5EF4-FFF2-40B4-BE49-F238E27FC236}">
                <a16:creationId xmlns:a16="http://schemas.microsoft.com/office/drawing/2014/main" id="{CD2DE34F-2945-47C5-A850-E4F7FD3CE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grpSp>
        <p:nvGrpSpPr>
          <p:cNvPr id="22" name="Group 21">
            <a:extLst>
              <a:ext uri="{FF2B5EF4-FFF2-40B4-BE49-F238E27FC236}">
                <a16:creationId xmlns:a16="http://schemas.microsoft.com/office/drawing/2014/main" id="{A89868B7-0A42-4144-ADE2-FFFE7C7B1E66}"/>
              </a:ext>
            </a:extLst>
          </p:cNvPr>
          <p:cNvGrpSpPr>
            <a:grpSpLocks noChangeAspect="1"/>
          </p:cNvGrpSpPr>
          <p:nvPr/>
        </p:nvGrpSpPr>
        <p:grpSpPr>
          <a:xfrm>
            <a:off x="10914223" y="172480"/>
            <a:ext cx="969264" cy="969264"/>
            <a:chOff x="10738688" y="3863463"/>
            <a:chExt cx="831086" cy="831086"/>
          </a:xfrm>
        </p:grpSpPr>
        <p:grpSp>
          <p:nvGrpSpPr>
            <p:cNvPr id="23" name="Group 22">
              <a:extLst>
                <a:ext uri="{FF2B5EF4-FFF2-40B4-BE49-F238E27FC236}">
                  <a16:creationId xmlns:a16="http://schemas.microsoft.com/office/drawing/2014/main" id="{1CA631D1-4FE5-4111-B077-4AA9A05E93F4}"/>
                </a:ext>
              </a:extLst>
            </p:cNvPr>
            <p:cNvGrpSpPr>
              <a:grpSpLocks/>
            </p:cNvGrpSpPr>
            <p:nvPr/>
          </p:nvGrpSpPr>
          <p:grpSpPr>
            <a:xfrm>
              <a:off x="10738688" y="3863463"/>
              <a:ext cx="831086" cy="831086"/>
              <a:chOff x="2677356" y="489672"/>
              <a:chExt cx="832104" cy="832104"/>
            </a:xfrm>
          </p:grpSpPr>
          <p:sp>
            <p:nvSpPr>
              <p:cNvPr id="64" name="Oval 63">
                <a:extLst>
                  <a:ext uri="{FF2B5EF4-FFF2-40B4-BE49-F238E27FC236}">
                    <a16:creationId xmlns:a16="http://schemas.microsoft.com/office/drawing/2014/main" id="{C8705E4D-5F39-402E-98C2-C89962D951A0}"/>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5" name="Oval 64">
                <a:extLst>
                  <a:ext uri="{FF2B5EF4-FFF2-40B4-BE49-F238E27FC236}">
                    <a16:creationId xmlns:a16="http://schemas.microsoft.com/office/drawing/2014/main" id="{4B20C782-276E-441E-8801-574B7DA3694C}"/>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4" name="Graphic 127" descr="calendar, events">
              <a:extLst>
                <a:ext uri="{FF2B5EF4-FFF2-40B4-BE49-F238E27FC236}">
                  <a16:creationId xmlns:a16="http://schemas.microsoft.com/office/drawing/2014/main" id="{1E465ED6-1EF1-4AC4-9765-745BC8DEB589}"/>
                </a:ext>
              </a:extLst>
            </p:cNvPr>
            <p:cNvGrpSpPr/>
            <p:nvPr/>
          </p:nvGrpSpPr>
          <p:grpSpPr>
            <a:xfrm>
              <a:off x="10976897" y="4100233"/>
              <a:ext cx="354720" cy="354689"/>
              <a:chOff x="5447230" y="3970462"/>
              <a:chExt cx="363646" cy="363614"/>
            </a:xfrm>
          </p:grpSpPr>
          <p:sp>
            <p:nvSpPr>
              <p:cNvPr id="25" name="Freeform: Shape 24">
                <a:extLst>
                  <a:ext uri="{FF2B5EF4-FFF2-40B4-BE49-F238E27FC236}">
                    <a16:creationId xmlns:a16="http://schemas.microsoft.com/office/drawing/2014/main" id="{DD604375-AA75-442B-8F9A-293216423172}"/>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6D2D07D-06ED-486E-B809-C1904F10661D}"/>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15E5974-439A-4464-B2E8-A02AC6643D15}"/>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ABFAB7C-FAB1-43E0-99D2-F93230D0CD67}"/>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9AD1381A-BA98-4167-ADC3-9BB854A3EE70}"/>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7EAF0664-E3BB-4737-8AE0-F9C80D60D2E6}"/>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98D822F-69CE-4D22-96A7-DCCB63AA4850}"/>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36CD46A-E0E5-47B9-94DE-DBBFFB1F36AA}"/>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1A15D-41BE-4973-9769-7637AA70F7E1}"/>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4A8F83C-E294-4D9D-BF7D-9F98CB87D1E8}"/>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AB48CAE-EB0D-4F8E-9D63-5E7939BF9F7E}"/>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60D151B-F56D-41D4-9ED2-B8C3E5F3C196}"/>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82DF948-67C2-45BB-AA3C-1AB8FE024AD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281069B-4EF1-4D5D-B192-8A6440921221}"/>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A44AB46-9951-454F-9F9B-E8CFEC85382E}"/>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C067C87-72F7-4893-83F5-ECB36F083BFE}"/>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C02D906-2D26-4025-8941-C878ACCFF840}"/>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43B489D-A430-4858-9F31-1B4104B2E074}"/>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A4F030D-4DF3-4A6B-A567-80B0FB0E6743}"/>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6359811-1CBE-4937-901F-7F86D9DF7F9F}"/>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448E12A-BA88-4A78-AB63-6A49862BDA01}"/>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7123C6-02E0-4582-9790-421DE8D40DDC}"/>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Assess, monitor, and help improve compliance posture with global, regional, and industry regulations and standards</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a:xfrm>
            <a:off x="584877" y="495300"/>
            <a:ext cx="11018520" cy="492443"/>
          </a:xfrm>
        </p:spPr>
        <p:txBody>
          <a:bodyPr/>
          <a:lstStyle/>
          <a:p>
            <a:r>
              <a:rPr lang="en-US"/>
              <a:t>Regulatory compliance assessments</a:t>
            </a:r>
          </a:p>
        </p:txBody>
      </p:sp>
      <p:sp>
        <p:nvSpPr>
          <p:cNvPr id="32" name="TextBox 1">
            <a:extLst>
              <a:ext uri="{FF2B5EF4-FFF2-40B4-BE49-F238E27FC236}">
                <a16:creationId xmlns:a16="http://schemas.microsoft.com/office/drawing/2014/main" id="{886283BA-A08D-4A09-8E61-AA8702532ED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Cloud risk assessments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Help accelerate your Microsoft cloud and vendor-related risks assessments</a:t>
            </a:r>
            <a:endParaRPr kumimoji="0" lang="en-US" sz="2000" b="0" i="0" u="none" strike="noStrike" kern="0" cap="none" spc="0" normalizeH="0" baseline="0" noProof="0">
              <a:ln>
                <a:noFill/>
              </a:ln>
              <a:solidFill>
                <a:srgbClr val="0078D4"/>
              </a:solidFill>
              <a:effectLst/>
              <a:uLnTx/>
              <a:uFillTx/>
              <a:latin typeface="Segoe UI Semibold"/>
              <a:ea typeface="+mn-ea"/>
              <a:cs typeface="+mn-cs"/>
            </a:endParaRPr>
          </a:p>
        </p:txBody>
      </p:sp>
      <p:sp>
        <p:nvSpPr>
          <p:cNvPr id="33" name="TextBox 2">
            <a:extLst>
              <a:ext uri="{FF2B5EF4-FFF2-40B4-BE49-F238E27FC236}">
                <a16:creationId xmlns:a16="http://schemas.microsoft.com/office/drawing/2014/main" id="{3FC6665A-E73B-4BDA-AC7C-240F3C98D518}"/>
              </a:ext>
            </a:extLst>
          </p:cNvPr>
          <p:cNvSpPr txBox="1"/>
          <p:nvPr/>
        </p:nvSpPr>
        <p:spPr>
          <a:xfrm>
            <a:off x="654562" y="3664864"/>
            <a:ext cx="4337135"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Industry standards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Leverage 40+ pre-built assessments for standards and regulations such as GDPR</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4" name="TextBox 3">
            <a:extLst>
              <a:ext uri="{FF2B5EF4-FFF2-40B4-BE49-F238E27FC236}">
                <a16:creationId xmlns:a16="http://schemas.microsoft.com/office/drawing/2014/main" id="{C019D507-AC09-4A2D-9098-A09239C9546E}"/>
              </a:ext>
            </a:extLst>
          </p:cNvPr>
          <p:cNvSpPr txBox="1"/>
          <p:nvPr/>
        </p:nvSpPr>
        <p:spPr>
          <a:xfrm>
            <a:off x="654562" y="4913065"/>
            <a:ext cx="4546088"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Compliance posture</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Segoe UI"/>
              </a:rPr>
              <a:t>Help improve your overall compliance posture, enhancing security and privacy controls</a:t>
            </a:r>
          </a:p>
        </p:txBody>
      </p:sp>
      <p:cxnSp>
        <p:nvCxnSpPr>
          <p:cNvPr id="35" name="Straight Connector 34">
            <a:extLst>
              <a:ext uri="{FF2B5EF4-FFF2-40B4-BE49-F238E27FC236}">
                <a16:creationId xmlns:a16="http://schemas.microsoft.com/office/drawing/2014/main" id="{F238F573-7CD5-4DF4-86AC-BBE573EC3BB0}"/>
              </a:ext>
              <a:ext uri="{C183D7F6-B498-43B3-948B-1728B52AA6E4}">
                <adec:decorative xmlns:adec="http://schemas.microsoft.com/office/drawing/2017/decorative" val="1"/>
              </a:ext>
            </a:extLst>
          </p:cNvPr>
          <p:cNvCxnSpPr>
            <a:cxnSpLocks/>
          </p:cNvCxnSpPr>
          <p:nvPr/>
        </p:nvCxnSpPr>
        <p:spPr>
          <a:xfrm>
            <a:off x="584200" y="3497964"/>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125C1A-26E5-4015-82EE-42C771EAFA98}"/>
              </a:ext>
              <a:ext uri="{C183D7F6-B498-43B3-948B-1728B52AA6E4}">
                <adec:decorative xmlns:adec="http://schemas.microsoft.com/office/drawing/2017/decorative" val="1"/>
              </a:ext>
            </a:extLst>
          </p:cNvPr>
          <p:cNvCxnSpPr>
            <a:cxnSpLocks/>
          </p:cNvCxnSpPr>
          <p:nvPr/>
        </p:nvCxnSpPr>
        <p:spPr>
          <a:xfrm>
            <a:off x="584200" y="4746164"/>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37457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151823C7-8CE0-42E5-B668-C1716F39B089}"/>
              </a:ext>
            </a:extLst>
          </p:cNvPr>
          <p:cNvGrpSpPr>
            <a:grpSpLocks noChangeAspect="1"/>
          </p:cNvGrpSpPr>
          <p:nvPr/>
        </p:nvGrpSpPr>
        <p:grpSpPr>
          <a:xfrm>
            <a:off x="10915717" y="172480"/>
            <a:ext cx="969264" cy="969264"/>
            <a:chOff x="5099563" y="2493822"/>
            <a:chExt cx="831086" cy="831086"/>
          </a:xfrm>
        </p:grpSpPr>
        <p:grpSp>
          <p:nvGrpSpPr>
            <p:cNvPr id="169" name="Group 168">
              <a:extLst>
                <a:ext uri="{FF2B5EF4-FFF2-40B4-BE49-F238E27FC236}">
                  <a16:creationId xmlns:a16="http://schemas.microsoft.com/office/drawing/2014/main" id="{CD7F2EC6-A579-486E-9D40-373C15FF22A9}"/>
                </a:ext>
              </a:extLst>
            </p:cNvPr>
            <p:cNvGrpSpPr>
              <a:grpSpLocks/>
            </p:cNvGrpSpPr>
            <p:nvPr/>
          </p:nvGrpSpPr>
          <p:grpSpPr>
            <a:xfrm>
              <a:off x="5099563" y="2493822"/>
              <a:ext cx="831086" cy="831086"/>
              <a:chOff x="2677356" y="489672"/>
              <a:chExt cx="832104" cy="832104"/>
            </a:xfrm>
          </p:grpSpPr>
          <p:sp>
            <p:nvSpPr>
              <p:cNvPr id="176" name="Oval 175">
                <a:extLst>
                  <a:ext uri="{FF2B5EF4-FFF2-40B4-BE49-F238E27FC236}">
                    <a16:creationId xmlns:a16="http://schemas.microsoft.com/office/drawing/2014/main" id="{3DAF818A-65DF-402A-9EF3-1ECBD32FA2D0}"/>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7" name="Oval 176">
                <a:extLst>
                  <a:ext uri="{FF2B5EF4-FFF2-40B4-BE49-F238E27FC236}">
                    <a16:creationId xmlns:a16="http://schemas.microsoft.com/office/drawing/2014/main" id="{67F0410D-2960-478E-A4CD-547366CC161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0" name="Group 169">
              <a:extLst>
                <a:ext uri="{FF2B5EF4-FFF2-40B4-BE49-F238E27FC236}">
                  <a16:creationId xmlns:a16="http://schemas.microsoft.com/office/drawing/2014/main" id="{BC1DD0CF-CB1B-45FB-BDF6-F8E39DFEA0AE}"/>
                </a:ext>
              </a:extLst>
            </p:cNvPr>
            <p:cNvGrpSpPr/>
            <p:nvPr/>
          </p:nvGrpSpPr>
          <p:grpSpPr>
            <a:xfrm>
              <a:off x="5323273" y="2662785"/>
              <a:ext cx="383585" cy="493184"/>
              <a:chOff x="4566874" y="3335609"/>
              <a:chExt cx="241512" cy="310515"/>
            </a:xfrm>
          </p:grpSpPr>
          <p:sp>
            <p:nvSpPr>
              <p:cNvPr id="171" name="Freeform: Shape 170">
                <a:extLst>
                  <a:ext uri="{FF2B5EF4-FFF2-40B4-BE49-F238E27FC236}">
                    <a16:creationId xmlns:a16="http://schemas.microsoft.com/office/drawing/2014/main" id="{F6B00209-DDE6-47CC-A1ED-AC9356E08D1C}"/>
                  </a:ext>
                </a:extLst>
              </p:cNvPr>
              <p:cNvSpPr/>
              <p:nvPr/>
            </p:nvSpPr>
            <p:spPr>
              <a:xfrm>
                <a:off x="4649741" y="3469911"/>
                <a:ext cx="76200" cy="28575"/>
              </a:xfrm>
              <a:custGeom>
                <a:avLst/>
                <a:gdLst>
                  <a:gd name="connsiteX0" fmla="*/ 72118 w 76200"/>
                  <a:gd name="connsiteY0" fmla="*/ 26398 h 28575"/>
                  <a:gd name="connsiteX1" fmla="*/ 38780 w 76200"/>
                  <a:gd name="connsiteY1" fmla="*/ 7348 h 28575"/>
                  <a:gd name="connsiteX2" fmla="*/ 7348 w 76200"/>
                  <a:gd name="connsiteY2" fmla="*/ 26398 h 28575"/>
                </a:gdLst>
                <a:ahLst/>
                <a:cxnLst>
                  <a:cxn ang="0">
                    <a:pos x="connsiteX0" y="connsiteY0"/>
                  </a:cxn>
                  <a:cxn ang="0">
                    <a:pos x="connsiteX1" y="connsiteY1"/>
                  </a:cxn>
                  <a:cxn ang="0">
                    <a:pos x="connsiteX2" y="connsiteY2"/>
                  </a:cxn>
                </a:cxnLst>
                <a:rect l="l" t="t" r="r" b="b"/>
                <a:pathLst>
                  <a:path w="76200" h="28575">
                    <a:moveTo>
                      <a:pt x="72118" y="26398"/>
                    </a:moveTo>
                    <a:lnTo>
                      <a:pt x="38780" y="7348"/>
                    </a:lnTo>
                    <a:lnTo>
                      <a:pt x="7348" y="2639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2524569C-E9FD-40E3-BB44-9021CA29FD1E}"/>
                  </a:ext>
                </a:extLst>
              </p:cNvPr>
              <p:cNvSpPr/>
              <p:nvPr/>
            </p:nvSpPr>
            <p:spPr>
              <a:xfrm>
                <a:off x="4624024" y="3335609"/>
                <a:ext cx="123825" cy="123825"/>
              </a:xfrm>
              <a:custGeom>
                <a:avLst/>
                <a:gdLst>
                  <a:gd name="connsiteX0" fmla="*/ 121648 w 123825"/>
                  <a:gd name="connsiteY0" fmla="*/ 64498 h 123825"/>
                  <a:gd name="connsiteX1" fmla="*/ 64498 w 123825"/>
                  <a:gd name="connsiteY1" fmla="*/ 121648 h 123825"/>
                  <a:gd name="connsiteX2" fmla="*/ 7348 w 123825"/>
                  <a:gd name="connsiteY2" fmla="*/ 64498 h 123825"/>
                  <a:gd name="connsiteX3" fmla="*/ 64498 w 123825"/>
                  <a:gd name="connsiteY3" fmla="*/ 7348 h 123825"/>
                  <a:gd name="connsiteX4" fmla="*/ 121648 w 123825"/>
                  <a:gd name="connsiteY4" fmla="*/ 6449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648" y="64498"/>
                    </a:moveTo>
                    <a:cubicBezTo>
                      <a:pt x="121648" y="96061"/>
                      <a:pt x="96061" y="121648"/>
                      <a:pt x="64498" y="121648"/>
                    </a:cubicBezTo>
                    <a:cubicBezTo>
                      <a:pt x="32935" y="121648"/>
                      <a:pt x="7348" y="96061"/>
                      <a:pt x="7348" y="64498"/>
                    </a:cubicBezTo>
                    <a:cubicBezTo>
                      <a:pt x="7348" y="32935"/>
                      <a:pt x="32935" y="7348"/>
                      <a:pt x="64498" y="7348"/>
                    </a:cubicBezTo>
                    <a:cubicBezTo>
                      <a:pt x="96061" y="7348"/>
                      <a:pt x="121648" y="32935"/>
                      <a:pt x="121648" y="64498"/>
                    </a:cubicBezTo>
                    <a:close/>
                  </a:path>
                </a:pathLst>
              </a:custGeom>
              <a:solidFill>
                <a:srgbClr val="50E6FF"/>
              </a:solidFill>
              <a:ln w="15875" cap="sq">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F3B4D045-E538-4DC0-B09D-70CE8E6A019E}"/>
                  </a:ext>
                </a:extLst>
              </p:cNvPr>
              <p:cNvSpPr/>
              <p:nvPr/>
            </p:nvSpPr>
            <p:spPr>
              <a:xfrm>
                <a:off x="4566874" y="3474674"/>
                <a:ext cx="123825" cy="171450"/>
              </a:xfrm>
              <a:custGeom>
                <a:avLst/>
                <a:gdLst>
                  <a:gd name="connsiteX0" fmla="*/ 86406 w 123825"/>
                  <a:gd name="connsiteY0" fmla="*/ 17826 h 171450"/>
                  <a:gd name="connsiteX1" fmla="*/ 122601 w 123825"/>
                  <a:gd name="connsiteY1" fmla="*/ 153081 h 171450"/>
                  <a:gd name="connsiteX2" fmla="*/ 113076 w 123825"/>
                  <a:gd name="connsiteY2" fmla="*/ 171178 h 171450"/>
                  <a:gd name="connsiteX3" fmla="*/ 32113 w 123825"/>
                  <a:gd name="connsiteY3" fmla="*/ 171178 h 171450"/>
                  <a:gd name="connsiteX4" fmla="*/ 7348 w 123825"/>
                  <a:gd name="connsiteY4" fmla="*/ 138793 h 171450"/>
                  <a:gd name="connsiteX5" fmla="*/ 7348 w 123825"/>
                  <a:gd name="connsiteY5" fmla="*/ 28303 h 171450"/>
                  <a:gd name="connsiteX6" fmla="*/ 22588 w 123825"/>
                  <a:gd name="connsiteY6" fmla="*/ 7348 h 171450"/>
                  <a:gd name="connsiteX7" fmla="*/ 74023 w 123825"/>
                  <a:gd name="connsiteY7" fmla="*/ 7348 h 171450"/>
                  <a:gd name="connsiteX8" fmla="*/ 8640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86406" y="17826"/>
                    </a:moveTo>
                    <a:lnTo>
                      <a:pt x="122601" y="153081"/>
                    </a:lnTo>
                    <a:cubicBezTo>
                      <a:pt x="124506" y="161653"/>
                      <a:pt x="119743" y="171178"/>
                      <a:pt x="113076" y="171178"/>
                    </a:cubicBezTo>
                    <a:lnTo>
                      <a:pt x="32113" y="171178"/>
                    </a:lnTo>
                    <a:cubicBezTo>
                      <a:pt x="18778" y="171178"/>
                      <a:pt x="7348" y="156891"/>
                      <a:pt x="7348" y="138793"/>
                    </a:cubicBezTo>
                    <a:lnTo>
                      <a:pt x="7348" y="28303"/>
                    </a:lnTo>
                    <a:cubicBezTo>
                      <a:pt x="7348" y="16873"/>
                      <a:pt x="14016" y="7348"/>
                      <a:pt x="22588" y="7348"/>
                    </a:cubicBezTo>
                    <a:lnTo>
                      <a:pt x="74023" y="7348"/>
                    </a:lnTo>
                    <a:cubicBezTo>
                      <a:pt x="79738" y="7348"/>
                      <a:pt x="84501" y="11158"/>
                      <a:pt x="8640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3EF67485-BE8E-49A1-BAAA-364214F0654E}"/>
                  </a:ext>
                </a:extLst>
              </p:cNvPr>
              <p:cNvSpPr/>
              <p:nvPr/>
            </p:nvSpPr>
            <p:spPr>
              <a:xfrm>
                <a:off x="4684561" y="3474674"/>
                <a:ext cx="123825" cy="171450"/>
              </a:xfrm>
              <a:custGeom>
                <a:avLst/>
                <a:gdLst>
                  <a:gd name="connsiteX0" fmla="*/ 43966 w 123825"/>
                  <a:gd name="connsiteY0" fmla="*/ 17826 h 171450"/>
                  <a:gd name="connsiteX1" fmla="*/ 7771 w 123825"/>
                  <a:gd name="connsiteY1" fmla="*/ 153081 h 171450"/>
                  <a:gd name="connsiteX2" fmla="*/ 17296 w 123825"/>
                  <a:gd name="connsiteY2" fmla="*/ 171178 h 171450"/>
                  <a:gd name="connsiteX3" fmla="*/ 98259 w 123825"/>
                  <a:gd name="connsiteY3" fmla="*/ 171178 h 171450"/>
                  <a:gd name="connsiteX4" fmla="*/ 123024 w 123825"/>
                  <a:gd name="connsiteY4" fmla="*/ 138793 h 171450"/>
                  <a:gd name="connsiteX5" fmla="*/ 123024 w 123825"/>
                  <a:gd name="connsiteY5" fmla="*/ 28303 h 171450"/>
                  <a:gd name="connsiteX6" fmla="*/ 107784 w 123825"/>
                  <a:gd name="connsiteY6" fmla="*/ 7348 h 171450"/>
                  <a:gd name="connsiteX7" fmla="*/ 56349 w 123825"/>
                  <a:gd name="connsiteY7" fmla="*/ 7348 h 171450"/>
                  <a:gd name="connsiteX8" fmla="*/ 4396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43966" y="17826"/>
                    </a:moveTo>
                    <a:lnTo>
                      <a:pt x="7771" y="153081"/>
                    </a:lnTo>
                    <a:cubicBezTo>
                      <a:pt x="5866" y="161653"/>
                      <a:pt x="10629" y="171178"/>
                      <a:pt x="17296" y="171178"/>
                    </a:cubicBezTo>
                    <a:lnTo>
                      <a:pt x="98259" y="171178"/>
                    </a:lnTo>
                    <a:cubicBezTo>
                      <a:pt x="111594" y="171178"/>
                      <a:pt x="123024" y="156891"/>
                      <a:pt x="123024" y="138793"/>
                    </a:cubicBezTo>
                    <a:lnTo>
                      <a:pt x="123024" y="28303"/>
                    </a:lnTo>
                    <a:cubicBezTo>
                      <a:pt x="123024" y="16873"/>
                      <a:pt x="116356" y="7348"/>
                      <a:pt x="107784" y="7348"/>
                    </a:cubicBezTo>
                    <a:lnTo>
                      <a:pt x="56349" y="7348"/>
                    </a:lnTo>
                    <a:cubicBezTo>
                      <a:pt x="50634" y="7348"/>
                      <a:pt x="45871" y="11158"/>
                      <a:pt x="4396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6F94A50C-66F4-4A9B-8547-C21FAC1BA9FC}"/>
                  </a:ext>
                </a:extLst>
              </p:cNvPr>
              <p:cNvSpPr/>
              <p:nvPr/>
            </p:nvSpPr>
            <p:spPr>
              <a:xfrm>
                <a:off x="4730704" y="3566114"/>
                <a:ext cx="57150" cy="9525"/>
              </a:xfrm>
              <a:custGeom>
                <a:avLst/>
                <a:gdLst>
                  <a:gd name="connsiteX0" fmla="*/ 7348 w 57150"/>
                  <a:gd name="connsiteY0" fmla="*/ 7348 h 9525"/>
                  <a:gd name="connsiteX1" fmla="*/ 57831 w 57150"/>
                  <a:gd name="connsiteY1" fmla="*/ 7348 h 9525"/>
                </a:gdLst>
                <a:ahLst/>
                <a:cxnLst>
                  <a:cxn ang="0">
                    <a:pos x="connsiteX0" y="connsiteY0"/>
                  </a:cxn>
                  <a:cxn ang="0">
                    <a:pos x="connsiteX1" y="connsiteY1"/>
                  </a:cxn>
                </a:cxnLst>
                <a:rect l="l" t="t" r="r" b="b"/>
                <a:pathLst>
                  <a:path w="57150" h="9525">
                    <a:moveTo>
                      <a:pt x="7348" y="7348"/>
                    </a:moveTo>
                    <a:lnTo>
                      <a:pt x="57831" y="734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Leverage white glove service to support risk, audit, and compliance teams with regulatory compliance, security, and privacy</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Risk assurance and support</a:t>
            </a:r>
          </a:p>
        </p:txBody>
      </p:sp>
      <p:sp>
        <p:nvSpPr>
          <p:cNvPr id="32" name="TextBox 1">
            <a:extLst>
              <a:ext uri="{FF2B5EF4-FFF2-40B4-BE49-F238E27FC236}">
                <a16:creationId xmlns:a16="http://schemas.microsoft.com/office/drawing/2014/main" id="{886283BA-A08D-4A09-8E61-AA8702532ED3}"/>
              </a:ext>
            </a:extLst>
          </p:cNvPr>
          <p:cNvSpPr txBox="1"/>
          <p:nvPr/>
        </p:nvSpPr>
        <p:spPr>
          <a:xfrm>
            <a:off x="584199" y="2152232"/>
            <a:ext cx="5511801" cy="811948"/>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Compliance Summit and Community</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Connect with Microsoft Leadership on compliance topics and engage directly with peers and regulators in industry</a:t>
            </a:r>
          </a:p>
        </p:txBody>
      </p:sp>
      <p:sp>
        <p:nvSpPr>
          <p:cNvPr id="33" name="TextBox 2">
            <a:extLst>
              <a:ext uri="{FF2B5EF4-FFF2-40B4-BE49-F238E27FC236}">
                <a16:creationId xmlns:a16="http://schemas.microsoft.com/office/drawing/2014/main" id="{3FC6665A-E73B-4BDA-AC7C-240F3C98D518}"/>
              </a:ext>
            </a:extLst>
          </p:cNvPr>
          <p:cNvSpPr txBox="1"/>
          <p:nvPr/>
        </p:nvSpPr>
        <p:spPr>
          <a:xfrm>
            <a:off x="584199" y="3281824"/>
            <a:ext cx="5511801" cy="784603"/>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Ask an expert</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Support risk stakeholders to accelerate their assessments and approval cycles</a:t>
            </a:r>
          </a:p>
        </p:txBody>
      </p:sp>
      <p:sp>
        <p:nvSpPr>
          <p:cNvPr id="34" name="TextBox 3">
            <a:extLst>
              <a:ext uri="{FF2B5EF4-FFF2-40B4-BE49-F238E27FC236}">
                <a16:creationId xmlns:a16="http://schemas.microsoft.com/office/drawing/2014/main" id="{C019D507-AC09-4A2D-9098-A09239C9546E}"/>
              </a:ext>
            </a:extLst>
          </p:cNvPr>
          <p:cNvSpPr txBox="1"/>
          <p:nvPr/>
        </p:nvSpPr>
        <p:spPr>
          <a:xfrm>
            <a:off x="584199" y="5515883"/>
            <a:ext cx="5511801" cy="823957"/>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Concierge and learning paths</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Upskill on cloud risk assessment and navigate our rich</a:t>
            </a:r>
            <a:br>
              <a:rPr kumimoji="0" lang="en-US" sz="1400" b="0" i="0" u="none" strike="noStrike" kern="0" cap="none" spc="0" normalizeH="0" baseline="0" noProof="0">
                <a:ln>
                  <a:noFill/>
                </a:ln>
                <a:solidFill>
                  <a:srgbClr val="000000"/>
                </a:solidFill>
                <a:effectLst/>
                <a:uLnTx/>
                <a:uFillTx/>
                <a:latin typeface="Segoe UI"/>
                <a:ea typeface="+mn-ea"/>
                <a:cs typeface="+mn-cs"/>
              </a:rPr>
            </a:br>
            <a:r>
              <a:rPr kumimoji="0" lang="en-US" sz="1400" b="0" i="0" u="none" strike="noStrike" kern="0" cap="none" spc="0" normalizeH="0" baseline="0" noProof="0">
                <a:ln>
                  <a:noFill/>
                </a:ln>
                <a:solidFill>
                  <a:srgbClr val="000000"/>
                </a:solidFill>
                <a:effectLst/>
                <a:uLnTx/>
                <a:uFillTx/>
                <a:latin typeface="Segoe UI"/>
                <a:ea typeface="+mn-ea"/>
                <a:cs typeface="+mn-cs"/>
              </a:rPr>
              <a:t>set of resources</a:t>
            </a:r>
            <a:endParaRPr kumimoji="0" lang="en-US" sz="1400" b="0" i="0" u="none" strike="noStrike" kern="0" cap="none" spc="0" normalizeH="0" baseline="0" noProof="0">
              <a:ln>
                <a:noFill/>
              </a:ln>
              <a:solidFill>
                <a:srgbClr val="000000"/>
              </a:solidFill>
              <a:effectLst/>
              <a:uLnTx/>
              <a:uFillTx/>
              <a:latin typeface="Segoe UI"/>
              <a:ea typeface="+mn-ea"/>
              <a:cs typeface="Segoe UI"/>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4" name="TextBox 2">
            <a:extLst>
              <a:ext uri="{FF2B5EF4-FFF2-40B4-BE49-F238E27FC236}">
                <a16:creationId xmlns:a16="http://schemas.microsoft.com/office/drawing/2014/main" id="{E588D6B8-2638-42C8-A336-AD67E2A214F4}"/>
              </a:ext>
            </a:extLst>
          </p:cNvPr>
          <p:cNvSpPr txBox="1"/>
          <p:nvPr/>
        </p:nvSpPr>
        <p:spPr>
          <a:xfrm>
            <a:off x="584199" y="4384071"/>
            <a:ext cx="5511801" cy="814170"/>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Proactive risk assurance</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Stay up to date on important regulatory changes and explore</a:t>
            </a:r>
            <a:br>
              <a:rPr kumimoji="0" lang="en-US" sz="1400" b="0" i="0" u="none" strike="noStrike" kern="0" cap="none" spc="0" normalizeH="0" baseline="0" noProof="0">
                <a:ln>
                  <a:noFill/>
                </a:ln>
                <a:solidFill>
                  <a:srgbClr val="000000"/>
                </a:solidFill>
                <a:effectLst/>
                <a:uLnTx/>
                <a:uFillTx/>
                <a:latin typeface="Segoe UI"/>
                <a:ea typeface="+mn-ea"/>
                <a:cs typeface="+mn-cs"/>
              </a:rPr>
            </a:br>
            <a:r>
              <a:rPr kumimoji="0" lang="en-US" sz="1400" b="0" i="0" u="none" strike="noStrike" kern="0" cap="none" spc="0" normalizeH="0" baseline="0" noProof="0">
                <a:ln>
                  <a:noFill/>
                </a:ln>
                <a:solidFill>
                  <a:srgbClr val="000000"/>
                </a:solidFill>
                <a:effectLst/>
                <a:uLnTx/>
                <a:uFillTx/>
                <a:latin typeface="Segoe UI"/>
                <a:ea typeface="+mn-ea"/>
                <a:cs typeface="+mn-cs"/>
              </a:rPr>
              <a:t>walk-throughs of curated audit artifacts</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grpSp>
        <p:nvGrpSpPr>
          <p:cNvPr id="14" name="Group 13">
            <a:extLst>
              <a:ext uri="{FF2B5EF4-FFF2-40B4-BE49-F238E27FC236}">
                <a16:creationId xmlns:a16="http://schemas.microsoft.com/office/drawing/2014/main" id="{621ED84B-E4F1-4B09-82EA-2A9018CC09A4}"/>
              </a:ext>
            </a:extLst>
          </p:cNvPr>
          <p:cNvGrpSpPr/>
          <p:nvPr/>
        </p:nvGrpSpPr>
        <p:grpSpPr>
          <a:xfrm>
            <a:off x="584200" y="3123002"/>
            <a:ext cx="5511800" cy="2234061"/>
            <a:chOff x="584200" y="3123002"/>
            <a:chExt cx="4540274" cy="2234061"/>
          </a:xfrm>
        </p:grpSpPr>
        <p:cxnSp>
          <p:nvCxnSpPr>
            <p:cNvPr id="35" name="Straight Connector 34">
              <a:extLst>
                <a:ext uri="{FF2B5EF4-FFF2-40B4-BE49-F238E27FC236}">
                  <a16:creationId xmlns:a16="http://schemas.microsoft.com/office/drawing/2014/main" id="{F238F573-7CD5-4DF4-86AC-BBE573EC3BB0}"/>
                </a:ext>
                <a:ext uri="{C183D7F6-B498-43B3-948B-1728B52AA6E4}">
                  <adec:decorative xmlns:adec="http://schemas.microsoft.com/office/drawing/2017/decorative" val="1"/>
                </a:ext>
              </a:extLst>
            </p:cNvPr>
            <p:cNvCxnSpPr>
              <a:cxnSpLocks/>
            </p:cNvCxnSpPr>
            <p:nvPr/>
          </p:nvCxnSpPr>
          <p:spPr>
            <a:xfrm>
              <a:off x="584200" y="3123002"/>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125C1A-26E5-4015-82EE-42C771EAFA98}"/>
                </a:ext>
                <a:ext uri="{C183D7F6-B498-43B3-948B-1728B52AA6E4}">
                  <adec:decorative xmlns:adec="http://schemas.microsoft.com/office/drawing/2017/decorative" val="1"/>
                </a:ext>
              </a:extLst>
            </p:cNvPr>
            <p:cNvCxnSpPr>
              <a:cxnSpLocks/>
            </p:cNvCxnSpPr>
            <p:nvPr/>
          </p:nvCxnSpPr>
          <p:spPr>
            <a:xfrm>
              <a:off x="584200" y="4225249"/>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06B570-B2B4-4AF7-AE2A-69192AF76D67}"/>
                </a:ext>
                <a:ext uri="{C183D7F6-B498-43B3-948B-1728B52AA6E4}">
                  <adec:decorative xmlns:adec="http://schemas.microsoft.com/office/drawing/2017/decorative" val="1"/>
                </a:ext>
              </a:extLst>
            </p:cNvPr>
            <p:cNvCxnSpPr>
              <a:cxnSpLocks/>
            </p:cNvCxnSpPr>
            <p:nvPr/>
          </p:nvCxnSpPr>
          <p:spPr>
            <a:xfrm>
              <a:off x="584200" y="5357063"/>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2FE91C1-E6C7-40A5-86AA-BE946B0CA2AE}"/>
              </a:ext>
            </a:extLst>
          </p:cNvPr>
          <p:cNvGrpSpPr/>
          <p:nvPr/>
        </p:nvGrpSpPr>
        <p:grpSpPr>
          <a:xfrm>
            <a:off x="6788721" y="2146301"/>
            <a:ext cx="4261296" cy="3993480"/>
            <a:chOff x="7040087" y="2381868"/>
            <a:chExt cx="3758564" cy="3522345"/>
          </a:xfrm>
        </p:grpSpPr>
        <p:grpSp>
          <p:nvGrpSpPr>
            <p:cNvPr id="11" name="Group 10">
              <a:extLst>
                <a:ext uri="{FF2B5EF4-FFF2-40B4-BE49-F238E27FC236}">
                  <a16:creationId xmlns:a16="http://schemas.microsoft.com/office/drawing/2014/main" id="{30791AFC-7074-479A-85FB-44A4072A0D3B}"/>
                </a:ext>
              </a:extLst>
            </p:cNvPr>
            <p:cNvGrpSpPr/>
            <p:nvPr/>
          </p:nvGrpSpPr>
          <p:grpSpPr>
            <a:xfrm>
              <a:off x="7870365" y="3232150"/>
              <a:ext cx="2098006" cy="2098006"/>
              <a:chOff x="7655011" y="3481933"/>
              <a:chExt cx="1598441" cy="1598441"/>
            </a:xfrm>
          </p:grpSpPr>
          <p:sp>
            <p:nvSpPr>
              <p:cNvPr id="42" name="Oval 41">
                <a:extLst>
                  <a:ext uri="{FF2B5EF4-FFF2-40B4-BE49-F238E27FC236}">
                    <a16:creationId xmlns:a16="http://schemas.microsoft.com/office/drawing/2014/main" id="{8C3464B3-4C0D-451C-90C9-A6FD665D3329}"/>
                  </a:ext>
                </a:extLst>
              </p:cNvPr>
              <p:cNvSpPr/>
              <p:nvPr/>
            </p:nvSpPr>
            <p:spPr bwMode="auto">
              <a:xfrm>
                <a:off x="7694491" y="3521413"/>
                <a:ext cx="1519480" cy="1519480"/>
              </a:xfrm>
              <a:prstGeom prst="ellipse">
                <a:avLst/>
              </a:prstGeom>
              <a:solidFill>
                <a:schemeClr val="tx2"/>
              </a:solidFill>
              <a:ln>
                <a:noFill/>
                <a:headEnd type="none" w="med" len="med"/>
                <a:tailEnd type="none" w="med" len="med"/>
              </a:ln>
              <a:effectLst>
                <a:outerShdw blurRad="50800" dist="38100" algn="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Financial Services Compliance Program</a:t>
                </a:r>
              </a:p>
            </p:txBody>
          </p:sp>
          <p:sp>
            <p:nvSpPr>
              <p:cNvPr id="45" name="Oval 44">
                <a:extLst>
                  <a:ext uri="{FF2B5EF4-FFF2-40B4-BE49-F238E27FC236}">
                    <a16:creationId xmlns:a16="http://schemas.microsoft.com/office/drawing/2014/main" id="{8CA28F7F-6EA1-478D-B96A-5BD731B3C6BE}"/>
                  </a:ext>
                </a:extLst>
              </p:cNvPr>
              <p:cNvSpPr/>
              <p:nvPr/>
            </p:nvSpPr>
            <p:spPr bwMode="auto">
              <a:xfrm>
                <a:off x="7655011" y="3481933"/>
                <a:ext cx="1598441" cy="1598441"/>
              </a:xfrm>
              <a:prstGeom prst="ellips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8" name="Oval 47">
              <a:extLst>
                <a:ext uri="{FF2B5EF4-FFF2-40B4-BE49-F238E27FC236}">
                  <a16:creationId xmlns:a16="http://schemas.microsoft.com/office/drawing/2014/main" id="{6F6026F4-8414-452B-A974-EF2398276F29}"/>
                </a:ext>
              </a:extLst>
            </p:cNvPr>
            <p:cNvSpPr/>
            <p:nvPr/>
          </p:nvSpPr>
          <p:spPr bwMode="auto">
            <a:xfrm>
              <a:off x="7330820" y="2692604"/>
              <a:ext cx="3177099" cy="3177099"/>
            </a:xfrm>
            <a:prstGeom prst="ellips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5" name="Group 24">
              <a:extLst>
                <a:ext uri="{FF2B5EF4-FFF2-40B4-BE49-F238E27FC236}">
                  <a16:creationId xmlns:a16="http://schemas.microsoft.com/office/drawing/2014/main" id="{B31EDD6E-71DB-4EF7-9B41-AD5A0458009C}"/>
                </a:ext>
              </a:extLst>
            </p:cNvPr>
            <p:cNvGrpSpPr/>
            <p:nvPr/>
          </p:nvGrpSpPr>
          <p:grpSpPr>
            <a:xfrm>
              <a:off x="7040087" y="3423705"/>
              <a:ext cx="648097" cy="648097"/>
              <a:chOff x="7040087" y="3423705"/>
              <a:chExt cx="648097" cy="648097"/>
            </a:xfrm>
          </p:grpSpPr>
          <p:grpSp>
            <p:nvGrpSpPr>
              <p:cNvPr id="83" name="Group 82">
                <a:extLst>
                  <a:ext uri="{FF2B5EF4-FFF2-40B4-BE49-F238E27FC236}">
                    <a16:creationId xmlns:a16="http://schemas.microsoft.com/office/drawing/2014/main" id="{BB4C6AC4-F341-48C7-98F0-9BC5515DFBFA}"/>
                  </a:ext>
                </a:extLst>
              </p:cNvPr>
              <p:cNvGrpSpPr>
                <a:grpSpLocks/>
              </p:cNvGrpSpPr>
              <p:nvPr/>
            </p:nvGrpSpPr>
            <p:grpSpPr>
              <a:xfrm>
                <a:off x="7040087" y="3423705"/>
                <a:ext cx="648097" cy="648097"/>
                <a:chOff x="8104818" y="-613599"/>
                <a:chExt cx="831086" cy="831086"/>
              </a:xfrm>
            </p:grpSpPr>
            <p:sp>
              <p:nvSpPr>
                <p:cNvPr id="87" name="Oval 86">
                  <a:extLst>
                    <a:ext uri="{FF2B5EF4-FFF2-40B4-BE49-F238E27FC236}">
                      <a16:creationId xmlns:a16="http://schemas.microsoft.com/office/drawing/2014/main" id="{0EC4305D-EF05-47D8-A2CF-9124F742BF0A}"/>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8" name="Oval 87">
                  <a:extLst>
                    <a:ext uri="{FF2B5EF4-FFF2-40B4-BE49-F238E27FC236}">
                      <a16:creationId xmlns:a16="http://schemas.microsoft.com/office/drawing/2014/main" id="{A34F1901-BDC6-41FC-9E68-1C5553AB6615}"/>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92" name="Graphic 87" descr="list, file, paper, sheet">
                <a:extLst>
                  <a:ext uri="{FF2B5EF4-FFF2-40B4-BE49-F238E27FC236}">
                    <a16:creationId xmlns:a16="http://schemas.microsoft.com/office/drawing/2014/main" id="{8039788E-6690-47A8-AFFC-A75CCC9C7865}"/>
                  </a:ext>
                </a:extLst>
              </p:cNvPr>
              <p:cNvGrpSpPr/>
              <p:nvPr/>
            </p:nvGrpSpPr>
            <p:grpSpPr>
              <a:xfrm>
                <a:off x="7223461" y="3607079"/>
                <a:ext cx="281348" cy="281348"/>
                <a:chOff x="4473209" y="3968750"/>
                <a:chExt cx="370140" cy="370140"/>
              </a:xfrm>
            </p:grpSpPr>
            <p:sp>
              <p:nvSpPr>
                <p:cNvPr id="93" name="Freeform: Shape 92">
                  <a:extLst>
                    <a:ext uri="{FF2B5EF4-FFF2-40B4-BE49-F238E27FC236}">
                      <a16:creationId xmlns:a16="http://schemas.microsoft.com/office/drawing/2014/main" id="{2D3B47E2-D4B0-48FA-9FED-C7610DD7D7DD}"/>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9154CF3-227B-4E72-8B33-74FB9F903A95}"/>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C9AB346-EEFD-418E-A4F3-8000F0780E26}"/>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58463E1-291C-40B7-8155-E1B7F549EF2D}"/>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1080802A-A50F-43A2-9320-3E042C8C92D9}"/>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3639F1FE-B6EE-4B3B-8AAA-192D28699F59}"/>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E4678F34-6AED-4283-AA68-6AF7A27E98FB}"/>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BC164B8-57BA-4244-A87E-79E087904670}"/>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1CC3BD2D-BC6D-42E3-A36E-3045A6F6A5ED}"/>
                </a:ext>
              </a:extLst>
            </p:cNvPr>
            <p:cNvGrpSpPr/>
            <p:nvPr/>
          </p:nvGrpSpPr>
          <p:grpSpPr>
            <a:xfrm>
              <a:off x="10150554" y="3363642"/>
              <a:ext cx="648097" cy="648097"/>
              <a:chOff x="10150554" y="3363642"/>
              <a:chExt cx="648097" cy="648097"/>
            </a:xfrm>
          </p:grpSpPr>
          <p:grpSp>
            <p:nvGrpSpPr>
              <p:cNvPr id="65" name="Group 64">
                <a:extLst>
                  <a:ext uri="{FF2B5EF4-FFF2-40B4-BE49-F238E27FC236}">
                    <a16:creationId xmlns:a16="http://schemas.microsoft.com/office/drawing/2014/main" id="{0BF40944-F833-43A3-84F9-9F51A032FAC0}"/>
                  </a:ext>
                </a:extLst>
              </p:cNvPr>
              <p:cNvGrpSpPr>
                <a:grpSpLocks/>
              </p:cNvGrpSpPr>
              <p:nvPr/>
            </p:nvGrpSpPr>
            <p:grpSpPr>
              <a:xfrm>
                <a:off x="10150554" y="3363642"/>
                <a:ext cx="648097" cy="648097"/>
                <a:chOff x="8104818" y="-613599"/>
                <a:chExt cx="831086" cy="831086"/>
              </a:xfrm>
            </p:grpSpPr>
            <p:sp>
              <p:nvSpPr>
                <p:cNvPr id="80" name="Oval 79">
                  <a:extLst>
                    <a:ext uri="{FF2B5EF4-FFF2-40B4-BE49-F238E27FC236}">
                      <a16:creationId xmlns:a16="http://schemas.microsoft.com/office/drawing/2014/main" id="{AD7C1BCC-9B93-4B9F-810F-BE5D1D497772}"/>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1" name="Oval 80">
                  <a:extLst>
                    <a:ext uri="{FF2B5EF4-FFF2-40B4-BE49-F238E27FC236}">
                      <a16:creationId xmlns:a16="http://schemas.microsoft.com/office/drawing/2014/main" id="{6FB61A0C-07AE-45AE-8FFE-E848AA88E32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1" name="Graphic 107" descr="calendar, fast-tracked supported project">
                <a:extLst>
                  <a:ext uri="{FF2B5EF4-FFF2-40B4-BE49-F238E27FC236}">
                    <a16:creationId xmlns:a16="http://schemas.microsoft.com/office/drawing/2014/main" id="{F6FDE1BC-775C-4CDA-9C51-F1B6DDF2A84B}"/>
                  </a:ext>
                </a:extLst>
              </p:cNvPr>
              <p:cNvGrpSpPr/>
              <p:nvPr/>
            </p:nvGrpSpPr>
            <p:grpSpPr>
              <a:xfrm>
                <a:off x="10337927" y="3551015"/>
                <a:ext cx="273350" cy="273350"/>
                <a:chOff x="4476035" y="3962720"/>
                <a:chExt cx="393474" cy="393474"/>
              </a:xfrm>
            </p:grpSpPr>
            <p:sp>
              <p:nvSpPr>
                <p:cNvPr id="102" name="Freeform: Shape 101">
                  <a:extLst>
                    <a:ext uri="{FF2B5EF4-FFF2-40B4-BE49-F238E27FC236}">
                      <a16:creationId xmlns:a16="http://schemas.microsoft.com/office/drawing/2014/main" id="{C9FE9F53-CF39-440C-99C4-B6C1F127A94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6580976-0D30-4397-B4C8-886CEA847CC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6E0E42E-B63B-4A5C-93DE-6F4104BB5F67}"/>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280E59C8-D09C-4ED2-9BF3-0398042E2A5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BEF5AE5-4018-4733-9E79-D3E4BC189899}"/>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CA68D3B-EAC4-4A8E-9534-2E93A1BB657C}"/>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41832424-B37A-4F13-A9C0-A79BB475D3F6}"/>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6193DB6-90BA-45B4-93F8-BE24AC0EBC8A}"/>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4B11CEA8-36E6-44A5-BA84-55BEADFE21BB}"/>
                </a:ext>
              </a:extLst>
            </p:cNvPr>
            <p:cNvGrpSpPr/>
            <p:nvPr/>
          </p:nvGrpSpPr>
          <p:grpSpPr>
            <a:xfrm>
              <a:off x="8562004" y="2381868"/>
              <a:ext cx="648097" cy="648097"/>
              <a:chOff x="8562004" y="2381868"/>
              <a:chExt cx="648097" cy="648097"/>
            </a:xfrm>
          </p:grpSpPr>
          <p:grpSp>
            <p:nvGrpSpPr>
              <p:cNvPr id="51" name="Group 50">
                <a:extLst>
                  <a:ext uri="{FF2B5EF4-FFF2-40B4-BE49-F238E27FC236}">
                    <a16:creationId xmlns:a16="http://schemas.microsoft.com/office/drawing/2014/main" id="{53951BBC-9366-4A21-BDDB-F523176A5711}"/>
                  </a:ext>
                </a:extLst>
              </p:cNvPr>
              <p:cNvGrpSpPr>
                <a:grpSpLocks/>
              </p:cNvGrpSpPr>
              <p:nvPr/>
            </p:nvGrpSpPr>
            <p:grpSpPr>
              <a:xfrm>
                <a:off x="8562004" y="2381868"/>
                <a:ext cx="648097" cy="648097"/>
                <a:chOff x="8104818" y="-613599"/>
                <a:chExt cx="831086" cy="831086"/>
              </a:xfrm>
            </p:grpSpPr>
            <p:sp>
              <p:nvSpPr>
                <p:cNvPr id="55" name="Oval 54">
                  <a:extLst>
                    <a:ext uri="{FF2B5EF4-FFF2-40B4-BE49-F238E27FC236}">
                      <a16:creationId xmlns:a16="http://schemas.microsoft.com/office/drawing/2014/main" id="{03B511FD-1BE9-43FB-A1F9-724CE100401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6" name="Oval 55">
                  <a:extLst>
                    <a:ext uri="{FF2B5EF4-FFF2-40B4-BE49-F238E27FC236}">
                      <a16:creationId xmlns:a16="http://schemas.microsoft.com/office/drawing/2014/main" id="{C7347870-234E-4B69-ADA2-2D0F03265C9C}"/>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0" name="Graphic 62" descr=" identify&#10;">
                <a:extLst>
                  <a:ext uri="{FF2B5EF4-FFF2-40B4-BE49-F238E27FC236}">
                    <a16:creationId xmlns:a16="http://schemas.microsoft.com/office/drawing/2014/main" id="{BF2A8D4A-4C46-47E1-88BB-EDC3261A4C8B}"/>
                  </a:ext>
                </a:extLst>
              </p:cNvPr>
              <p:cNvGrpSpPr/>
              <p:nvPr/>
            </p:nvGrpSpPr>
            <p:grpSpPr>
              <a:xfrm>
                <a:off x="8750911" y="2570775"/>
                <a:ext cx="270282" cy="270282"/>
                <a:chOff x="4531413" y="3078480"/>
                <a:chExt cx="355584" cy="355584"/>
              </a:xfrm>
            </p:grpSpPr>
            <p:sp>
              <p:nvSpPr>
                <p:cNvPr id="111" name="Freeform: Shape 110">
                  <a:extLst>
                    <a:ext uri="{FF2B5EF4-FFF2-40B4-BE49-F238E27FC236}">
                      <a16:creationId xmlns:a16="http://schemas.microsoft.com/office/drawing/2014/main" id="{0E2384A2-E4A5-4F52-A7AA-C6A73C7EE428}"/>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AAFDA06-A429-483F-BA27-92EB6BD63DBE}"/>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E9AE5C7-549E-4DA9-9F0F-5785EFB461F4}"/>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BFE09C9-8A40-4404-9EC6-F7F05D9643F6}"/>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48F6F83-A266-4C7D-94F1-85AA805A7A25}"/>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A3B0B2B-AF2A-49C0-95C3-371B24DA8516}"/>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370AA058-C824-43F1-9D36-54E6B7736719}"/>
                </a:ext>
              </a:extLst>
            </p:cNvPr>
            <p:cNvGrpSpPr/>
            <p:nvPr/>
          </p:nvGrpSpPr>
          <p:grpSpPr>
            <a:xfrm>
              <a:off x="7498379" y="5256116"/>
              <a:ext cx="648097" cy="648097"/>
              <a:chOff x="7498379" y="5256116"/>
              <a:chExt cx="648097" cy="648097"/>
            </a:xfrm>
          </p:grpSpPr>
          <p:grpSp>
            <p:nvGrpSpPr>
              <p:cNvPr id="89" name="Group 88">
                <a:extLst>
                  <a:ext uri="{FF2B5EF4-FFF2-40B4-BE49-F238E27FC236}">
                    <a16:creationId xmlns:a16="http://schemas.microsoft.com/office/drawing/2014/main" id="{A0BE1410-02DB-471A-8BF9-177316C6C60D}"/>
                  </a:ext>
                </a:extLst>
              </p:cNvPr>
              <p:cNvGrpSpPr>
                <a:grpSpLocks/>
              </p:cNvGrpSpPr>
              <p:nvPr/>
            </p:nvGrpSpPr>
            <p:grpSpPr>
              <a:xfrm>
                <a:off x="7498379" y="5256116"/>
                <a:ext cx="648097" cy="648097"/>
                <a:chOff x="8104818" y="-613599"/>
                <a:chExt cx="831086" cy="831086"/>
              </a:xfrm>
            </p:grpSpPr>
            <p:sp>
              <p:nvSpPr>
                <p:cNvPr id="90" name="Oval 89">
                  <a:extLst>
                    <a:ext uri="{FF2B5EF4-FFF2-40B4-BE49-F238E27FC236}">
                      <a16:creationId xmlns:a16="http://schemas.microsoft.com/office/drawing/2014/main" id="{2C0C4E9A-A998-4E01-BAE6-7D07734EA1F6}"/>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1" name="Oval 90">
                  <a:extLst>
                    <a:ext uri="{FF2B5EF4-FFF2-40B4-BE49-F238E27FC236}">
                      <a16:creationId xmlns:a16="http://schemas.microsoft.com/office/drawing/2014/main" id="{4DD5598A-6BAD-465E-A1CA-78E1FD73C9B6}"/>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7" name="Graphic 112" descr="webinar">
                <a:extLst>
                  <a:ext uri="{FF2B5EF4-FFF2-40B4-BE49-F238E27FC236}">
                    <a16:creationId xmlns:a16="http://schemas.microsoft.com/office/drawing/2014/main" id="{76A33D0E-E893-4538-9C54-B613C1D06321}"/>
                  </a:ext>
                </a:extLst>
              </p:cNvPr>
              <p:cNvGrpSpPr/>
              <p:nvPr/>
            </p:nvGrpSpPr>
            <p:grpSpPr>
              <a:xfrm>
                <a:off x="7662641" y="5420379"/>
                <a:ext cx="319572" cy="319570"/>
                <a:chOff x="9149023" y="4842847"/>
                <a:chExt cx="420428" cy="420426"/>
              </a:xfrm>
            </p:grpSpPr>
            <p:sp>
              <p:nvSpPr>
                <p:cNvPr id="118" name="Freeform: Shape 117">
                  <a:extLst>
                    <a:ext uri="{FF2B5EF4-FFF2-40B4-BE49-F238E27FC236}">
                      <a16:creationId xmlns:a16="http://schemas.microsoft.com/office/drawing/2014/main" id="{C68C9705-5071-40D5-9376-5588BD3932BA}"/>
                    </a:ext>
                  </a:extLst>
                </p:cNvPr>
                <p:cNvSpPr/>
                <p:nvPr/>
              </p:nvSpPr>
              <p:spPr>
                <a:xfrm>
                  <a:off x="9150173" y="4896330"/>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3E17D2C-1B28-4668-B283-409DB96B25AF}"/>
                    </a:ext>
                  </a:extLst>
                </p:cNvPr>
                <p:cNvSpPr/>
                <p:nvPr/>
              </p:nvSpPr>
              <p:spPr>
                <a:xfrm>
                  <a:off x="9281497" y="5082755"/>
                  <a:ext cx="151701" cy="78017"/>
                </a:xfrm>
                <a:custGeom>
                  <a:avLst/>
                  <a:gdLst>
                    <a:gd name="connsiteX0" fmla="*/ 1475 w 151700"/>
                    <a:gd name="connsiteY0" fmla="*/ 77685 h 78017"/>
                    <a:gd name="connsiteX1" fmla="*/ 77686 w 151700"/>
                    <a:gd name="connsiteY1" fmla="*/ 1475 h 78017"/>
                    <a:gd name="connsiteX2" fmla="*/ 153896 w 151700"/>
                    <a:gd name="connsiteY2" fmla="*/ 77685 h 78017"/>
                    <a:gd name="connsiteX3" fmla="*/ 1475 w 151700"/>
                    <a:gd name="connsiteY3" fmla="*/ 77685 h 78017"/>
                  </a:gdLst>
                  <a:ahLst/>
                  <a:cxnLst>
                    <a:cxn ang="0">
                      <a:pos x="connsiteX0" y="connsiteY0"/>
                    </a:cxn>
                    <a:cxn ang="0">
                      <a:pos x="connsiteX1" y="connsiteY1"/>
                    </a:cxn>
                    <a:cxn ang="0">
                      <a:pos x="connsiteX2" y="connsiteY2"/>
                    </a:cxn>
                    <a:cxn ang="0">
                      <a:pos x="connsiteX3" y="connsiteY3"/>
                    </a:cxn>
                  </a:cxnLst>
                  <a:rect l="l" t="t" r="r" b="b"/>
                  <a:pathLst>
                    <a:path w="151700" h="78017">
                      <a:moveTo>
                        <a:pt x="1475" y="77685"/>
                      </a:moveTo>
                      <a:cubicBezTo>
                        <a:pt x="1475" y="35565"/>
                        <a:pt x="35565" y="1475"/>
                        <a:pt x="77686" y="1475"/>
                      </a:cubicBezTo>
                      <a:cubicBezTo>
                        <a:pt x="119806" y="1475"/>
                        <a:pt x="153896" y="35565"/>
                        <a:pt x="153896" y="77685"/>
                      </a:cubicBezTo>
                      <a:lnTo>
                        <a:pt x="1475" y="7768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6F95B0D-5B0F-4818-8D19-92DF3E89E145}"/>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BEAB00F-5459-4C62-9BCD-652E5FDEBCBB}"/>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793D3A5D-96EA-44CE-AFA8-7628203E5FD8}"/>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B1F00348-B4EC-4647-8C7C-BA30BD860DAB}"/>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AB73457-0D1B-4039-AB48-7EC7D65E7D17}"/>
                    </a:ext>
                  </a:extLst>
                </p:cNvPr>
                <p:cNvSpPr/>
                <p:nvPr/>
              </p:nvSpPr>
              <p:spPr>
                <a:xfrm>
                  <a:off x="9314711" y="4984286"/>
                  <a:ext cx="86686" cy="86686"/>
                </a:xfrm>
                <a:custGeom>
                  <a:avLst/>
                  <a:gdLst>
                    <a:gd name="connsiteX0" fmla="*/ 87905 w 86686"/>
                    <a:gd name="connsiteY0" fmla="*/ 44690 h 86685"/>
                    <a:gd name="connsiteX1" fmla="*/ 44690 w 86686"/>
                    <a:gd name="connsiteY1" fmla="*/ 87905 h 86685"/>
                    <a:gd name="connsiteX2" fmla="*/ 1475 w 86686"/>
                    <a:gd name="connsiteY2" fmla="*/ 44690 h 86685"/>
                    <a:gd name="connsiteX3" fmla="*/ 44690 w 86686"/>
                    <a:gd name="connsiteY3" fmla="*/ 1475 h 86685"/>
                    <a:gd name="connsiteX4" fmla="*/ 87905 w 86686"/>
                    <a:gd name="connsiteY4" fmla="*/ 44690 h 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86" h="86685">
                      <a:moveTo>
                        <a:pt x="87905" y="44690"/>
                      </a:moveTo>
                      <a:cubicBezTo>
                        <a:pt x="87905" y="68560"/>
                        <a:pt x="68561" y="87905"/>
                        <a:pt x="44690" y="87905"/>
                      </a:cubicBezTo>
                      <a:cubicBezTo>
                        <a:pt x="20819" y="87905"/>
                        <a:pt x="1475" y="68560"/>
                        <a:pt x="1475" y="44690"/>
                      </a:cubicBezTo>
                      <a:cubicBezTo>
                        <a:pt x="1475" y="20819"/>
                        <a:pt x="20819" y="1475"/>
                        <a:pt x="44690" y="1475"/>
                      </a:cubicBezTo>
                      <a:cubicBezTo>
                        <a:pt x="68561" y="1475"/>
                        <a:pt x="87905" y="20819"/>
                        <a:pt x="87905" y="44690"/>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5D41C24-532E-4198-A823-BF968C5BF558}"/>
                </a:ext>
              </a:extLst>
            </p:cNvPr>
            <p:cNvGrpSpPr/>
            <p:nvPr/>
          </p:nvGrpSpPr>
          <p:grpSpPr>
            <a:xfrm>
              <a:off x="9616104" y="5256116"/>
              <a:ext cx="648097" cy="648097"/>
              <a:chOff x="9616104" y="5256116"/>
              <a:chExt cx="648097" cy="648097"/>
            </a:xfrm>
          </p:grpSpPr>
          <p:grpSp>
            <p:nvGrpSpPr>
              <p:cNvPr id="58" name="Group 57">
                <a:extLst>
                  <a:ext uri="{FF2B5EF4-FFF2-40B4-BE49-F238E27FC236}">
                    <a16:creationId xmlns:a16="http://schemas.microsoft.com/office/drawing/2014/main" id="{A71DB9C6-7103-4EC6-839E-96F1862300AF}"/>
                  </a:ext>
                </a:extLst>
              </p:cNvPr>
              <p:cNvGrpSpPr>
                <a:grpSpLocks/>
              </p:cNvGrpSpPr>
              <p:nvPr/>
            </p:nvGrpSpPr>
            <p:grpSpPr>
              <a:xfrm>
                <a:off x="9616104" y="5256116"/>
                <a:ext cx="648097" cy="648097"/>
                <a:chOff x="8104818" y="-613599"/>
                <a:chExt cx="831086" cy="831086"/>
              </a:xfrm>
            </p:grpSpPr>
            <p:sp>
              <p:nvSpPr>
                <p:cNvPr id="62" name="Oval 61">
                  <a:extLst>
                    <a:ext uri="{FF2B5EF4-FFF2-40B4-BE49-F238E27FC236}">
                      <a16:creationId xmlns:a16="http://schemas.microsoft.com/office/drawing/2014/main" id="{E372DB6C-E0F3-4D01-8E35-900770E79FB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FCACEE90-F30B-47A1-B20B-0CB1883D89D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5" name="Group 124" descr="artificial intelligence, automated">
                <a:extLst>
                  <a:ext uri="{FF2B5EF4-FFF2-40B4-BE49-F238E27FC236}">
                    <a16:creationId xmlns:a16="http://schemas.microsoft.com/office/drawing/2014/main" id="{C7C0B3F0-64DC-4D58-ABD2-07F4159798CB}"/>
                  </a:ext>
                </a:extLst>
              </p:cNvPr>
              <p:cNvGrpSpPr/>
              <p:nvPr/>
            </p:nvGrpSpPr>
            <p:grpSpPr>
              <a:xfrm>
                <a:off x="9748871" y="5422106"/>
                <a:ext cx="382562" cy="316116"/>
                <a:chOff x="10050541" y="4800090"/>
                <a:chExt cx="591391" cy="488676"/>
              </a:xfrm>
            </p:grpSpPr>
            <p:sp>
              <p:nvSpPr>
                <p:cNvPr id="126" name="Freeform 45">
                  <a:extLst>
                    <a:ext uri="{FF2B5EF4-FFF2-40B4-BE49-F238E27FC236}">
                      <a16:creationId xmlns:a16="http://schemas.microsoft.com/office/drawing/2014/main" id="{64110DE1-2399-4E1F-A227-3A169B248BF4}"/>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46">
                  <a:extLst>
                    <a:ext uri="{FF2B5EF4-FFF2-40B4-BE49-F238E27FC236}">
                      <a16:creationId xmlns:a16="http://schemas.microsoft.com/office/drawing/2014/main" id="{DE9D51CE-E458-41C2-B156-DB3BF90C60F1}"/>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47">
                  <a:extLst>
                    <a:ext uri="{FF2B5EF4-FFF2-40B4-BE49-F238E27FC236}">
                      <a16:creationId xmlns:a16="http://schemas.microsoft.com/office/drawing/2014/main" id="{A51A0B99-6FC7-4055-AC38-C6B920D42C9A}"/>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48">
                  <a:extLst>
                    <a:ext uri="{FF2B5EF4-FFF2-40B4-BE49-F238E27FC236}">
                      <a16:creationId xmlns:a16="http://schemas.microsoft.com/office/drawing/2014/main" id="{F8A4CC06-1262-4745-BBD1-64E6B7268E18}"/>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49">
                  <a:extLst>
                    <a:ext uri="{FF2B5EF4-FFF2-40B4-BE49-F238E27FC236}">
                      <a16:creationId xmlns:a16="http://schemas.microsoft.com/office/drawing/2014/main" id="{8FB2AC3B-AC6A-47F3-8760-C5BA25F28325}"/>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50">
                  <a:extLst>
                    <a:ext uri="{FF2B5EF4-FFF2-40B4-BE49-F238E27FC236}">
                      <a16:creationId xmlns:a16="http://schemas.microsoft.com/office/drawing/2014/main" id="{3DD86CC2-0717-4C64-B845-DFA2EB87D1E3}"/>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51">
                  <a:extLst>
                    <a:ext uri="{FF2B5EF4-FFF2-40B4-BE49-F238E27FC236}">
                      <a16:creationId xmlns:a16="http://schemas.microsoft.com/office/drawing/2014/main" id="{2ED729A1-545F-4096-BE6D-082F7C85749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52">
                  <a:extLst>
                    <a:ext uri="{FF2B5EF4-FFF2-40B4-BE49-F238E27FC236}">
                      <a16:creationId xmlns:a16="http://schemas.microsoft.com/office/drawing/2014/main" id="{6BBABDC7-D272-4735-B932-CC492240A234}"/>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53">
                  <a:extLst>
                    <a:ext uri="{FF2B5EF4-FFF2-40B4-BE49-F238E27FC236}">
                      <a16:creationId xmlns:a16="http://schemas.microsoft.com/office/drawing/2014/main" id="{AC2AA515-340E-4EFC-B2CB-6B955EAF177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54">
                  <a:extLst>
                    <a:ext uri="{FF2B5EF4-FFF2-40B4-BE49-F238E27FC236}">
                      <a16:creationId xmlns:a16="http://schemas.microsoft.com/office/drawing/2014/main" id="{465B6A36-4AB5-4B49-9F88-8075FF171C2E}"/>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55">
                  <a:extLst>
                    <a:ext uri="{FF2B5EF4-FFF2-40B4-BE49-F238E27FC236}">
                      <a16:creationId xmlns:a16="http://schemas.microsoft.com/office/drawing/2014/main" id="{7A869ADA-20C3-4FF7-91F2-1B980FCDA496}"/>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6">
                  <a:extLst>
                    <a:ext uri="{FF2B5EF4-FFF2-40B4-BE49-F238E27FC236}">
                      <a16:creationId xmlns:a16="http://schemas.microsoft.com/office/drawing/2014/main" id="{46344CF0-918E-4823-A297-5BBCE7727E30}"/>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7">
                  <a:extLst>
                    <a:ext uri="{FF2B5EF4-FFF2-40B4-BE49-F238E27FC236}">
                      <a16:creationId xmlns:a16="http://schemas.microsoft.com/office/drawing/2014/main" id="{4CD9AD90-F682-4FEB-925C-51A32ECBEF63}"/>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58">
                  <a:extLst>
                    <a:ext uri="{FF2B5EF4-FFF2-40B4-BE49-F238E27FC236}">
                      <a16:creationId xmlns:a16="http://schemas.microsoft.com/office/drawing/2014/main" id="{8CFD34E7-33D6-4831-AA7F-C9FD302035C1}"/>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59">
                  <a:extLst>
                    <a:ext uri="{FF2B5EF4-FFF2-40B4-BE49-F238E27FC236}">
                      <a16:creationId xmlns:a16="http://schemas.microsoft.com/office/drawing/2014/main" id="{E8F80CCE-B3FC-4492-8CD7-2A265670AF0F}"/>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9907213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indoor, window&#10;&#10;Description automatically generated">
            <a:extLst>
              <a:ext uri="{FF2B5EF4-FFF2-40B4-BE49-F238E27FC236}">
                <a16:creationId xmlns:a16="http://schemas.microsoft.com/office/drawing/2014/main" id="{7A0DE36F-47A9-4871-868B-BB20DB94B8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670" r="32097"/>
          <a:stretch/>
        </p:blipFill>
        <p:spPr>
          <a:xfrm>
            <a:off x="2639688" y="2456426"/>
            <a:ext cx="2249551" cy="2817205"/>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56E3013-5CB2-4EF3-8BB5-FEB6CC267B6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44922"/>
          <a:stretch/>
        </p:blipFill>
        <p:spPr>
          <a:xfrm>
            <a:off x="7312404" y="2442483"/>
            <a:ext cx="2239904" cy="2711197"/>
          </a:xfrm>
          <a:prstGeom prst="rect">
            <a:avLst/>
          </a:prstGeom>
        </p:spPr>
      </p:pic>
      <p:pic>
        <p:nvPicPr>
          <p:cNvPr id="117" name="Picture 116">
            <a:extLst>
              <a:ext uri="{FF2B5EF4-FFF2-40B4-BE49-F238E27FC236}">
                <a16:creationId xmlns:a16="http://schemas.microsoft.com/office/drawing/2014/main" id="{232EEFDF-85BD-4590-8AF0-9222F19827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648763"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3" name="Picture 112" descr="A person sitting at a table&#10;&#10;Description automatically generated">
            <a:extLst>
              <a:ext uri="{FF2B5EF4-FFF2-40B4-BE49-F238E27FC236}">
                <a16:creationId xmlns:a16="http://schemas.microsoft.com/office/drawing/2014/main" id="{3BBCF65A-AD72-43D0-98E6-662E2BD6ABB8}"/>
              </a:ext>
            </a:extLst>
          </p:cNvPr>
          <p:cNvPicPr>
            <a:picLocks/>
          </p:cNvPicPr>
          <p:nvPr/>
        </p:nvPicPr>
        <p:blipFill rotWithShape="1">
          <a:blip r:embed="rId6" cstate="print">
            <a:extLst>
              <a:ext uri="{28A0092B-C50C-407E-A947-70E740481C1C}">
                <a14:useLocalDpi xmlns:a14="http://schemas.microsoft.com/office/drawing/2010/main" val="0"/>
              </a:ext>
            </a:extLst>
          </a:blip>
          <a:srcRect b="-24"/>
          <a:stretch/>
        </p:blipFill>
        <p:spPr>
          <a:xfrm>
            <a:off x="303333"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5" name="Picture 114" descr="A hand holding a cellphone&#10;&#10;Description automatically generated">
            <a:extLst>
              <a:ext uri="{FF2B5EF4-FFF2-40B4-BE49-F238E27FC236}">
                <a16:creationId xmlns:a16="http://schemas.microsoft.com/office/drawing/2014/main" id="{936EB027-1868-4FD0-A22B-A276967DFBB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4976048"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sp>
        <p:nvSpPr>
          <p:cNvPr id="72" name="Rectangle 71">
            <a:extLst>
              <a:ext uri="{FF2B5EF4-FFF2-40B4-BE49-F238E27FC236}">
                <a16:creationId xmlns:a16="http://schemas.microsoft.com/office/drawing/2014/main" id="{3608271B-FE1D-4F9B-94CF-C97E5DBC6441}"/>
              </a:ext>
            </a:extLst>
          </p:cNvPr>
          <p:cNvSpPr>
            <a:spLocks/>
          </p:cNvSpPr>
          <p:nvPr/>
        </p:nvSpPr>
        <p:spPr bwMode="auto">
          <a:xfrm>
            <a:off x="303333"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Customer engagement</a:t>
            </a:r>
          </a:p>
        </p:txBody>
      </p:sp>
      <p:sp>
        <p:nvSpPr>
          <p:cNvPr id="73" name="Rectangle 72">
            <a:extLst>
              <a:ext uri="{FF2B5EF4-FFF2-40B4-BE49-F238E27FC236}">
                <a16:creationId xmlns:a16="http://schemas.microsoft.com/office/drawing/2014/main" id="{D42A0318-EFC6-499B-B66D-4B4A655E0ED6}"/>
              </a:ext>
            </a:extLst>
          </p:cNvPr>
          <p:cNvSpPr>
            <a:spLocks/>
          </p:cNvSpPr>
          <p:nvPr/>
        </p:nvSpPr>
        <p:spPr bwMode="auto">
          <a:xfrm>
            <a:off x="9648763"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Security and compliance</a:t>
            </a:r>
          </a:p>
        </p:txBody>
      </p:sp>
      <p:sp>
        <p:nvSpPr>
          <p:cNvPr id="74" name="Rectangle 73">
            <a:extLst>
              <a:ext uri="{FF2B5EF4-FFF2-40B4-BE49-F238E27FC236}">
                <a16:creationId xmlns:a16="http://schemas.microsoft.com/office/drawing/2014/main" id="{75029B4C-320F-4FE4-9323-BA24CBF1A10C}"/>
              </a:ext>
            </a:extLst>
          </p:cNvPr>
          <p:cNvSpPr>
            <a:spLocks/>
          </p:cNvSpPr>
          <p:nvPr/>
        </p:nvSpPr>
        <p:spPr bwMode="auto">
          <a:xfrm>
            <a:off x="2639691"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Employee experience</a:t>
            </a:r>
          </a:p>
        </p:txBody>
      </p:sp>
      <p:sp>
        <p:nvSpPr>
          <p:cNvPr id="75" name="Rectangle 74">
            <a:extLst>
              <a:ext uri="{FF2B5EF4-FFF2-40B4-BE49-F238E27FC236}">
                <a16:creationId xmlns:a16="http://schemas.microsoft.com/office/drawing/2014/main" id="{8FBF06F6-0AE3-443C-8A5A-6610122B942A}"/>
              </a:ext>
            </a:extLst>
          </p:cNvPr>
          <p:cNvSpPr>
            <a:spLocks/>
          </p:cNvSpPr>
          <p:nvPr/>
        </p:nvSpPr>
        <p:spPr bwMode="auto">
          <a:xfrm>
            <a:off x="4976049"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Value </a:t>
            </a:r>
          </a:p>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creation</a:t>
            </a:r>
          </a:p>
        </p:txBody>
      </p:sp>
      <p:sp>
        <p:nvSpPr>
          <p:cNvPr id="76" name="Rectangle 75">
            <a:extLst>
              <a:ext uri="{FF2B5EF4-FFF2-40B4-BE49-F238E27FC236}">
                <a16:creationId xmlns:a16="http://schemas.microsoft.com/office/drawing/2014/main" id="{F52E1020-83BE-4BE9-ACAA-B9D2689986C6}"/>
              </a:ext>
            </a:extLst>
          </p:cNvPr>
          <p:cNvSpPr>
            <a:spLocks/>
          </p:cNvSpPr>
          <p:nvPr/>
        </p:nvSpPr>
        <p:spPr bwMode="auto">
          <a:xfrm>
            <a:off x="7312407"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Fraud </a:t>
            </a:r>
            <a:b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b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protection</a:t>
            </a: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98488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The COVID-19 pandemic was a catalyst for change and shifting business priorities</a:t>
            </a:r>
            <a:endParaRPr kumimoji="0" lang="en-US" sz="32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29014AF6-50EA-43BE-BAB5-94AA6AFCE8A0}"/>
              </a:ext>
            </a:extLst>
          </p:cNvPr>
          <p:cNvSpPr txBox="1"/>
          <p:nvPr/>
        </p:nvSpPr>
        <p:spPr>
          <a:xfrm>
            <a:off x="2367280" y="1940560"/>
            <a:ext cx="74574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Here’s what we’ve heard from the industry:</a:t>
            </a:r>
          </a:p>
        </p:txBody>
      </p:sp>
    </p:spTree>
    <p:extLst>
      <p:ext uri="{BB962C8B-B14F-4D97-AF65-F5344CB8AC3E}">
        <p14:creationId xmlns:p14="http://schemas.microsoft.com/office/powerpoint/2010/main" val="1425818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Shape 84">
            <a:extLst>
              <a:ext uri="{FF2B5EF4-FFF2-40B4-BE49-F238E27FC236}">
                <a16:creationId xmlns:a16="http://schemas.microsoft.com/office/drawing/2014/main" id="{9331E58F-8B6E-4A13-B812-FD4690381255}"/>
              </a:ext>
            </a:extLst>
          </p:cNvPr>
          <p:cNvSpPr/>
          <p:nvPr/>
        </p:nvSpPr>
        <p:spPr bwMode="auto">
          <a:xfrm>
            <a:off x="9304442" y="1137172"/>
            <a:ext cx="2333038" cy="3766651"/>
          </a:xfrm>
          <a:custGeom>
            <a:avLst/>
            <a:gdLst>
              <a:gd name="connsiteX0" fmla="*/ 0 w 2333038"/>
              <a:gd name="connsiteY0" fmla="*/ 0 h 3766651"/>
              <a:gd name="connsiteX1" fmla="*/ 2333038 w 2333038"/>
              <a:gd name="connsiteY1" fmla="*/ 0 h 3766651"/>
              <a:gd name="connsiteX2" fmla="*/ 2333038 w 2333038"/>
              <a:gd name="connsiteY2" fmla="*/ 2857576 h 3766651"/>
              <a:gd name="connsiteX3" fmla="*/ 2333038 w 2333038"/>
              <a:gd name="connsiteY3" fmla="*/ 3687899 h 3766651"/>
              <a:gd name="connsiteX4" fmla="*/ 2333038 w 2333038"/>
              <a:gd name="connsiteY4" fmla="*/ 3766651 h 3766651"/>
              <a:gd name="connsiteX5" fmla="*/ 1503258 w 2333038"/>
              <a:gd name="connsiteY5" fmla="*/ 3766651 h 3766651"/>
              <a:gd name="connsiteX6" fmla="*/ 1503258 w 2333038"/>
              <a:gd name="connsiteY6" fmla="*/ 3687899 h 3766651"/>
              <a:gd name="connsiteX7" fmla="*/ 1501670 w 2333038"/>
              <a:gd name="connsiteY7" fmla="*/ 3687899 h 3766651"/>
              <a:gd name="connsiteX8" fmla="*/ 1501670 w 2333038"/>
              <a:gd name="connsiteY8" fmla="*/ 3420585 h 3766651"/>
              <a:gd name="connsiteX9" fmla="*/ 758234 w 2333038"/>
              <a:gd name="connsiteY9" fmla="*/ 3420585 h 3766651"/>
              <a:gd name="connsiteX10" fmla="*/ 758234 w 2333038"/>
              <a:gd name="connsiteY10" fmla="*/ 2724923 h 3766651"/>
              <a:gd name="connsiteX11" fmla="*/ 0 w 2333038"/>
              <a:gd name="connsiteY11" fmla="*/ 2724923 h 376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3038" h="3766651">
                <a:moveTo>
                  <a:pt x="0" y="0"/>
                </a:moveTo>
                <a:lnTo>
                  <a:pt x="2333038" y="0"/>
                </a:lnTo>
                <a:lnTo>
                  <a:pt x="2333038" y="2857576"/>
                </a:lnTo>
                <a:lnTo>
                  <a:pt x="2333038" y="3687899"/>
                </a:lnTo>
                <a:lnTo>
                  <a:pt x="2333038" y="3766651"/>
                </a:lnTo>
                <a:lnTo>
                  <a:pt x="1503258" y="3766651"/>
                </a:lnTo>
                <a:lnTo>
                  <a:pt x="1503258" y="3687899"/>
                </a:lnTo>
                <a:lnTo>
                  <a:pt x="1501670" y="3687899"/>
                </a:lnTo>
                <a:lnTo>
                  <a:pt x="1501670" y="3420585"/>
                </a:lnTo>
                <a:lnTo>
                  <a:pt x="758234" y="3420585"/>
                </a:lnTo>
                <a:lnTo>
                  <a:pt x="758234" y="2724923"/>
                </a:lnTo>
                <a:lnTo>
                  <a:pt x="0" y="2724923"/>
                </a:lnTo>
                <a:close/>
              </a:path>
            </a:pathLst>
          </a:custGeom>
          <a:solidFill>
            <a:schemeClr val="bg1"/>
          </a:solidFill>
          <a:ln>
            <a:noFill/>
            <a:headEnd type="none" w="med" len="med"/>
            <a:tailEnd type="none" w="med" len="med"/>
          </a:ln>
          <a:effectLst>
            <a:outerShdw blurRad="50800" dist="38100" dir="5400000" algn="t" rotWithShape="0">
              <a:schemeClr val="bg1">
                <a:lumMod val="7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96154421-8018-4B02-A0EB-252843C9CFF3}"/>
              </a:ext>
            </a:extLst>
          </p:cNvPr>
          <p:cNvGrpSpPr/>
          <p:nvPr/>
        </p:nvGrpSpPr>
        <p:grpSpPr>
          <a:xfrm>
            <a:off x="2641695" y="6320245"/>
            <a:ext cx="3220911" cy="249112"/>
            <a:chOff x="2788031" y="6158320"/>
            <a:chExt cx="3220911" cy="249112"/>
          </a:xfrm>
        </p:grpSpPr>
        <p:sp>
          <p:nvSpPr>
            <p:cNvPr id="60" name="Rectangle 59">
              <a:extLst>
                <a:ext uri="{FF2B5EF4-FFF2-40B4-BE49-F238E27FC236}">
                  <a16:creationId xmlns:a16="http://schemas.microsoft.com/office/drawing/2014/main" id="{F2C51022-D187-40DC-9BD5-8CE9DF154E0A}"/>
                </a:ext>
              </a:extLst>
            </p:cNvPr>
            <p:cNvSpPr/>
            <p:nvPr/>
          </p:nvSpPr>
          <p:spPr bwMode="auto">
            <a:xfrm>
              <a:off x="2788031" y="6158320"/>
              <a:ext cx="246888" cy="249112"/>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Box 5">
              <a:extLst>
                <a:ext uri="{FF2B5EF4-FFF2-40B4-BE49-F238E27FC236}">
                  <a16:creationId xmlns:a16="http://schemas.microsoft.com/office/drawing/2014/main" id="{8C6DDD52-443C-48B2-A560-EE601706FDD8}"/>
                </a:ext>
              </a:extLst>
            </p:cNvPr>
            <p:cNvSpPr txBox="1"/>
            <p:nvPr/>
          </p:nvSpPr>
          <p:spPr>
            <a:xfrm>
              <a:off x="3023829" y="6159766"/>
              <a:ext cx="298511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Cloud for Financial Services Capabilities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F0FDB51F-5B67-442E-ADEA-6E7C1E3F88F1}"/>
              </a:ext>
            </a:extLst>
          </p:cNvPr>
          <p:cNvGrpSpPr/>
          <p:nvPr/>
        </p:nvGrpSpPr>
        <p:grpSpPr>
          <a:xfrm>
            <a:off x="6096000" y="6320245"/>
            <a:ext cx="1911328" cy="249112"/>
            <a:chOff x="4682974" y="6158320"/>
            <a:chExt cx="1911328" cy="249112"/>
          </a:xfrm>
        </p:grpSpPr>
        <p:sp>
          <p:nvSpPr>
            <p:cNvPr id="49" name="Rectangle 48">
              <a:extLst>
                <a:ext uri="{FF2B5EF4-FFF2-40B4-BE49-F238E27FC236}">
                  <a16:creationId xmlns:a16="http://schemas.microsoft.com/office/drawing/2014/main" id="{2ACEC79B-1AA6-4798-AD2E-97AB3294FD35}"/>
                </a:ext>
              </a:extLst>
            </p:cNvPr>
            <p:cNvSpPr/>
            <p:nvPr/>
          </p:nvSpPr>
          <p:spPr bwMode="auto">
            <a:xfrm>
              <a:off x="4682974" y="6158320"/>
              <a:ext cx="246888" cy="249112"/>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1" name="TextBox 50">
              <a:extLst>
                <a:ext uri="{FF2B5EF4-FFF2-40B4-BE49-F238E27FC236}">
                  <a16:creationId xmlns:a16="http://schemas.microsoft.com/office/drawing/2014/main" id="{4F7D7409-DE1B-43EF-A2AB-96E4ECDD2B7E}"/>
                </a:ext>
              </a:extLst>
            </p:cNvPr>
            <p:cNvSpPr txBox="1"/>
            <p:nvPr/>
          </p:nvSpPr>
          <p:spPr>
            <a:xfrm>
              <a:off x="4920446" y="6159766"/>
              <a:ext cx="16738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core technology</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954A9483-4340-4912-8D0D-B0EFA5165737}"/>
              </a:ext>
            </a:extLst>
          </p:cNvPr>
          <p:cNvGrpSpPr/>
          <p:nvPr/>
        </p:nvGrpSpPr>
        <p:grpSpPr>
          <a:xfrm>
            <a:off x="8247089" y="6320245"/>
            <a:ext cx="1023977" cy="249112"/>
            <a:chOff x="6770118" y="6158320"/>
            <a:chExt cx="1023977" cy="249112"/>
          </a:xfrm>
        </p:grpSpPr>
        <p:sp>
          <p:nvSpPr>
            <p:cNvPr id="54" name="Rectangle 53">
              <a:extLst>
                <a:ext uri="{FF2B5EF4-FFF2-40B4-BE49-F238E27FC236}">
                  <a16:creationId xmlns:a16="http://schemas.microsoft.com/office/drawing/2014/main" id="{8A2AA6AB-4D58-4ECA-BD23-6A8F1F527FA3}"/>
                </a:ext>
              </a:extLst>
            </p:cNvPr>
            <p:cNvSpPr/>
            <p:nvPr/>
          </p:nvSpPr>
          <p:spPr bwMode="auto">
            <a:xfrm>
              <a:off x="6770118" y="6158320"/>
              <a:ext cx="246888" cy="249112"/>
            </a:xfrm>
            <a:prstGeom prst="rect">
              <a:avLst/>
            </a:prstGeom>
            <a:solidFill>
              <a:schemeClr val="accent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4" name="TextBox 63">
              <a:extLst>
                <a:ext uri="{FF2B5EF4-FFF2-40B4-BE49-F238E27FC236}">
                  <a16:creationId xmlns:a16="http://schemas.microsoft.com/office/drawing/2014/main" id="{D6A5E118-4DFA-488D-AD29-CBD83DBF144D}"/>
                </a:ext>
              </a:extLst>
            </p:cNvPr>
            <p:cNvSpPr txBox="1"/>
            <p:nvPr/>
          </p:nvSpPr>
          <p:spPr>
            <a:xfrm>
              <a:off x="6992272" y="6159766"/>
              <a:ext cx="8018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Third party</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1" name="TextBox 20">
            <a:extLst>
              <a:ext uri="{FF2B5EF4-FFF2-40B4-BE49-F238E27FC236}">
                <a16:creationId xmlns:a16="http://schemas.microsoft.com/office/drawing/2014/main" id="{794E7348-A488-4E5C-884F-61ECD6A1885B}"/>
              </a:ext>
            </a:extLst>
          </p:cNvPr>
          <p:cNvSpPr txBox="1"/>
          <p:nvPr/>
        </p:nvSpPr>
        <p:spPr>
          <a:xfrm>
            <a:off x="9848850" y="6367857"/>
            <a:ext cx="174307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a:t>
            </a: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Public Preview at GA</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7507B31-237C-47BB-855E-CCA363412DFC}"/>
              </a:ext>
            </a:extLst>
          </p:cNvPr>
          <p:cNvGrpSpPr/>
          <p:nvPr/>
        </p:nvGrpSpPr>
        <p:grpSpPr>
          <a:xfrm>
            <a:off x="521135" y="6320245"/>
            <a:ext cx="1880800" cy="249112"/>
            <a:chOff x="578285" y="6158320"/>
            <a:chExt cx="1880800" cy="249112"/>
          </a:xfrm>
        </p:grpSpPr>
        <p:sp>
          <p:nvSpPr>
            <p:cNvPr id="44" name="Rectangle 43">
              <a:extLst>
                <a:ext uri="{FF2B5EF4-FFF2-40B4-BE49-F238E27FC236}">
                  <a16:creationId xmlns:a16="http://schemas.microsoft.com/office/drawing/2014/main" id="{F2F109CE-13E8-4E16-8D04-820C4EC7C043}"/>
                </a:ext>
              </a:extLst>
            </p:cNvPr>
            <p:cNvSpPr/>
            <p:nvPr/>
          </p:nvSpPr>
          <p:spPr bwMode="auto">
            <a:xfrm>
              <a:off x="578285" y="6158320"/>
              <a:ext cx="246888" cy="249112"/>
            </a:xfrm>
            <a:prstGeom prst="rect">
              <a:avLst/>
            </a:prstGeom>
            <a:solidFill>
              <a:schemeClr val="bg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7ECC974B-E5A8-4A99-8505-870F2EF63EA1}"/>
                </a:ext>
              </a:extLst>
            </p:cNvPr>
            <p:cNvSpPr txBox="1"/>
            <p:nvPr/>
          </p:nvSpPr>
          <p:spPr>
            <a:xfrm>
              <a:off x="814083" y="6159766"/>
              <a:ext cx="164500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Industry priority scenarios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114" name="Freeform: Shape 113">
            <a:extLst>
              <a:ext uri="{FF2B5EF4-FFF2-40B4-BE49-F238E27FC236}">
                <a16:creationId xmlns:a16="http://schemas.microsoft.com/office/drawing/2014/main" id="{2197FB72-E6BF-4299-ACAC-DF18780FDB37}"/>
              </a:ext>
            </a:extLst>
          </p:cNvPr>
          <p:cNvSpPr/>
          <p:nvPr/>
        </p:nvSpPr>
        <p:spPr>
          <a:xfrm>
            <a:off x="508000" y="1138108"/>
            <a:ext cx="1134491" cy="4938707"/>
          </a:xfrm>
          <a:custGeom>
            <a:avLst/>
            <a:gdLst>
              <a:gd name="connsiteX0" fmla="*/ 0 w 2768542"/>
              <a:gd name="connsiteY0" fmla="*/ 0 h 4127976"/>
              <a:gd name="connsiteX1" fmla="*/ 2768542 w 2768542"/>
              <a:gd name="connsiteY1" fmla="*/ 0 h 4127976"/>
              <a:gd name="connsiteX2" fmla="*/ 2768542 w 2768542"/>
              <a:gd name="connsiteY2" fmla="*/ 4127976 h 4127976"/>
              <a:gd name="connsiteX3" fmla="*/ 0 w 2768542"/>
              <a:gd name="connsiteY3" fmla="*/ 4127976 h 4127976"/>
            </a:gdLst>
            <a:ahLst/>
            <a:cxnLst>
              <a:cxn ang="0">
                <a:pos x="connsiteX0" y="connsiteY0"/>
              </a:cxn>
              <a:cxn ang="0">
                <a:pos x="connsiteX1" y="connsiteY1"/>
              </a:cxn>
              <a:cxn ang="0">
                <a:pos x="connsiteX2" y="connsiteY2"/>
              </a:cxn>
              <a:cxn ang="0">
                <a:pos x="connsiteX3" y="connsiteY3"/>
              </a:cxn>
            </a:cxnLst>
            <a:rect l="l" t="t" r="r" b="b"/>
            <a:pathLst>
              <a:path w="2768542" h="4127976">
                <a:moveTo>
                  <a:pt x="0" y="0"/>
                </a:moveTo>
                <a:lnTo>
                  <a:pt x="2768542" y="0"/>
                </a:lnTo>
                <a:lnTo>
                  <a:pt x="2768542" y="4127976"/>
                </a:lnTo>
                <a:lnTo>
                  <a:pt x="0" y="4127976"/>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087992B0-847B-4173-B458-F3850824C1D5}"/>
              </a:ext>
            </a:extLst>
          </p:cNvPr>
          <p:cNvGrpSpPr/>
          <p:nvPr/>
        </p:nvGrpSpPr>
        <p:grpSpPr>
          <a:xfrm>
            <a:off x="1698625" y="1138108"/>
            <a:ext cx="1270444" cy="3401616"/>
            <a:chOff x="1698625" y="1202537"/>
            <a:chExt cx="1270444" cy="3523400"/>
          </a:xfrm>
        </p:grpSpPr>
        <p:sp>
          <p:nvSpPr>
            <p:cNvPr id="82" name="Freeform: Shape 81">
              <a:extLst>
                <a:ext uri="{FF2B5EF4-FFF2-40B4-BE49-F238E27FC236}">
                  <a16:creationId xmlns:a16="http://schemas.microsoft.com/office/drawing/2014/main" id="{ADB4CB90-F7C0-44F3-99FF-A6089B8A172E}"/>
                </a:ext>
              </a:extLst>
            </p:cNvPr>
            <p:cNvSpPr/>
            <p:nvPr/>
          </p:nvSpPr>
          <p:spPr>
            <a:xfrm>
              <a:off x="1698625" y="1202537"/>
              <a:ext cx="1270444" cy="3523400"/>
            </a:xfrm>
            <a:custGeom>
              <a:avLst/>
              <a:gdLst>
                <a:gd name="connsiteX0" fmla="*/ 0 w 2768542"/>
                <a:gd name="connsiteY0" fmla="*/ 0 h 4127976"/>
                <a:gd name="connsiteX1" fmla="*/ 2768542 w 2768542"/>
                <a:gd name="connsiteY1" fmla="*/ 0 h 4127976"/>
                <a:gd name="connsiteX2" fmla="*/ 2768542 w 2768542"/>
                <a:gd name="connsiteY2" fmla="*/ 4127976 h 4127976"/>
                <a:gd name="connsiteX3" fmla="*/ 0 w 2768542"/>
                <a:gd name="connsiteY3" fmla="*/ 4127976 h 4127976"/>
              </a:gdLst>
              <a:ahLst/>
              <a:cxnLst>
                <a:cxn ang="0">
                  <a:pos x="connsiteX0" y="connsiteY0"/>
                </a:cxn>
                <a:cxn ang="0">
                  <a:pos x="connsiteX1" y="connsiteY1"/>
                </a:cxn>
                <a:cxn ang="0">
                  <a:pos x="connsiteX2" y="connsiteY2"/>
                </a:cxn>
                <a:cxn ang="0">
                  <a:pos x="connsiteX3" y="connsiteY3"/>
                </a:cxn>
              </a:cxnLst>
              <a:rect l="l" t="t" r="r" b="b"/>
              <a:pathLst>
                <a:path w="2768542" h="4127976">
                  <a:moveTo>
                    <a:pt x="0" y="0"/>
                  </a:moveTo>
                  <a:lnTo>
                    <a:pt x="2768542" y="0"/>
                  </a:lnTo>
                  <a:lnTo>
                    <a:pt x="2768542" y="4127976"/>
                  </a:lnTo>
                  <a:lnTo>
                    <a:pt x="0" y="4127976"/>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B33A6A7-582F-4CB8-83CC-544D07B33641}"/>
                </a:ext>
              </a:extLst>
            </p:cNvPr>
            <p:cNvGrpSpPr/>
            <p:nvPr/>
          </p:nvGrpSpPr>
          <p:grpSpPr>
            <a:xfrm>
              <a:off x="1746691" y="1258012"/>
              <a:ext cx="1169900" cy="3376368"/>
              <a:chOff x="2025463" y="1258012"/>
              <a:chExt cx="1333417" cy="3376368"/>
            </a:xfrm>
          </p:grpSpPr>
          <p:sp>
            <p:nvSpPr>
              <p:cNvPr id="47" name="Rectangle 46">
                <a:extLst>
                  <a:ext uri="{FF2B5EF4-FFF2-40B4-BE49-F238E27FC236}">
                    <a16:creationId xmlns:a16="http://schemas.microsoft.com/office/drawing/2014/main" id="{8270941E-E5FF-400E-A6A4-F9BD4942C532}"/>
                  </a:ext>
                </a:extLst>
              </p:cNvPr>
              <p:cNvSpPr/>
              <p:nvPr/>
            </p:nvSpPr>
            <p:spPr>
              <a:xfrm>
                <a:off x="2032277" y="1258012"/>
                <a:ext cx="1326603" cy="40629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Combat Financial Crime</a:t>
                </a:r>
              </a:p>
            </p:txBody>
          </p:sp>
          <p:sp>
            <p:nvSpPr>
              <p:cNvPr id="86" name="Rectangle 85">
                <a:extLst>
                  <a:ext uri="{FF2B5EF4-FFF2-40B4-BE49-F238E27FC236}">
                    <a16:creationId xmlns:a16="http://schemas.microsoft.com/office/drawing/2014/main" id="{94EA022D-752A-40F9-AA9B-128515635237}"/>
                  </a:ext>
                </a:extLst>
              </p:cNvPr>
              <p:cNvSpPr/>
              <p:nvPr/>
            </p:nvSpPr>
            <p:spPr bwMode="auto">
              <a:xfrm>
                <a:off x="2029281" y="1704712"/>
                <a:ext cx="1329596" cy="58270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Account protection</a:t>
                </a:r>
              </a:p>
            </p:txBody>
          </p:sp>
          <p:sp>
            <p:nvSpPr>
              <p:cNvPr id="90" name="Rectangle 89">
                <a:extLst>
                  <a:ext uri="{FF2B5EF4-FFF2-40B4-BE49-F238E27FC236}">
                    <a16:creationId xmlns:a16="http://schemas.microsoft.com/office/drawing/2014/main" id="{58C2C7B7-57F6-4FF9-85D0-836D5B970E0F}"/>
                  </a:ext>
                </a:extLst>
              </p:cNvPr>
              <p:cNvSpPr/>
              <p:nvPr/>
            </p:nvSpPr>
            <p:spPr bwMode="auto">
              <a:xfrm>
                <a:off x="2029282" y="3208240"/>
                <a:ext cx="1329596" cy="58270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Purchase protection</a:t>
                </a:r>
              </a:p>
            </p:txBody>
          </p:sp>
          <p:sp>
            <p:nvSpPr>
              <p:cNvPr id="91" name="Rectangle 90">
                <a:extLst>
                  <a:ext uri="{FF2B5EF4-FFF2-40B4-BE49-F238E27FC236}">
                    <a16:creationId xmlns:a16="http://schemas.microsoft.com/office/drawing/2014/main" id="{599E0004-545A-4B27-8936-F5D2B3FE4115}"/>
                  </a:ext>
                </a:extLst>
              </p:cNvPr>
              <p:cNvSpPr/>
              <p:nvPr/>
            </p:nvSpPr>
            <p:spPr bwMode="auto">
              <a:xfrm>
                <a:off x="2025463" y="3857493"/>
                <a:ext cx="1326604" cy="776887"/>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D365 Fraud Protection</a:t>
                </a:r>
              </a:p>
            </p:txBody>
          </p:sp>
          <p:sp>
            <p:nvSpPr>
              <p:cNvPr id="92" name="Rectangle 91">
                <a:extLst>
                  <a:ext uri="{FF2B5EF4-FFF2-40B4-BE49-F238E27FC236}">
                    <a16:creationId xmlns:a16="http://schemas.microsoft.com/office/drawing/2014/main" id="{53174411-73CB-4FB3-BE4B-B6D2A3858A48}"/>
                  </a:ext>
                </a:extLst>
              </p:cNvPr>
              <p:cNvSpPr/>
              <p:nvPr/>
            </p:nvSpPr>
            <p:spPr bwMode="auto">
              <a:xfrm>
                <a:off x="2032274" y="2341781"/>
                <a:ext cx="1326603" cy="811754"/>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D365 Fraud Protection</a:t>
                </a:r>
              </a:p>
            </p:txBody>
          </p:sp>
        </p:grpSp>
      </p:grpSp>
      <p:sp>
        <p:nvSpPr>
          <p:cNvPr id="58" name="Rectangle 57">
            <a:extLst>
              <a:ext uri="{FF2B5EF4-FFF2-40B4-BE49-F238E27FC236}">
                <a16:creationId xmlns:a16="http://schemas.microsoft.com/office/drawing/2014/main" id="{F935A3B3-C5CC-429D-B2C4-5850371A746E}"/>
              </a:ext>
            </a:extLst>
          </p:cNvPr>
          <p:cNvSpPr/>
          <p:nvPr/>
        </p:nvSpPr>
        <p:spPr>
          <a:xfrm>
            <a:off x="3027319" y="1139553"/>
            <a:ext cx="6223838" cy="2724923"/>
          </a:xfrm>
          <a:prstGeom prst="rect">
            <a:avLst/>
          </a:pr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F31961D6-C197-40FA-A8AE-44291BCA1206}"/>
              </a:ext>
            </a:extLst>
          </p:cNvPr>
          <p:cNvSpPr/>
          <p:nvPr/>
        </p:nvSpPr>
        <p:spPr>
          <a:xfrm>
            <a:off x="3080604" y="1193583"/>
            <a:ext cx="6114188" cy="3905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Deliver Differentiated Customer Experience and Empower Employees</a:t>
            </a:r>
          </a:p>
        </p:txBody>
      </p:sp>
      <p:sp>
        <p:nvSpPr>
          <p:cNvPr id="78" name="Rectangle 77">
            <a:extLst>
              <a:ext uri="{FF2B5EF4-FFF2-40B4-BE49-F238E27FC236}">
                <a16:creationId xmlns:a16="http://schemas.microsoft.com/office/drawing/2014/main" id="{2F76B217-20DF-49BC-9421-14EC16035D77}"/>
              </a:ext>
            </a:extLst>
          </p:cNvPr>
          <p:cNvSpPr/>
          <p:nvPr/>
        </p:nvSpPr>
        <p:spPr bwMode="auto">
          <a:xfrm>
            <a:off x="4471154" y="1622926"/>
            <a:ext cx="1448648" cy="564232"/>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Collaboration manager</a:t>
            </a:r>
          </a:p>
        </p:txBody>
      </p:sp>
      <p:sp>
        <p:nvSpPr>
          <p:cNvPr id="137" name="Rectangle 136">
            <a:extLst>
              <a:ext uri="{FF2B5EF4-FFF2-40B4-BE49-F238E27FC236}">
                <a16:creationId xmlns:a16="http://schemas.microsoft.com/office/drawing/2014/main" id="{E99FB6BE-1957-4C41-AC2E-2B9166643510}"/>
              </a:ext>
            </a:extLst>
          </p:cNvPr>
          <p:cNvSpPr/>
          <p:nvPr/>
        </p:nvSpPr>
        <p:spPr bwMode="auto">
          <a:xfrm>
            <a:off x="7292840" y="1622926"/>
            <a:ext cx="1901953" cy="56423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Banking customer engagement</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50" name="Rectangle 49">
            <a:extLst>
              <a:ext uri="{FF2B5EF4-FFF2-40B4-BE49-F238E27FC236}">
                <a16:creationId xmlns:a16="http://schemas.microsoft.com/office/drawing/2014/main" id="{AC17BF67-920C-4A99-9A51-49BF1B7B9BBB}"/>
              </a:ext>
            </a:extLst>
          </p:cNvPr>
          <p:cNvSpPr/>
          <p:nvPr/>
        </p:nvSpPr>
        <p:spPr bwMode="auto">
          <a:xfrm>
            <a:off x="5974187" y="1622927"/>
            <a:ext cx="1264271" cy="563899"/>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Customer onboarding</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nvGrpSpPr>
          <p:cNvPr id="26" name="Group 25">
            <a:extLst>
              <a:ext uri="{FF2B5EF4-FFF2-40B4-BE49-F238E27FC236}">
                <a16:creationId xmlns:a16="http://schemas.microsoft.com/office/drawing/2014/main" id="{BA15FDAB-3596-45D1-9477-CEC27751A637}"/>
              </a:ext>
            </a:extLst>
          </p:cNvPr>
          <p:cNvGrpSpPr/>
          <p:nvPr/>
        </p:nvGrpSpPr>
        <p:grpSpPr>
          <a:xfrm>
            <a:off x="3082290" y="2233844"/>
            <a:ext cx="6112502" cy="1593005"/>
            <a:chOff x="3082290" y="2298272"/>
            <a:chExt cx="6112502" cy="1722729"/>
          </a:xfrm>
        </p:grpSpPr>
        <p:sp>
          <p:nvSpPr>
            <p:cNvPr id="88" name="Rectangle 87">
              <a:extLst>
                <a:ext uri="{FF2B5EF4-FFF2-40B4-BE49-F238E27FC236}">
                  <a16:creationId xmlns:a16="http://schemas.microsoft.com/office/drawing/2014/main" id="{FB7CC681-8E52-4CE7-B8B5-10FB263815F7}"/>
                </a:ext>
              </a:extLst>
            </p:cNvPr>
            <p:cNvSpPr/>
            <p:nvPr/>
          </p:nvSpPr>
          <p:spPr bwMode="auto">
            <a:xfrm>
              <a:off x="4471868" y="2298700"/>
              <a:ext cx="1448648" cy="17166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Collaboration manager</a:t>
              </a:r>
              <a:endPar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Power Apps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SharePoint</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Microsoft Bookings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Teams</a:t>
              </a:r>
            </a:p>
          </p:txBody>
        </p:sp>
        <p:sp>
          <p:nvSpPr>
            <p:cNvPr id="52" name="Rectangle 51">
              <a:extLst>
                <a:ext uri="{FF2B5EF4-FFF2-40B4-BE49-F238E27FC236}">
                  <a16:creationId xmlns:a16="http://schemas.microsoft.com/office/drawing/2014/main" id="{623BDCE2-D4EF-4FEC-9571-3DDA06B59BFA}"/>
                </a:ext>
              </a:extLst>
            </p:cNvPr>
            <p:cNvSpPr/>
            <p:nvPr/>
          </p:nvSpPr>
          <p:spPr bwMode="auto">
            <a:xfrm>
              <a:off x="7292839" y="2304359"/>
              <a:ext cx="1901953" cy="1716642"/>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Banking customer engagement** </a:t>
              </a:r>
              <a:endPar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Service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Omnichannel for Customer Service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Chat for D365 </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Voice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Insights </a:t>
              </a:r>
            </a:p>
          </p:txBody>
        </p:sp>
        <p:sp>
          <p:nvSpPr>
            <p:cNvPr id="61" name="Rectangle 60">
              <a:extLst>
                <a:ext uri="{FF2B5EF4-FFF2-40B4-BE49-F238E27FC236}">
                  <a16:creationId xmlns:a16="http://schemas.microsoft.com/office/drawing/2014/main" id="{3B72BCF2-2428-4DBF-B7D6-A070D79E5F50}"/>
                </a:ext>
              </a:extLst>
            </p:cNvPr>
            <p:cNvSpPr/>
            <p:nvPr/>
          </p:nvSpPr>
          <p:spPr bwMode="auto">
            <a:xfrm>
              <a:off x="5974187" y="2304359"/>
              <a:ext cx="1264271" cy="64839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Loan tracker</a:t>
              </a:r>
              <a:endPar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a:t>
              </a:r>
            </a:p>
          </p:txBody>
        </p:sp>
        <p:sp>
          <p:nvSpPr>
            <p:cNvPr id="99" name="Rectangle 98">
              <a:extLst>
                <a:ext uri="{FF2B5EF4-FFF2-40B4-BE49-F238E27FC236}">
                  <a16:creationId xmlns:a16="http://schemas.microsoft.com/office/drawing/2014/main" id="{95768E90-BAF2-415F-A0F3-7EC738255D1A}"/>
                </a:ext>
              </a:extLst>
            </p:cNvPr>
            <p:cNvSpPr/>
            <p:nvPr/>
          </p:nvSpPr>
          <p:spPr bwMode="auto">
            <a:xfrm>
              <a:off x="5974187" y="2994623"/>
              <a:ext cx="1264271" cy="1026377"/>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Retail banking sample portal</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 portals</a:t>
              </a:r>
            </a:p>
          </p:txBody>
        </p:sp>
        <p:sp>
          <p:nvSpPr>
            <p:cNvPr id="136" name="Rectangle 135">
              <a:extLst>
                <a:ext uri="{FF2B5EF4-FFF2-40B4-BE49-F238E27FC236}">
                  <a16:creationId xmlns:a16="http://schemas.microsoft.com/office/drawing/2014/main" id="{8A5B54FB-82CC-664E-842D-52A71FD4C989}"/>
                </a:ext>
              </a:extLst>
            </p:cNvPr>
            <p:cNvSpPr/>
            <p:nvPr/>
          </p:nvSpPr>
          <p:spPr bwMode="auto">
            <a:xfrm>
              <a:off x="3082290" y="2298272"/>
              <a:ext cx="1336169" cy="17166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Unified customer profile</a:t>
              </a:r>
              <a:endPar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Insights</a:t>
              </a:r>
            </a:p>
          </p:txBody>
        </p:sp>
      </p:grpSp>
      <p:sp>
        <p:nvSpPr>
          <p:cNvPr id="42" name="Rectangle 41">
            <a:extLst>
              <a:ext uri="{FF2B5EF4-FFF2-40B4-BE49-F238E27FC236}">
                <a16:creationId xmlns:a16="http://schemas.microsoft.com/office/drawing/2014/main" id="{1AC465A2-70BE-4B6D-BA4A-1EE519C26727}"/>
              </a:ext>
            </a:extLst>
          </p:cNvPr>
          <p:cNvSpPr/>
          <p:nvPr/>
        </p:nvSpPr>
        <p:spPr bwMode="auto">
          <a:xfrm>
            <a:off x="3080604" y="1622927"/>
            <a:ext cx="1336169" cy="566478"/>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Unified customer profile</a:t>
            </a:r>
          </a:p>
        </p:txBody>
      </p:sp>
      <p:sp>
        <p:nvSpPr>
          <p:cNvPr id="74" name="Freeform: Shape 73">
            <a:extLst>
              <a:ext uri="{FF2B5EF4-FFF2-40B4-BE49-F238E27FC236}">
                <a16:creationId xmlns:a16="http://schemas.microsoft.com/office/drawing/2014/main" id="{1F20EAA0-7E54-4E05-BFB9-3D9D5F362B34}"/>
              </a:ext>
            </a:extLst>
          </p:cNvPr>
          <p:cNvSpPr/>
          <p:nvPr/>
        </p:nvSpPr>
        <p:spPr>
          <a:xfrm>
            <a:off x="1698258" y="3926861"/>
            <a:ext cx="9939222" cy="2150430"/>
          </a:xfrm>
          <a:custGeom>
            <a:avLst/>
            <a:gdLst>
              <a:gd name="connsiteX0" fmla="*/ 1327326 w 9939222"/>
              <a:gd name="connsiteY0" fmla="*/ 0 h 2273920"/>
              <a:gd name="connsiteX1" fmla="*/ 8308651 w 9939222"/>
              <a:gd name="connsiteY1" fmla="*/ 0 h 2273920"/>
              <a:gd name="connsiteX2" fmla="*/ 8308651 w 9939222"/>
              <a:gd name="connsiteY2" fmla="*/ 626851 h 2273920"/>
              <a:gd name="connsiteX3" fmla="*/ 8308651 w 9939222"/>
              <a:gd name="connsiteY3" fmla="*/ 683199 h 2273920"/>
              <a:gd name="connsiteX4" fmla="*/ 9059551 w 9939222"/>
              <a:gd name="connsiteY4" fmla="*/ 683199 h 2273920"/>
              <a:gd name="connsiteX5" fmla="*/ 9059551 w 9939222"/>
              <a:gd name="connsiteY5" fmla="*/ 1032971 h 2273920"/>
              <a:gd name="connsiteX6" fmla="*/ 9939222 w 9939222"/>
              <a:gd name="connsiteY6" fmla="*/ 1032971 h 2273920"/>
              <a:gd name="connsiteX7" fmla="*/ 9939222 w 9939222"/>
              <a:gd name="connsiteY7" fmla="*/ 2273920 h 2273920"/>
              <a:gd name="connsiteX8" fmla="*/ 0 w 9939222"/>
              <a:gd name="connsiteY8" fmla="*/ 2273920 h 2273920"/>
              <a:gd name="connsiteX9" fmla="*/ 0 w 9939222"/>
              <a:gd name="connsiteY9" fmla="*/ 680618 h 2273920"/>
              <a:gd name="connsiteX10" fmla="*/ 1327326 w 9939222"/>
              <a:gd name="connsiteY10" fmla="*/ 680618 h 22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39222" h="2273920">
                <a:moveTo>
                  <a:pt x="1327326" y="0"/>
                </a:moveTo>
                <a:lnTo>
                  <a:pt x="8308651" y="0"/>
                </a:lnTo>
                <a:lnTo>
                  <a:pt x="8308651" y="626851"/>
                </a:lnTo>
                <a:lnTo>
                  <a:pt x="8308651" y="683199"/>
                </a:lnTo>
                <a:lnTo>
                  <a:pt x="9059551" y="683199"/>
                </a:lnTo>
                <a:lnTo>
                  <a:pt x="9059551" y="1032971"/>
                </a:lnTo>
                <a:lnTo>
                  <a:pt x="9939222" y="1032971"/>
                </a:lnTo>
                <a:lnTo>
                  <a:pt x="9939222" y="2273920"/>
                </a:lnTo>
                <a:lnTo>
                  <a:pt x="0" y="2273920"/>
                </a:lnTo>
                <a:lnTo>
                  <a:pt x="0" y="680618"/>
                </a:lnTo>
                <a:lnTo>
                  <a:pt x="1327326" y="680618"/>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91A1455-D8D3-4EFB-BBEE-CD6F99C1778E}"/>
              </a:ext>
            </a:extLst>
          </p:cNvPr>
          <p:cNvSpPr/>
          <p:nvPr/>
        </p:nvSpPr>
        <p:spPr>
          <a:xfrm>
            <a:off x="554520" y="1193583"/>
            <a:ext cx="1036258" cy="3903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Security and Compliance</a:t>
            </a:r>
          </a:p>
        </p:txBody>
      </p:sp>
      <p:sp>
        <p:nvSpPr>
          <p:cNvPr id="117" name="Rectangle 116">
            <a:extLst>
              <a:ext uri="{FF2B5EF4-FFF2-40B4-BE49-F238E27FC236}">
                <a16:creationId xmlns:a16="http://schemas.microsoft.com/office/drawing/2014/main" id="{956B4EDE-D5DB-43F4-9DFF-98C733D7679A}"/>
              </a:ext>
            </a:extLst>
          </p:cNvPr>
          <p:cNvSpPr/>
          <p:nvPr/>
        </p:nvSpPr>
        <p:spPr bwMode="auto">
          <a:xfrm>
            <a:off x="554474" y="2225905"/>
            <a:ext cx="1031902" cy="15482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Compliance Manager</a:t>
            </a:r>
          </a:p>
        </p:txBody>
      </p:sp>
      <p:sp>
        <p:nvSpPr>
          <p:cNvPr id="118" name="Rectangle 117">
            <a:extLst>
              <a:ext uri="{FF2B5EF4-FFF2-40B4-BE49-F238E27FC236}">
                <a16:creationId xmlns:a16="http://schemas.microsoft.com/office/drawing/2014/main" id="{99B50654-BDC3-47BC-9A94-F3A3F7E5BFCC}"/>
              </a:ext>
            </a:extLst>
          </p:cNvPr>
          <p:cNvSpPr/>
          <p:nvPr/>
        </p:nvSpPr>
        <p:spPr bwMode="auto">
          <a:xfrm>
            <a:off x="554474" y="4421002"/>
            <a:ext cx="1031902" cy="1601044"/>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Financial Services Compliance Program</a:t>
            </a:r>
          </a:p>
        </p:txBody>
      </p:sp>
      <p:sp>
        <p:nvSpPr>
          <p:cNvPr id="40" name="Rectangle 39">
            <a:extLst>
              <a:ext uri="{FF2B5EF4-FFF2-40B4-BE49-F238E27FC236}">
                <a16:creationId xmlns:a16="http://schemas.microsoft.com/office/drawing/2014/main" id="{DE4E992C-F3B6-4A64-AEAF-E852A8C5016D}"/>
              </a:ext>
            </a:extLst>
          </p:cNvPr>
          <p:cNvSpPr/>
          <p:nvPr/>
        </p:nvSpPr>
        <p:spPr bwMode="auto">
          <a:xfrm>
            <a:off x="554474" y="1622926"/>
            <a:ext cx="1037144" cy="54938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Regulatory compliance assessments</a:t>
            </a:r>
          </a:p>
        </p:txBody>
      </p:sp>
      <p:sp>
        <p:nvSpPr>
          <p:cNvPr id="41" name="Rectangle 40">
            <a:extLst>
              <a:ext uri="{FF2B5EF4-FFF2-40B4-BE49-F238E27FC236}">
                <a16:creationId xmlns:a16="http://schemas.microsoft.com/office/drawing/2014/main" id="{1C8BA724-D355-45C9-A0B7-81DA67F757E1}"/>
              </a:ext>
            </a:extLst>
          </p:cNvPr>
          <p:cNvSpPr/>
          <p:nvPr/>
        </p:nvSpPr>
        <p:spPr bwMode="auto">
          <a:xfrm>
            <a:off x="554474" y="3821219"/>
            <a:ext cx="1031902" cy="54794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Risk assurance and support</a:t>
            </a:r>
          </a:p>
        </p:txBody>
      </p:sp>
      <p:sp>
        <p:nvSpPr>
          <p:cNvPr id="63" name="Rectangle 62">
            <a:extLst>
              <a:ext uri="{FF2B5EF4-FFF2-40B4-BE49-F238E27FC236}">
                <a16:creationId xmlns:a16="http://schemas.microsoft.com/office/drawing/2014/main" id="{F9105B97-3A46-437A-A685-23615DE14DD2}"/>
              </a:ext>
            </a:extLst>
          </p:cNvPr>
          <p:cNvSpPr/>
          <p:nvPr/>
        </p:nvSpPr>
        <p:spPr bwMode="auto">
          <a:xfrm>
            <a:off x="3080603" y="4313922"/>
            <a:ext cx="6873021" cy="29613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Power Platform</a:t>
            </a:r>
            <a:endParaRPr kumimoji="0" lang="en-US" sz="1000" b="1" i="0" u="none" strike="noStrike" kern="1200" cap="none" spc="0" normalizeH="0" baseline="0" noProof="0">
              <a:ln>
                <a:noFill/>
              </a:ln>
              <a:solidFill>
                <a:srgbClr val="FFFFFF"/>
              </a:solidFill>
              <a:effectLst/>
              <a:uLnTx/>
              <a:uFillTx/>
              <a:latin typeface="Segoe UI"/>
              <a:ea typeface="+mn-ea"/>
              <a:cs typeface="Segoe UI Semibold"/>
            </a:endParaRPr>
          </a:p>
        </p:txBody>
      </p:sp>
      <p:sp>
        <p:nvSpPr>
          <p:cNvPr id="67" name="Rectangle 66">
            <a:extLst>
              <a:ext uri="{FF2B5EF4-FFF2-40B4-BE49-F238E27FC236}">
                <a16:creationId xmlns:a16="http://schemas.microsoft.com/office/drawing/2014/main" id="{0CD6AAB3-EA2F-4A47-8342-51F33A1865AB}"/>
              </a:ext>
            </a:extLst>
          </p:cNvPr>
          <p:cNvSpPr/>
          <p:nvPr/>
        </p:nvSpPr>
        <p:spPr bwMode="auto">
          <a:xfrm>
            <a:off x="3080604" y="3976609"/>
            <a:ext cx="6873021" cy="292746"/>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Dynamics 365                                 Microsoft 365</a:t>
            </a:r>
          </a:p>
        </p:txBody>
      </p:sp>
      <p:sp>
        <p:nvSpPr>
          <p:cNvPr id="62" name="Rectangle 61">
            <a:extLst>
              <a:ext uri="{FF2B5EF4-FFF2-40B4-BE49-F238E27FC236}">
                <a16:creationId xmlns:a16="http://schemas.microsoft.com/office/drawing/2014/main" id="{0E7DCDC0-6EDE-4FBC-B258-30BE186C3CD8}"/>
              </a:ext>
            </a:extLst>
          </p:cNvPr>
          <p:cNvSpPr/>
          <p:nvPr/>
        </p:nvSpPr>
        <p:spPr bwMode="auto">
          <a:xfrm rot="5400000">
            <a:off x="6502483" y="956461"/>
            <a:ext cx="314843" cy="9819729"/>
          </a:xfrm>
          <a:prstGeom prst="rect">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                                                                                                              </a:t>
            </a: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Semibold" panose="020B0702040204020203" pitchFamily="34" charset="0"/>
              </a:rPr>
              <a:t>C</a:t>
            </a: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ore financial services systems</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65" name="Rectangle 64">
            <a:extLst>
              <a:ext uri="{FF2B5EF4-FFF2-40B4-BE49-F238E27FC236}">
                <a16:creationId xmlns:a16="http://schemas.microsoft.com/office/drawing/2014/main" id="{F374042D-C0B1-4142-8205-A05E6D37D48C}"/>
              </a:ext>
            </a:extLst>
          </p:cNvPr>
          <p:cNvSpPr/>
          <p:nvPr/>
        </p:nvSpPr>
        <p:spPr bwMode="auto">
          <a:xfrm>
            <a:off x="1750041" y="5003491"/>
            <a:ext cx="9819726" cy="308296"/>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a:rPr>
              <a:t>                                                                                                                     Industry data model</a:t>
            </a:r>
          </a:p>
        </p:txBody>
      </p:sp>
      <p:sp>
        <p:nvSpPr>
          <p:cNvPr id="66" name="Rectangle 65">
            <a:extLst>
              <a:ext uri="{FF2B5EF4-FFF2-40B4-BE49-F238E27FC236}">
                <a16:creationId xmlns:a16="http://schemas.microsoft.com/office/drawing/2014/main" id="{E7689A3E-E776-4845-A7F5-8A7F02EFD4D9}"/>
              </a:ext>
            </a:extLst>
          </p:cNvPr>
          <p:cNvSpPr/>
          <p:nvPr/>
        </p:nvSpPr>
        <p:spPr bwMode="auto">
          <a:xfrm>
            <a:off x="1750040" y="4649364"/>
            <a:ext cx="8956060" cy="314844"/>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a:rPr>
              <a:t>                                                                                                                        Microsoft Azure</a:t>
            </a:r>
          </a:p>
        </p:txBody>
      </p:sp>
      <p:sp>
        <p:nvSpPr>
          <p:cNvPr id="68" name="Rectangle 67">
            <a:extLst>
              <a:ext uri="{FF2B5EF4-FFF2-40B4-BE49-F238E27FC236}">
                <a16:creationId xmlns:a16="http://schemas.microsoft.com/office/drawing/2014/main" id="{B7646EDF-F438-46B8-8F7D-A4B92D8142BD}"/>
              </a:ext>
            </a:extLst>
          </p:cNvPr>
          <p:cNvSpPr/>
          <p:nvPr/>
        </p:nvSpPr>
        <p:spPr bwMode="auto">
          <a:xfrm>
            <a:off x="1750041" y="5354590"/>
            <a:ext cx="9819729" cy="31503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                                                                                                     Industry-relevant security and compliance</a:t>
            </a:r>
          </a:p>
        </p:txBody>
      </p:sp>
      <p:sp>
        <p:nvSpPr>
          <p:cNvPr id="55" name="Rectangle 54">
            <a:extLst>
              <a:ext uri="{FF2B5EF4-FFF2-40B4-BE49-F238E27FC236}">
                <a16:creationId xmlns:a16="http://schemas.microsoft.com/office/drawing/2014/main" id="{FB0A9CE3-84F6-4DF6-A654-A7D14DFAD967}"/>
              </a:ext>
            </a:extLst>
          </p:cNvPr>
          <p:cNvSpPr/>
          <p:nvPr/>
        </p:nvSpPr>
        <p:spPr bwMode="auto">
          <a:xfrm rot="5400000">
            <a:off x="10276741" y="276742"/>
            <a:ext cx="390334" cy="2224017"/>
          </a:xfrm>
          <a:prstGeom prst="rect">
            <a:avLst/>
          </a:prstGeom>
          <a:solidFill>
            <a:schemeClr val="accent5"/>
          </a:solidFill>
          <a:ln w="50800">
            <a:noFill/>
            <a:headEnd type="none" w="med" len="med"/>
            <a:tailEnd type="none" w="med" len="med"/>
          </a:ln>
          <a:effectLst>
            <a:outerShdw blurRad="50800" dist="38100" dir="5400000" algn="t" rotWithShape="0">
              <a:schemeClr val="bg1">
                <a:lumMod val="7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73" name="TextBox 72">
            <a:extLst>
              <a:ext uri="{FF2B5EF4-FFF2-40B4-BE49-F238E27FC236}">
                <a16:creationId xmlns:a16="http://schemas.microsoft.com/office/drawing/2014/main" id="{3D55037F-E245-428C-879D-427B83F6D2FA}"/>
              </a:ext>
            </a:extLst>
          </p:cNvPr>
          <p:cNvSpPr txBox="1"/>
          <p:nvPr/>
        </p:nvSpPr>
        <p:spPr>
          <a:xfrm>
            <a:off x="9622948" y="1323652"/>
            <a:ext cx="174085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Platform Extensibility</a:t>
            </a:r>
          </a:p>
        </p:txBody>
      </p:sp>
      <p:sp>
        <p:nvSpPr>
          <p:cNvPr id="89" name="Freeform: Shape 88">
            <a:extLst>
              <a:ext uri="{FF2B5EF4-FFF2-40B4-BE49-F238E27FC236}">
                <a16:creationId xmlns:a16="http://schemas.microsoft.com/office/drawing/2014/main" id="{62628A83-B1C8-4A90-B7B3-1FEACF96308A}"/>
              </a:ext>
            </a:extLst>
          </p:cNvPr>
          <p:cNvSpPr/>
          <p:nvPr/>
        </p:nvSpPr>
        <p:spPr bwMode="auto">
          <a:xfrm>
            <a:off x="9359272" y="1622926"/>
            <a:ext cx="2222429" cy="3232333"/>
          </a:xfrm>
          <a:custGeom>
            <a:avLst/>
            <a:gdLst>
              <a:gd name="connsiteX0" fmla="*/ 1490881 w 2222429"/>
              <a:gd name="connsiteY0" fmla="*/ 0 h 3232333"/>
              <a:gd name="connsiteX1" fmla="*/ 2222429 w 2222429"/>
              <a:gd name="connsiteY1" fmla="*/ 0 h 3232333"/>
              <a:gd name="connsiteX2" fmla="*/ 2222429 w 2222429"/>
              <a:gd name="connsiteY2" fmla="*/ 3232333 h 3232333"/>
              <a:gd name="connsiteX3" fmla="*/ 1490881 w 2222429"/>
              <a:gd name="connsiteY3" fmla="*/ 3232333 h 3232333"/>
              <a:gd name="connsiteX4" fmla="*/ 1490881 w 2222429"/>
              <a:gd name="connsiteY4" fmla="*/ 2880431 h 3232333"/>
              <a:gd name="connsiteX5" fmla="*/ 758832 w 2222429"/>
              <a:gd name="connsiteY5" fmla="*/ 2880431 h 3232333"/>
              <a:gd name="connsiteX6" fmla="*/ 758832 w 2222429"/>
              <a:gd name="connsiteY6" fmla="*/ 2190687 h 3232333"/>
              <a:gd name="connsiteX7" fmla="*/ 0 w 2222429"/>
              <a:gd name="connsiteY7" fmla="*/ 2190687 h 3232333"/>
              <a:gd name="connsiteX8" fmla="*/ 0 w 2222429"/>
              <a:gd name="connsiteY8" fmla="*/ 1 h 3232333"/>
              <a:gd name="connsiteX9" fmla="*/ 758832 w 2222429"/>
              <a:gd name="connsiteY9" fmla="*/ 1 h 3232333"/>
              <a:gd name="connsiteX10" fmla="*/ 908677 w 2222429"/>
              <a:gd name="connsiteY10" fmla="*/ 1 h 3232333"/>
              <a:gd name="connsiteX11" fmla="*/ 1490881 w 2222429"/>
              <a:gd name="connsiteY11" fmla="*/ 1 h 323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2429" h="3232333">
                <a:moveTo>
                  <a:pt x="1490881" y="0"/>
                </a:moveTo>
                <a:lnTo>
                  <a:pt x="2222429" y="0"/>
                </a:lnTo>
                <a:lnTo>
                  <a:pt x="2222429" y="3232333"/>
                </a:lnTo>
                <a:lnTo>
                  <a:pt x="1490881" y="3232333"/>
                </a:lnTo>
                <a:lnTo>
                  <a:pt x="1490881" y="2880431"/>
                </a:lnTo>
                <a:lnTo>
                  <a:pt x="758832" y="2880431"/>
                </a:lnTo>
                <a:lnTo>
                  <a:pt x="758832" y="2190687"/>
                </a:lnTo>
                <a:lnTo>
                  <a:pt x="0" y="2190687"/>
                </a:lnTo>
                <a:lnTo>
                  <a:pt x="0" y="1"/>
                </a:lnTo>
                <a:lnTo>
                  <a:pt x="758832" y="1"/>
                </a:lnTo>
                <a:lnTo>
                  <a:pt x="908677" y="1"/>
                </a:lnTo>
                <a:lnTo>
                  <a:pt x="1490881" y="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06CB4FAE-C23F-4F8B-8CE6-CBB0DC37F41A}"/>
              </a:ext>
            </a:extLst>
          </p:cNvPr>
          <p:cNvSpPr txBox="1"/>
          <p:nvPr/>
        </p:nvSpPr>
        <p:spPr>
          <a:xfrm>
            <a:off x="9600059" y="2252149"/>
            <a:ext cx="174085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ISV and SI Solutions</a:t>
            </a:r>
          </a:p>
        </p:txBody>
      </p:sp>
      <p:sp>
        <p:nvSpPr>
          <p:cNvPr id="70" name="Title 1">
            <a:extLst>
              <a:ext uri="{FF2B5EF4-FFF2-40B4-BE49-F238E27FC236}">
                <a16:creationId xmlns:a16="http://schemas.microsoft.com/office/drawing/2014/main" id="{8D2F76E5-2BE8-4B61-813D-1EB80C60E9A0}"/>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Cloud for Financial Services</a:t>
            </a:r>
            <a:endParaRPr kumimoji="0" lang="en-US" sz="2400" b="0" i="0" u="none" strike="noStrike" kern="1200" cap="none" spc="-50" normalizeH="0" baseline="0" noProof="0">
              <a:ln w="3175">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113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6D1202-7880-4770-9BDE-950D668E46D7}"/>
              </a:ext>
            </a:extLst>
          </p:cNvPr>
          <p:cNvSpPr/>
          <p:nvPr/>
        </p:nvSpPr>
        <p:spPr bwMode="auto">
          <a:xfrm rot="5400000">
            <a:off x="1093700" y="1420001"/>
            <a:ext cx="409645" cy="162545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485797" y="2534520"/>
            <a:ext cx="1522981" cy="361278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CIS Benchmark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Attestation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self-assessment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27001:2013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27017:2015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27018:2014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22301:2012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SOC 1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SOC 2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SOC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ISO/IEC 27701:2019</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 9001:2015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 20000-1:2011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WCAG 2.0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(ISO 40500:2012)</a:t>
            </a:r>
          </a:p>
        </p:txBody>
      </p:sp>
      <p:sp>
        <p:nvSpPr>
          <p:cNvPr id="29" name="Rectangle 28">
            <a:extLst>
              <a:ext uri="{FF2B5EF4-FFF2-40B4-BE49-F238E27FC236}">
                <a16:creationId xmlns:a16="http://schemas.microsoft.com/office/drawing/2014/main" id="{FE060328-AAF4-495E-86FF-06311068AA75}"/>
              </a:ext>
            </a:extLst>
          </p:cNvPr>
          <p:cNvSpPr/>
          <p:nvPr/>
        </p:nvSpPr>
        <p:spPr bwMode="auto">
          <a:xfrm rot="5400000">
            <a:off x="10653702" y="1413935"/>
            <a:ext cx="409645" cy="163758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10039734" y="2534520"/>
            <a:ext cx="1523488" cy="3207032"/>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FedRAMP high</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FIPS 140-2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NIST CSF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FedRAMP moderate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CNSSI 1253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CJIS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DFARS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DoE 10 CFR Part 810</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IRS 1075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ITAR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NIST SP 800-171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Section 508 VPATs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2</a:t>
            </a:r>
          </a:p>
        </p:txBody>
      </p:sp>
      <p:sp>
        <p:nvSpPr>
          <p:cNvPr id="31" name="Rectangle 30">
            <a:extLst>
              <a:ext uri="{FF2B5EF4-FFF2-40B4-BE49-F238E27FC236}">
                <a16:creationId xmlns:a16="http://schemas.microsoft.com/office/drawing/2014/main" id="{AB6B3DB7-87FE-4311-A49E-12AB6C642F94}"/>
              </a:ext>
            </a:extLst>
          </p:cNvPr>
          <p:cNvSpPr/>
          <p:nvPr/>
        </p:nvSpPr>
        <p:spPr bwMode="auto">
          <a:xfrm rot="5400000">
            <a:off x="3950851" y="436472"/>
            <a:ext cx="409645" cy="359250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2382915" y="2534520"/>
            <a:ext cx="1705835" cy="4121128"/>
          </a:xfrm>
          <a:prstGeom prst="rect">
            <a:avLst/>
          </a:prstGeom>
          <a:noFill/>
        </p:spPr>
        <p:txBody>
          <a:bodyPr wrap="squar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Banking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Authority (EBA)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FFIEC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OSFI (Canada)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PCI DSS Level 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SEC 17a-4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Securities and Markets Authority (ESMA)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Insurance and Occupational Pensions Authority (EIOPA)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GLBA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Shared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assessments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CFTC 1.31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FINRA 4511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SOX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23 NYCRR 500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FCA + PRA (UK)</a:t>
            </a:r>
          </a:p>
          <a:p>
            <a:pPr marL="137160" indent="-137160">
              <a:lnSpc>
                <a:spcPct val="90000"/>
              </a:lnSpc>
              <a:spcAft>
                <a:spcPts val="400"/>
              </a:spcAft>
              <a:buFont typeface="Arial" panose="020B0604020202020204" pitchFamily="34" charset="0"/>
              <a:buChar char="•"/>
              <a:defRPr/>
            </a:pPr>
            <a:r>
              <a:rPr kumimoji="0" lang="en-US" sz="1100" b="0" i="0" u="none" strike="noStrike" kern="1200" cap="none" spc="0" normalizeH="0" baseline="0" noProof="0">
                <a:ln>
                  <a:noFill/>
                </a:ln>
                <a:solidFill>
                  <a:srgbClr val="1A1A1A"/>
                </a:solidFill>
                <a:effectLst/>
                <a:uLnTx/>
                <a:uFillTx/>
                <a:latin typeface="Segoe UI"/>
                <a:ea typeface="+mn-ea"/>
                <a:cs typeface="+mn-cs"/>
              </a:rPr>
              <a:t>APRA (Australia)</a:t>
            </a:r>
          </a:p>
          <a:p>
            <a:pPr marR="0" lvl="0" algn="l" defTabSz="914400" rtl="0" eaLnBrk="1" fontAlgn="auto" latinLnBrk="0" hangingPunct="1">
              <a:lnSpc>
                <a:spcPct val="90000"/>
              </a:lnSpc>
              <a:spcBef>
                <a:spcPts val="0"/>
              </a:spcBef>
              <a:spcAft>
                <a:spcPts val="400"/>
              </a:spcAft>
              <a:buClrTx/>
              <a:buSzTx/>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D9C8AF01-3554-4161-ABAD-FDB7EB2A57A1}"/>
              </a:ext>
            </a:extLst>
          </p:cNvPr>
          <p:cNvSpPr txBox="1"/>
          <p:nvPr/>
        </p:nvSpPr>
        <p:spPr>
          <a:xfrm>
            <a:off x="4250269" y="2534520"/>
            <a:ext cx="1768748" cy="402161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FINMA (Switzerland)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FSA (Denmark)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RBI + IRDAI (India)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MAS + ABS (Singapore)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K-ISMS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KNF (Poland)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FISC (Japan)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HIPAA BAA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HITRUST 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err="1">
                <a:ln>
                  <a:noFill/>
                </a:ln>
                <a:solidFill>
                  <a:srgbClr val="1A1A1A"/>
                </a:solidFill>
                <a:effectLst/>
                <a:uLnTx/>
                <a:uFillTx/>
                <a:latin typeface="Segoe UI"/>
                <a:ea typeface="+mn-ea"/>
                <a:cs typeface="+mn-cs"/>
              </a:rPr>
              <a:t>GxP</a:t>
            </a:r>
            <a:r>
              <a:rPr kumimoji="0" lang="en-US" sz="1100" b="0" i="0" u="none" strike="noStrike" kern="1200" cap="none" spc="0" normalizeH="0" baseline="0" noProof="0">
                <a:ln>
                  <a:noFill/>
                </a:ln>
                <a:solidFill>
                  <a:srgbClr val="1A1A1A"/>
                </a:solidFill>
                <a:effectLst/>
                <a:uLnTx/>
                <a:uFillTx/>
                <a:latin typeface="Segoe UI"/>
                <a:ea typeface="+mn-ea"/>
                <a:cs typeface="+mn-cs"/>
              </a:rPr>
              <a:t> (FDA 21 CFR Part 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MARS-E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FERPA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CDSA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MPAA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FACT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DPP (UK)</a:t>
            </a:r>
            <a:endParaRPr kumimoji="0" lang="en-US" sz="1100" b="0" i="0" u="none" strike="noStrike" kern="1200" cap="none" spc="0" normalizeH="0" baseline="0" noProof="0">
              <a:ln>
                <a:noFill/>
              </a:ln>
              <a:solidFill>
                <a:srgbClr val="1A1A1A"/>
              </a:solidFill>
              <a:effectLst/>
              <a:highlight>
                <a:srgbClr val="C0C0C0"/>
              </a:highlight>
              <a:uLnTx/>
              <a:uFillTx/>
              <a:latin typeface="Segoe UI"/>
              <a:ea typeface="+mn-ea"/>
              <a:cs typeface="+mn-cs"/>
            </a:endParaRP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TISAX (Germany)</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NERC</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GSMA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C132D2CB-6408-4734-9698-30229958066E}"/>
              </a:ext>
            </a:extLst>
          </p:cNvPr>
          <p:cNvSpPr/>
          <p:nvPr/>
        </p:nvSpPr>
        <p:spPr bwMode="auto">
          <a:xfrm rot="5400000">
            <a:off x="7791009" y="436993"/>
            <a:ext cx="409645" cy="359146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6247089" y="2534520"/>
            <a:ext cx="1764792" cy="3713837"/>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a:defRPr/>
            </a:pPr>
            <a:r>
              <a:rPr lang="en-US">
                <a:solidFill>
                  <a:schemeClr val="accent1"/>
                </a:solidFill>
              </a:rPr>
              <a:t>California Consumer Privacy Act (CCPA)</a:t>
            </a:r>
          </a:p>
          <a:p>
            <a:pPr>
              <a:defRPr/>
            </a:pPr>
            <a:r>
              <a:rPr lang="en-US">
                <a:solidFill>
                  <a:schemeClr val="accent1"/>
                </a:solidFill>
              </a:rPr>
              <a:t>GDPR</a:t>
            </a:r>
          </a:p>
          <a:p>
            <a:pPr>
              <a:defRPr/>
            </a:pPr>
            <a:r>
              <a:rPr lang="en-US">
                <a:solidFill>
                  <a:schemeClr val="accent1"/>
                </a:solidFill>
              </a:rPr>
              <a:t>Germany C5</a:t>
            </a:r>
          </a:p>
          <a:p>
            <a:pPr>
              <a:defRPr/>
            </a:pPr>
            <a:r>
              <a:rPr lang="en-US">
                <a:solidFill>
                  <a:schemeClr val="accent1"/>
                </a:solidFill>
              </a:rPr>
              <a:t>European Standard Contractual Clauses (SCC)</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Argentina PDPA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Australia IRAP Unclassified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Australia IRAP PROTECTED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Canada Privacy Laws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GB 18030:2005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DJCP (MLPS)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TRUCS/CCCPPF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EU EN 301 549</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EU ENISA IAF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Germany IT—</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err="1">
                <a:ln>
                  <a:noFill/>
                </a:ln>
                <a:solidFill>
                  <a:srgbClr val="1A1A1A"/>
                </a:solidFill>
                <a:effectLst/>
                <a:uLnTx/>
                <a:uFillTx/>
                <a:latin typeface="Segoe UI"/>
                <a:ea typeface="+mn-ea"/>
                <a:cs typeface="+mn-cs"/>
              </a:rPr>
              <a:t>Grundschutz</a:t>
            </a:r>
            <a:r>
              <a:rPr kumimoji="0" lang="en-US" sz="1100" b="0" i="0" u="none" strike="noStrike" kern="1200" cap="none" spc="0" normalizeH="0" baseline="0" noProof="0">
                <a:ln>
                  <a:noFill/>
                </a:ln>
                <a:solidFill>
                  <a:srgbClr val="1A1A1A"/>
                </a:solidFill>
                <a:effectLst/>
                <a:uLnTx/>
                <a:uFillTx/>
                <a:latin typeface="Segoe UI"/>
                <a:ea typeface="+mn-ea"/>
                <a:cs typeface="+mn-cs"/>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8086395" y="2534520"/>
            <a:ext cx="1764792" cy="2289858"/>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India </a:t>
            </a:r>
            <a:r>
              <a:rPr kumimoji="0" lang="en-US" sz="1100" b="0" i="0" u="none" strike="noStrike" kern="1200" cap="none" spc="0" normalizeH="0" baseline="0" noProof="0" err="1">
                <a:ln>
                  <a:noFill/>
                </a:ln>
                <a:solidFill>
                  <a:srgbClr val="1A1A1A"/>
                </a:solidFill>
                <a:effectLst/>
                <a:uLnTx/>
                <a:uFillTx/>
                <a:latin typeface="Segoe UI"/>
                <a:ea typeface="+mn-ea"/>
                <a:cs typeface="+mn-cs"/>
              </a:rPr>
              <a:t>MeitY</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Japan CS mark gold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Japan my number act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Netherlands BIR 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New Zealand Gov CIO Framework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Singapore MTCS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cyber essentials plus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G-Cloud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PASF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highlight>
                <a:srgbClr val="FFFF00"/>
              </a:highlight>
              <a:uLnTx/>
              <a:uFillTx/>
              <a:latin typeface="Segoe UI"/>
              <a:ea typeface="+mn-ea"/>
              <a:cs typeface="+mn-cs"/>
            </a:endParaRPr>
          </a:p>
        </p:txBody>
      </p:sp>
      <p:cxnSp>
        <p:nvCxnSpPr>
          <p:cNvPr id="44" name="Straight Connector 43" descr="Gray line">
            <a:extLst>
              <a:ext uri="{FF2B5EF4-FFF2-40B4-BE49-F238E27FC236}">
                <a16:creationId xmlns:a16="http://schemas.microsoft.com/office/drawing/2014/main" id="{F82E578A-C6CF-4645-A7C4-EB0E6BAAF1A5}"/>
              </a:ext>
            </a:extLst>
          </p:cNvPr>
          <p:cNvCxnSpPr>
            <a:cxnSpLocks/>
          </p:cNvCxnSpPr>
          <p:nvPr/>
        </p:nvCxnSpPr>
        <p:spPr>
          <a:xfrm>
            <a:off x="2235334" y="2027902"/>
            <a:ext cx="0" cy="438912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descr="Gray line">
            <a:extLst>
              <a:ext uri="{FF2B5EF4-FFF2-40B4-BE49-F238E27FC236}">
                <a16:creationId xmlns:a16="http://schemas.microsoft.com/office/drawing/2014/main" id="{34490864-A286-40C3-B075-7E2686C74E09}"/>
              </a:ext>
            </a:extLst>
          </p:cNvPr>
          <p:cNvCxnSpPr>
            <a:cxnSpLocks/>
          </p:cNvCxnSpPr>
          <p:nvPr/>
        </p:nvCxnSpPr>
        <p:spPr>
          <a:xfrm>
            <a:off x="9915651" y="2027902"/>
            <a:ext cx="0" cy="429768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descr="Gray line">
            <a:extLst>
              <a:ext uri="{FF2B5EF4-FFF2-40B4-BE49-F238E27FC236}">
                <a16:creationId xmlns:a16="http://schemas.microsoft.com/office/drawing/2014/main" id="{86232195-D62C-49A6-BE84-71A2356D376C}"/>
              </a:ext>
            </a:extLst>
          </p:cNvPr>
          <p:cNvCxnSpPr>
            <a:cxnSpLocks/>
          </p:cNvCxnSpPr>
          <p:nvPr/>
        </p:nvCxnSpPr>
        <p:spPr>
          <a:xfrm>
            <a:off x="6076013" y="2027902"/>
            <a:ext cx="0" cy="429768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C4C7321-2A2F-4590-93F6-4C5C65FCAE04}"/>
              </a:ext>
            </a:extLst>
          </p:cNvPr>
          <p:cNvSpPr/>
          <p:nvPr/>
        </p:nvSpPr>
        <p:spPr bwMode="auto">
          <a:xfrm>
            <a:off x="49974" y="6335088"/>
            <a:ext cx="3066736" cy="329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Note: Certifications in blue are specific to financial services</a:t>
            </a:r>
          </a:p>
        </p:txBody>
      </p:sp>
      <p:sp>
        <p:nvSpPr>
          <p:cNvPr id="50" name="Rectangle 49">
            <a:extLst>
              <a:ext uri="{FF2B5EF4-FFF2-40B4-BE49-F238E27FC236}">
                <a16:creationId xmlns:a16="http://schemas.microsoft.com/office/drawing/2014/main" id="{C58B44E1-46DB-429F-9EBB-741F21C8218F}"/>
              </a:ext>
            </a:extLst>
          </p:cNvPr>
          <p:cNvSpPr/>
          <p:nvPr/>
        </p:nvSpPr>
        <p:spPr bwMode="auto">
          <a:xfrm>
            <a:off x="5478288" y="6331903"/>
            <a:ext cx="6713712" cy="396526"/>
          </a:xfrm>
          <a:prstGeom prst="rect">
            <a:avLst/>
          </a:prstGeom>
          <a:solidFill>
            <a:schemeClr val="accent1">
              <a:lumMod val="20000"/>
              <a:lumOff val="80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 additional compliance resources, see the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hlinkClick r:id="rId3"/>
              </a:rPr>
              <a:t>full list of compliance offerings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and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hlinkClick r:id="rId4"/>
              </a:rPr>
              <a:t>compliance guides</a:t>
            </a:r>
            <a:endPar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Oval 50">
            <a:extLst>
              <a:ext uri="{FF2B5EF4-FFF2-40B4-BE49-F238E27FC236}">
                <a16:creationId xmlns:a16="http://schemas.microsoft.com/office/drawing/2014/main" id="{BE158AC2-1DEB-4C94-98FC-AB20F78F5A17}"/>
              </a:ext>
            </a:extLst>
          </p:cNvPr>
          <p:cNvSpPr/>
          <p:nvPr/>
        </p:nvSpPr>
        <p:spPr bwMode="auto">
          <a:xfrm>
            <a:off x="5280025" y="6331903"/>
            <a:ext cx="396526" cy="3965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2EB116CF-AE59-402C-9BE5-F496031C503A}"/>
              </a:ext>
            </a:extLst>
          </p:cNvPr>
          <p:cNvGrpSpPr/>
          <p:nvPr/>
        </p:nvGrpSpPr>
        <p:grpSpPr>
          <a:xfrm>
            <a:off x="5358957" y="6410930"/>
            <a:ext cx="238662" cy="238474"/>
            <a:chOff x="4999450" y="5986050"/>
            <a:chExt cx="905114" cy="904398"/>
          </a:xfrm>
          <a:solidFill>
            <a:schemeClr val="bg1"/>
          </a:solidFill>
        </p:grpSpPr>
        <p:sp>
          <p:nvSpPr>
            <p:cNvPr id="53" name="Freeform: Shape 52">
              <a:extLst>
                <a:ext uri="{FF2B5EF4-FFF2-40B4-BE49-F238E27FC236}">
                  <a16:creationId xmlns:a16="http://schemas.microsoft.com/office/drawing/2014/main" id="{A1004D4C-D1BB-4C67-A865-13966E06B698}"/>
                </a:ext>
              </a:extLst>
            </p:cNvPr>
            <p:cNvSpPr/>
            <p:nvPr/>
          </p:nvSpPr>
          <p:spPr>
            <a:xfrm>
              <a:off x="5278597" y="5986050"/>
              <a:ext cx="625967" cy="596503"/>
            </a:xfrm>
            <a:custGeom>
              <a:avLst/>
              <a:gdLst>
                <a:gd name="connsiteX0" fmla="*/ 561196 w 625967"/>
                <a:gd name="connsiteY0" fmla="*/ 65008 h 596503"/>
                <a:gd name="connsiteX1" fmla="*/ 247823 w 625967"/>
                <a:gd name="connsiteY1" fmla="*/ 65008 h 596503"/>
                <a:gd name="connsiteX2" fmla="*/ 64943 w 625967"/>
                <a:gd name="connsiteY2" fmla="*/ 246936 h 596503"/>
                <a:gd name="connsiteX3" fmla="*/ 3031 w 625967"/>
                <a:gd name="connsiteY3" fmla="*/ 439341 h 596503"/>
                <a:gd name="connsiteX4" fmla="*/ 34463 w 625967"/>
                <a:gd name="connsiteY4" fmla="*/ 522208 h 596503"/>
                <a:gd name="connsiteX5" fmla="*/ 64943 w 625967"/>
                <a:gd name="connsiteY5" fmla="*/ 561261 h 596503"/>
                <a:gd name="connsiteX6" fmla="*/ 100186 w 625967"/>
                <a:gd name="connsiteY6" fmla="*/ 596503 h 596503"/>
                <a:gd name="connsiteX7" fmla="*/ 164956 w 625967"/>
                <a:gd name="connsiteY7" fmla="*/ 531733 h 596503"/>
                <a:gd name="connsiteX8" fmla="*/ 129713 w 625967"/>
                <a:gd name="connsiteY8" fmla="*/ 496491 h 596503"/>
                <a:gd name="connsiteX9" fmla="*/ 102091 w 625967"/>
                <a:gd name="connsiteY9" fmla="*/ 454581 h 596503"/>
                <a:gd name="connsiteX10" fmla="*/ 130666 w 625967"/>
                <a:gd name="connsiteY10" fmla="*/ 312658 h 596503"/>
                <a:gd name="connsiteX11" fmla="*/ 312593 w 625967"/>
                <a:gd name="connsiteY11" fmla="*/ 130731 h 596503"/>
                <a:gd name="connsiteX12" fmla="*/ 496426 w 625967"/>
                <a:gd name="connsiteY12" fmla="*/ 130731 h 596503"/>
                <a:gd name="connsiteX13" fmla="*/ 496426 w 625967"/>
                <a:gd name="connsiteY13" fmla="*/ 314563 h 596503"/>
                <a:gd name="connsiteX14" fmla="*/ 409748 w 625967"/>
                <a:gd name="connsiteY14" fmla="*/ 401241 h 596503"/>
                <a:gd name="connsiteX15" fmla="*/ 426893 w 625967"/>
                <a:gd name="connsiteY15" fmla="*/ 514588 h 596503"/>
                <a:gd name="connsiteX16" fmla="*/ 562148 w 625967"/>
                <a:gd name="connsiteY16" fmla="*/ 379333 h 596503"/>
                <a:gd name="connsiteX17" fmla="*/ 561196 w 625967"/>
                <a:gd name="connsiteY17" fmla="*/ 65008 h 59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967" h="596503">
                  <a:moveTo>
                    <a:pt x="561196" y="65008"/>
                  </a:moveTo>
                  <a:cubicBezTo>
                    <a:pt x="474518" y="-21669"/>
                    <a:pt x="334501" y="-21669"/>
                    <a:pt x="247823" y="65008"/>
                  </a:cubicBezTo>
                  <a:lnTo>
                    <a:pt x="64943" y="246936"/>
                  </a:lnTo>
                  <a:cubicBezTo>
                    <a:pt x="12556" y="299323"/>
                    <a:pt x="-8399" y="370761"/>
                    <a:pt x="3031" y="439341"/>
                  </a:cubicBezTo>
                  <a:cubicBezTo>
                    <a:pt x="7793" y="467916"/>
                    <a:pt x="18271" y="496491"/>
                    <a:pt x="34463" y="522208"/>
                  </a:cubicBezTo>
                  <a:cubicBezTo>
                    <a:pt x="43036" y="536496"/>
                    <a:pt x="53513" y="548878"/>
                    <a:pt x="64943" y="561261"/>
                  </a:cubicBezTo>
                  <a:lnTo>
                    <a:pt x="100186" y="596503"/>
                  </a:lnTo>
                  <a:lnTo>
                    <a:pt x="164956" y="531733"/>
                  </a:lnTo>
                  <a:lnTo>
                    <a:pt x="129713" y="496491"/>
                  </a:lnTo>
                  <a:cubicBezTo>
                    <a:pt x="117331" y="484108"/>
                    <a:pt x="107806" y="469821"/>
                    <a:pt x="102091" y="454581"/>
                  </a:cubicBezTo>
                  <a:cubicBezTo>
                    <a:pt x="83041" y="407908"/>
                    <a:pt x="92566" y="350758"/>
                    <a:pt x="130666" y="312658"/>
                  </a:cubicBezTo>
                  <a:lnTo>
                    <a:pt x="312593" y="130731"/>
                  </a:lnTo>
                  <a:cubicBezTo>
                    <a:pt x="363076" y="80248"/>
                    <a:pt x="444991" y="80248"/>
                    <a:pt x="496426" y="130731"/>
                  </a:cubicBezTo>
                  <a:cubicBezTo>
                    <a:pt x="546908" y="181213"/>
                    <a:pt x="546908" y="263128"/>
                    <a:pt x="496426" y="314563"/>
                  </a:cubicBezTo>
                  <a:lnTo>
                    <a:pt x="409748" y="401241"/>
                  </a:lnTo>
                  <a:cubicBezTo>
                    <a:pt x="423083" y="437436"/>
                    <a:pt x="428798" y="476488"/>
                    <a:pt x="426893" y="514588"/>
                  </a:cubicBezTo>
                  <a:lnTo>
                    <a:pt x="562148" y="379333"/>
                  </a:lnTo>
                  <a:cubicBezTo>
                    <a:pt x="647873" y="292656"/>
                    <a:pt x="646921" y="151686"/>
                    <a:pt x="561196" y="650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D9ACF75-0B23-4D57-A36B-3202E315219E}"/>
                </a:ext>
              </a:extLst>
            </p:cNvPr>
            <p:cNvSpPr/>
            <p:nvPr/>
          </p:nvSpPr>
          <p:spPr>
            <a:xfrm>
              <a:off x="4999450" y="6294898"/>
              <a:ext cx="625864" cy="595550"/>
            </a:xfrm>
            <a:custGeom>
              <a:avLst/>
              <a:gdLst>
                <a:gd name="connsiteX0" fmla="*/ 592693 w 625864"/>
                <a:gd name="connsiteY0" fmla="*/ 74295 h 595550"/>
                <a:gd name="connsiteX1" fmla="*/ 561261 w 625864"/>
                <a:gd name="connsiteY1" fmla="*/ 35242 h 595550"/>
                <a:gd name="connsiteX2" fmla="*/ 526018 w 625864"/>
                <a:gd name="connsiteY2" fmla="*/ 0 h 595550"/>
                <a:gd name="connsiteX3" fmla="*/ 461248 w 625864"/>
                <a:gd name="connsiteY3" fmla="*/ 64770 h 595550"/>
                <a:gd name="connsiteX4" fmla="*/ 496491 w 625864"/>
                <a:gd name="connsiteY4" fmla="*/ 100013 h 595550"/>
                <a:gd name="connsiteX5" fmla="*/ 524113 w 625864"/>
                <a:gd name="connsiteY5" fmla="*/ 142875 h 595550"/>
                <a:gd name="connsiteX6" fmla="*/ 495538 w 625864"/>
                <a:gd name="connsiteY6" fmla="*/ 283845 h 595550"/>
                <a:gd name="connsiteX7" fmla="*/ 313611 w 625864"/>
                <a:gd name="connsiteY7" fmla="*/ 465773 h 595550"/>
                <a:gd name="connsiteX8" fmla="*/ 129778 w 625864"/>
                <a:gd name="connsiteY8" fmla="*/ 465773 h 595550"/>
                <a:gd name="connsiteX9" fmla="*/ 129778 w 625864"/>
                <a:gd name="connsiteY9" fmla="*/ 281940 h 595550"/>
                <a:gd name="connsiteX10" fmla="*/ 216456 w 625864"/>
                <a:gd name="connsiteY10" fmla="*/ 195263 h 595550"/>
                <a:gd name="connsiteX11" fmla="*/ 200263 w 625864"/>
                <a:gd name="connsiteY11" fmla="*/ 81915 h 595550"/>
                <a:gd name="connsiteX12" fmla="*/ 65008 w 625864"/>
                <a:gd name="connsiteY12" fmla="*/ 217170 h 595550"/>
                <a:gd name="connsiteX13" fmla="*/ 65008 w 625864"/>
                <a:gd name="connsiteY13" fmla="*/ 530543 h 595550"/>
                <a:gd name="connsiteX14" fmla="*/ 379333 w 625864"/>
                <a:gd name="connsiteY14" fmla="*/ 530543 h 595550"/>
                <a:gd name="connsiteX15" fmla="*/ 561261 w 625864"/>
                <a:gd name="connsiteY15" fmla="*/ 348615 h 595550"/>
                <a:gd name="connsiteX16" fmla="*/ 623173 w 625864"/>
                <a:gd name="connsiteY16" fmla="*/ 156210 h 595550"/>
                <a:gd name="connsiteX17" fmla="*/ 592693 w 625864"/>
                <a:gd name="connsiteY17" fmla="*/ 74295 h 59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864" h="595550">
                  <a:moveTo>
                    <a:pt x="592693" y="74295"/>
                  </a:moveTo>
                  <a:cubicBezTo>
                    <a:pt x="584121" y="60007"/>
                    <a:pt x="573643" y="46672"/>
                    <a:pt x="561261" y="35242"/>
                  </a:cubicBezTo>
                  <a:lnTo>
                    <a:pt x="526018" y="0"/>
                  </a:lnTo>
                  <a:lnTo>
                    <a:pt x="461248" y="64770"/>
                  </a:lnTo>
                  <a:lnTo>
                    <a:pt x="496491" y="100013"/>
                  </a:lnTo>
                  <a:cubicBezTo>
                    <a:pt x="508873" y="112395"/>
                    <a:pt x="518398" y="127635"/>
                    <a:pt x="524113" y="142875"/>
                  </a:cubicBezTo>
                  <a:cubicBezTo>
                    <a:pt x="543163" y="189547"/>
                    <a:pt x="533638" y="245745"/>
                    <a:pt x="495538" y="283845"/>
                  </a:cubicBezTo>
                  <a:lnTo>
                    <a:pt x="313611" y="465773"/>
                  </a:lnTo>
                  <a:cubicBezTo>
                    <a:pt x="263128" y="516255"/>
                    <a:pt x="181213" y="516255"/>
                    <a:pt x="129778" y="465773"/>
                  </a:cubicBezTo>
                  <a:cubicBezTo>
                    <a:pt x="79296" y="415290"/>
                    <a:pt x="79296" y="333375"/>
                    <a:pt x="129778" y="281940"/>
                  </a:cubicBezTo>
                  <a:lnTo>
                    <a:pt x="216456" y="195263"/>
                  </a:lnTo>
                  <a:cubicBezTo>
                    <a:pt x="203121" y="159067"/>
                    <a:pt x="197406" y="120015"/>
                    <a:pt x="200263" y="81915"/>
                  </a:cubicBezTo>
                  <a:lnTo>
                    <a:pt x="65008" y="217170"/>
                  </a:lnTo>
                  <a:cubicBezTo>
                    <a:pt x="-21669" y="303848"/>
                    <a:pt x="-21669" y="443865"/>
                    <a:pt x="65008" y="530543"/>
                  </a:cubicBezTo>
                  <a:cubicBezTo>
                    <a:pt x="151686" y="617220"/>
                    <a:pt x="292656" y="617220"/>
                    <a:pt x="379333" y="530543"/>
                  </a:cubicBezTo>
                  <a:lnTo>
                    <a:pt x="561261" y="348615"/>
                  </a:lnTo>
                  <a:cubicBezTo>
                    <a:pt x="613648" y="296228"/>
                    <a:pt x="633651" y="223838"/>
                    <a:pt x="623173" y="156210"/>
                  </a:cubicBezTo>
                  <a:cubicBezTo>
                    <a:pt x="618411" y="127635"/>
                    <a:pt x="607933" y="100013"/>
                    <a:pt x="592693" y="7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Title 2">
            <a:extLst>
              <a:ext uri="{FF2B5EF4-FFF2-40B4-BE49-F238E27FC236}">
                <a16:creationId xmlns:a16="http://schemas.microsoft.com/office/drawing/2014/main" id="{2797FCF0-B109-4105-8D7B-6064188AA68C}"/>
              </a:ext>
            </a:extLst>
          </p:cNvPr>
          <p:cNvSpPr>
            <a:spLocks noGrp="1"/>
          </p:cNvSpPr>
          <p:nvPr>
            <p:ph type="title"/>
          </p:nvPr>
        </p:nvSpPr>
        <p:spPr>
          <a:xfrm>
            <a:off x="588263" y="493776"/>
            <a:ext cx="11018520" cy="492443"/>
          </a:xfrm>
        </p:spPr>
        <p:txBody>
          <a:bodyPr/>
          <a:lstStyle/>
          <a:p>
            <a:r>
              <a:rPr lang="en-IN" sz="3200"/>
              <a:t>Industry standards and certifications</a:t>
            </a:r>
          </a:p>
        </p:txBody>
      </p:sp>
      <p:sp>
        <p:nvSpPr>
          <p:cNvPr id="48" name="Rectangle 47">
            <a:extLst>
              <a:ext uri="{FF2B5EF4-FFF2-40B4-BE49-F238E27FC236}">
                <a16:creationId xmlns:a16="http://schemas.microsoft.com/office/drawing/2014/main" id="{CD633560-E19D-4036-82E0-8C3DB33D156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EC4F5B9-8CF9-4D92-95B7-3121A04C26D0}"/>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chemeClr val="bg1"/>
                </a:solidFill>
                <a:effectLst/>
                <a:uLnTx/>
                <a:uFillTx/>
                <a:latin typeface="Segoe UI"/>
                <a:ea typeface="+mn-ea"/>
                <a:cs typeface="+mn-cs"/>
              </a:rPr>
              <a:t>We have the </a:t>
            </a:r>
            <a:r>
              <a:rPr kumimoji="0" lang="en-US" sz="1600" b="0" i="0" u="none" strike="noStrike" kern="1200" cap="none" spc="0" normalizeH="0" baseline="0" noProof="0">
                <a:ln>
                  <a:noFill/>
                </a:ln>
                <a:solidFill>
                  <a:srgbClr val="50E6FF"/>
                </a:solidFill>
                <a:effectLst/>
                <a:uLnTx/>
                <a:uFillTx/>
                <a:latin typeface="Segoe UI"/>
                <a:ea typeface="+mn-ea"/>
                <a:cs typeface="+mn-cs"/>
              </a:rPr>
              <a:t>extensive compliance coverage </a:t>
            </a:r>
            <a:r>
              <a:rPr kumimoji="0" lang="en-US" sz="1600" b="0" i="0" u="none" strike="noStrike" kern="1200" cap="none" spc="0" normalizeH="0" baseline="0" noProof="0">
                <a:ln>
                  <a:noFill/>
                </a:ln>
                <a:solidFill>
                  <a:schemeClr val="bg1"/>
                </a:solidFill>
                <a:effectLst/>
                <a:uLnTx/>
                <a:uFillTx/>
                <a:latin typeface="Segoe UI"/>
                <a:ea typeface="+mn-ea"/>
                <a:cs typeface="+mn-cs"/>
              </a:rPr>
              <a:t>in the industry with </a:t>
            </a:r>
            <a:r>
              <a:rPr kumimoji="0" lang="en-US" sz="1600" b="0" i="0" u="none" strike="noStrike" kern="1200" cap="none" spc="0" normalizeH="0" baseline="0" noProof="0">
                <a:ln>
                  <a:noFill/>
                </a:ln>
                <a:solidFill>
                  <a:srgbClr val="50E6FF"/>
                </a:solidFill>
                <a:effectLst/>
                <a:uLnTx/>
                <a:uFillTx/>
                <a:ea typeface="+mn-ea"/>
                <a:cs typeface="+mn-cs"/>
              </a:rPr>
              <a:t>90+ </a:t>
            </a:r>
            <a:r>
              <a:rPr kumimoji="0" lang="en-US" sz="1600" b="0" i="0" u="none" strike="noStrike" kern="1200" cap="none" spc="0" normalizeH="0" baseline="0" noProof="0">
                <a:ln>
                  <a:noFill/>
                </a:ln>
                <a:solidFill>
                  <a:schemeClr val="bg1"/>
                </a:solidFill>
                <a:effectLst/>
                <a:uLnTx/>
                <a:uFillTx/>
                <a:latin typeface="Segoe UI"/>
                <a:ea typeface="+mn-ea"/>
                <a:cs typeface="+mn-cs"/>
              </a:rPr>
              <a:t>compliance offerings</a:t>
            </a:r>
          </a:p>
        </p:txBody>
      </p:sp>
    </p:spTree>
    <p:extLst>
      <p:ext uri="{BB962C8B-B14F-4D97-AF65-F5344CB8AC3E}">
        <p14:creationId xmlns:p14="http://schemas.microsoft.com/office/powerpoint/2010/main" val="104942024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9A26FC-73D3-4DD6-8980-EA8EE83002ED}"/>
              </a:ext>
            </a:extLst>
          </p:cNvPr>
          <p:cNvSpPr>
            <a:spLocks noGrp="1"/>
          </p:cNvSpPr>
          <p:nvPr>
            <p:ph type="title"/>
          </p:nvPr>
        </p:nvSpPr>
        <p:spPr/>
        <p:txBody>
          <a:bodyPr/>
          <a:lstStyle/>
          <a:p>
            <a:r>
              <a:rPr lang="en-US"/>
              <a:t>Microsoft Cloud for Financial Services Strengths</a:t>
            </a:r>
          </a:p>
        </p:txBody>
      </p:sp>
      <p:cxnSp>
        <p:nvCxnSpPr>
          <p:cNvPr id="119" name="Straight Connector 118">
            <a:extLst>
              <a:ext uri="{FF2B5EF4-FFF2-40B4-BE49-F238E27FC236}">
                <a16:creationId xmlns:a16="http://schemas.microsoft.com/office/drawing/2014/main" id="{98B035F8-43E5-486C-8AA0-6874E73B2CCD}"/>
              </a:ext>
            </a:extLst>
          </p:cNvPr>
          <p:cNvCxnSpPr>
            <a:cxnSpLocks/>
          </p:cNvCxnSpPr>
          <p:nvPr/>
        </p:nvCxnSpPr>
        <p:spPr>
          <a:xfrm>
            <a:off x="2391755"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descr="A person holding a computer&#10;&#10;Description automatically generated">
            <a:extLst>
              <a:ext uri="{FF2B5EF4-FFF2-40B4-BE49-F238E27FC236}">
                <a16:creationId xmlns:a16="http://schemas.microsoft.com/office/drawing/2014/main" id="{329A6FDD-40CA-47C6-9EB3-0B0A5C5853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5" name="Picture 144" descr="A picture containing outdoor, building, skyscraper, green&#10;&#10;Description automatically generated">
            <a:extLst>
              <a:ext uri="{FF2B5EF4-FFF2-40B4-BE49-F238E27FC236}">
                <a16:creationId xmlns:a16="http://schemas.microsoft.com/office/drawing/2014/main" id="{17CCFADD-0112-40DE-9700-91EE711389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b="-183"/>
          <a:stretch/>
        </p:blipFill>
        <p:spPr>
          <a:xfrm>
            <a:off x="8223128"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6" name="Picture 145" descr="A hand holding a cellphone&#10;&#10;Description automatically generated">
            <a:extLst>
              <a:ext uri="{FF2B5EF4-FFF2-40B4-BE49-F238E27FC236}">
                <a16:creationId xmlns:a16="http://schemas.microsoft.com/office/drawing/2014/main" id="{94C19286-EAAE-4A72-8282-7CF03F03BEB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
          <a:stretch/>
        </p:blipFill>
        <p:spPr>
          <a:xfrm>
            <a:off x="10278910" y="4661215"/>
            <a:ext cx="1913090" cy="1928849"/>
          </a:xfrm>
          <a:custGeom>
            <a:avLst/>
            <a:gdLst>
              <a:gd name="connsiteX0" fmla="*/ 0 w 1913090"/>
              <a:gd name="connsiteY0" fmla="*/ 0 h 1928849"/>
              <a:gd name="connsiteX1" fmla="*/ 1913090 w 1913090"/>
              <a:gd name="connsiteY1" fmla="*/ 0 h 1928849"/>
              <a:gd name="connsiteX2" fmla="*/ 1913090 w 1913090"/>
              <a:gd name="connsiteY2" fmla="*/ 1928849 h 1928849"/>
              <a:gd name="connsiteX3" fmla="*/ 0 w 1913090"/>
              <a:gd name="connsiteY3" fmla="*/ 1928849 h 1928849"/>
            </a:gdLst>
            <a:ahLst/>
            <a:cxnLst>
              <a:cxn ang="0">
                <a:pos x="connsiteX0" y="connsiteY0"/>
              </a:cxn>
              <a:cxn ang="0">
                <a:pos x="connsiteX1" y="connsiteY1"/>
              </a:cxn>
              <a:cxn ang="0">
                <a:pos x="connsiteX2" y="connsiteY2"/>
              </a:cxn>
              <a:cxn ang="0">
                <a:pos x="connsiteX3" y="connsiteY3"/>
              </a:cxn>
            </a:cxnLst>
            <a:rect l="l" t="t" r="r" b="b"/>
            <a:pathLst>
              <a:path w="1913090" h="1928849">
                <a:moveTo>
                  <a:pt x="0" y="0"/>
                </a:moveTo>
                <a:lnTo>
                  <a:pt x="1913090" y="0"/>
                </a:lnTo>
                <a:lnTo>
                  <a:pt x="1913090" y="1928849"/>
                </a:lnTo>
                <a:lnTo>
                  <a:pt x="0" y="1928849"/>
                </a:lnTo>
                <a:close/>
              </a:path>
            </a:pathLst>
          </a:custGeom>
        </p:spPr>
      </p:pic>
      <p:pic>
        <p:nvPicPr>
          <p:cNvPr id="147" name="Picture 146" descr="A person drinking from a glass&#10;&#10;Description automatically generated">
            <a:extLst>
              <a:ext uri="{FF2B5EF4-FFF2-40B4-BE49-F238E27FC236}">
                <a16:creationId xmlns:a16="http://schemas.microsoft.com/office/drawing/2014/main" id="{25B16C7C-9F6C-4796-97A4-64551EAAE7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182"/>
          <a:stretch/>
        </p:blipFill>
        <p:spPr>
          <a:xfrm>
            <a:off x="4111564"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8" name="Picture 147" descr="A person sitting at a desk in front of a computer&#10;&#10;Description automatically generated">
            <a:extLst>
              <a:ext uri="{FF2B5EF4-FFF2-40B4-BE49-F238E27FC236}">
                <a16:creationId xmlns:a16="http://schemas.microsoft.com/office/drawing/2014/main" id="{B4F842EF-E361-418B-B5A4-17EF43B229D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82"/>
          <a:stretch/>
        </p:blipFill>
        <p:spPr>
          <a:xfrm>
            <a:off x="6167346"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9" name="Picture 148" descr="A hand holding a cellphone&#10;&#10;Description automatically generated">
            <a:extLst>
              <a:ext uri="{FF2B5EF4-FFF2-40B4-BE49-F238E27FC236}">
                <a16:creationId xmlns:a16="http://schemas.microsoft.com/office/drawing/2014/main" id="{FA6BF448-35F6-44AF-AE27-3CDACDC47D9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055782"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
        <p:nvSpPr>
          <p:cNvPr id="151" name="Slide Number Placeholder 87">
            <a:extLst>
              <a:ext uri="{FF2B5EF4-FFF2-40B4-BE49-F238E27FC236}">
                <a16:creationId xmlns:a16="http://schemas.microsoft.com/office/drawing/2014/main" id="{FFD1FBF2-9A84-4685-B7E2-6470C16528BA}"/>
              </a:ext>
            </a:extLst>
          </p:cNvPr>
          <p:cNvSpPr txBox="1">
            <a:spLocks/>
          </p:cNvSpPr>
          <p:nvPr/>
        </p:nvSpPr>
        <p:spPr>
          <a:xfrm>
            <a:off x="11681492" y="6565391"/>
            <a:ext cx="459708" cy="2462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32</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CDC34FAE-6F50-4742-B6A2-233D6EC457DC}"/>
              </a:ext>
            </a:extLst>
          </p:cNvPr>
          <p:cNvGrpSpPr/>
          <p:nvPr/>
        </p:nvGrpSpPr>
        <p:grpSpPr>
          <a:xfrm>
            <a:off x="546039" y="2141178"/>
            <a:ext cx="11099922" cy="1791819"/>
            <a:chOff x="390732" y="2141178"/>
            <a:chExt cx="11099922" cy="1791819"/>
          </a:xfrm>
        </p:grpSpPr>
        <p:grpSp>
          <p:nvGrpSpPr>
            <p:cNvPr id="26" name="Group 25">
              <a:extLst>
                <a:ext uri="{FF2B5EF4-FFF2-40B4-BE49-F238E27FC236}">
                  <a16:creationId xmlns:a16="http://schemas.microsoft.com/office/drawing/2014/main" id="{BB032165-3F1B-4E5D-ABD8-43DB88E8EE2E}"/>
                </a:ext>
              </a:extLst>
            </p:cNvPr>
            <p:cNvGrpSpPr/>
            <p:nvPr/>
          </p:nvGrpSpPr>
          <p:grpSpPr>
            <a:xfrm>
              <a:off x="7639315" y="2141178"/>
              <a:ext cx="1485544" cy="1791819"/>
              <a:chOff x="7301607" y="2141178"/>
              <a:chExt cx="1485544" cy="1791819"/>
            </a:xfrm>
          </p:grpSpPr>
          <p:grpSp>
            <p:nvGrpSpPr>
              <p:cNvPr id="7" name="Group 6">
                <a:extLst>
                  <a:ext uri="{FF2B5EF4-FFF2-40B4-BE49-F238E27FC236}">
                    <a16:creationId xmlns:a16="http://schemas.microsoft.com/office/drawing/2014/main" id="{DBF90208-8631-48C5-8C9B-B5A4A35AC933}"/>
                  </a:ext>
                </a:extLst>
              </p:cNvPr>
              <p:cNvGrpSpPr/>
              <p:nvPr/>
            </p:nvGrpSpPr>
            <p:grpSpPr>
              <a:xfrm>
                <a:off x="7628327" y="2141178"/>
                <a:ext cx="832104" cy="832104"/>
                <a:chOff x="7991210" y="2045158"/>
                <a:chExt cx="832104" cy="832104"/>
              </a:xfrm>
            </p:grpSpPr>
            <p:grpSp>
              <p:nvGrpSpPr>
                <p:cNvPr id="76" name="Group 75">
                  <a:extLst>
                    <a:ext uri="{FF2B5EF4-FFF2-40B4-BE49-F238E27FC236}">
                      <a16:creationId xmlns:a16="http://schemas.microsoft.com/office/drawing/2014/main" id="{7D25F5E5-6A47-4F82-972F-83C45F033EAE}"/>
                    </a:ext>
                  </a:extLst>
                </p:cNvPr>
                <p:cNvGrpSpPr>
                  <a:grpSpLocks/>
                </p:cNvGrpSpPr>
                <p:nvPr/>
              </p:nvGrpSpPr>
              <p:grpSpPr>
                <a:xfrm>
                  <a:off x="7991210" y="2045158"/>
                  <a:ext cx="832104" cy="832104"/>
                  <a:chOff x="444197" y="1804995"/>
                  <a:chExt cx="832105" cy="832105"/>
                </a:xfrm>
              </p:grpSpPr>
              <p:sp>
                <p:nvSpPr>
                  <p:cNvPr id="82" name="Oval 81">
                    <a:extLst>
                      <a:ext uri="{FF2B5EF4-FFF2-40B4-BE49-F238E27FC236}">
                        <a16:creationId xmlns:a16="http://schemas.microsoft.com/office/drawing/2014/main" id="{8E5D5110-264B-4CD9-AC52-C49A41705AC4}"/>
                      </a:ext>
                    </a:extLst>
                  </p:cNvPr>
                  <p:cNvSpPr>
                    <a:spLocks/>
                  </p:cNvSpPr>
                  <p:nvPr/>
                </p:nvSpPr>
                <p:spPr bwMode="auto">
                  <a:xfrm>
                    <a:off x="444197" y="1804995"/>
                    <a:ext cx="832105" cy="83210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3" name="Oval 82">
                    <a:extLst>
                      <a:ext uri="{FF2B5EF4-FFF2-40B4-BE49-F238E27FC236}">
                        <a16:creationId xmlns:a16="http://schemas.microsoft.com/office/drawing/2014/main" id="{EABD1016-195C-4A8F-AF00-96329188BEDC}"/>
                      </a:ext>
                    </a:extLst>
                  </p:cNvPr>
                  <p:cNvSpPr>
                    <a:spLocks/>
                  </p:cNvSpPr>
                  <p:nvPr/>
                </p:nvSpPr>
                <p:spPr bwMode="auto">
                  <a:xfrm>
                    <a:off x="486557" y="1847355"/>
                    <a:ext cx="747385" cy="747385"/>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7" name="Group 76">
                  <a:extLst>
                    <a:ext uri="{FF2B5EF4-FFF2-40B4-BE49-F238E27FC236}">
                      <a16:creationId xmlns:a16="http://schemas.microsoft.com/office/drawing/2014/main" id="{89A59243-3FFA-4D96-92DE-1C7689B56C3C}"/>
                    </a:ext>
                  </a:extLst>
                </p:cNvPr>
                <p:cNvGrpSpPr/>
                <p:nvPr/>
              </p:nvGrpSpPr>
              <p:grpSpPr>
                <a:xfrm>
                  <a:off x="8208900" y="2262848"/>
                  <a:ext cx="396724" cy="396725"/>
                  <a:chOff x="5193435" y="-1715503"/>
                  <a:chExt cx="952499" cy="952500"/>
                </a:xfrm>
              </p:grpSpPr>
              <p:sp>
                <p:nvSpPr>
                  <p:cNvPr id="78" name="Freeform: Shape 77">
                    <a:extLst>
                      <a:ext uri="{FF2B5EF4-FFF2-40B4-BE49-F238E27FC236}">
                        <a16:creationId xmlns:a16="http://schemas.microsoft.com/office/drawing/2014/main" id="{7F8582ED-3180-4AAB-A981-214547990068}"/>
                      </a:ext>
                    </a:extLst>
                  </p:cNvPr>
                  <p:cNvSpPr/>
                  <p:nvPr/>
                </p:nvSpPr>
                <p:spPr>
                  <a:xfrm>
                    <a:off x="5197126" y="-1335320"/>
                    <a:ext cx="450406" cy="572317"/>
                  </a:xfrm>
                  <a:custGeom>
                    <a:avLst/>
                    <a:gdLst>
                      <a:gd name="connsiteX0" fmla="*/ 450407 w 450406"/>
                      <a:gd name="connsiteY0" fmla="*/ 572318 h 572317"/>
                      <a:gd name="connsiteX1" fmla="*/ 450407 w 450406"/>
                      <a:gd name="connsiteY1" fmla="*/ 457854 h 572317"/>
                      <a:gd name="connsiteX2" fmla="*/ 343343 w 450406"/>
                      <a:gd name="connsiteY2" fmla="*/ 343391 h 572317"/>
                      <a:gd name="connsiteX3" fmla="*/ 450407 w 450406"/>
                      <a:gd name="connsiteY3" fmla="*/ 233015 h 572317"/>
                      <a:gd name="connsiteX4" fmla="*/ 450407 w 450406"/>
                      <a:gd name="connsiteY4" fmla="*/ 122639 h 572317"/>
                      <a:gd name="connsiteX5" fmla="*/ 262122 w 450406"/>
                      <a:gd name="connsiteY5" fmla="*/ 122639 h 572317"/>
                      <a:gd name="connsiteX6" fmla="*/ 280581 w 450406"/>
                      <a:gd name="connsiteY6" fmla="*/ 61320 h 572317"/>
                      <a:gd name="connsiteX7" fmla="*/ 169826 w 450406"/>
                      <a:gd name="connsiteY7" fmla="*/ 61320 h 572317"/>
                      <a:gd name="connsiteX8" fmla="*/ 188285 w 450406"/>
                      <a:gd name="connsiteY8" fmla="*/ 122639 h 572317"/>
                      <a:gd name="connsiteX9" fmla="*/ 0 w 450406"/>
                      <a:gd name="connsiteY9" fmla="*/ 122639 h 572317"/>
                      <a:gd name="connsiteX10" fmla="*/ 0 w 450406"/>
                      <a:gd name="connsiteY10" fmla="*/ 539614 h 572317"/>
                      <a:gd name="connsiteX11" fmla="*/ 29535 w 450406"/>
                      <a:gd name="connsiteY11" fmla="*/ 572318 h 572317"/>
                      <a:gd name="connsiteX12" fmla="*/ 450407 w 450406"/>
                      <a:gd name="connsiteY12" fmla="*/ 572318 h 5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406" h="572317">
                        <a:moveTo>
                          <a:pt x="450407" y="572318"/>
                        </a:moveTo>
                        <a:lnTo>
                          <a:pt x="450407" y="457854"/>
                        </a:lnTo>
                        <a:cubicBezTo>
                          <a:pt x="391337" y="461942"/>
                          <a:pt x="343343" y="408798"/>
                          <a:pt x="343343" y="343391"/>
                        </a:cubicBezTo>
                        <a:cubicBezTo>
                          <a:pt x="343343" y="282071"/>
                          <a:pt x="391337" y="228927"/>
                          <a:pt x="450407" y="233015"/>
                        </a:cubicBezTo>
                        <a:lnTo>
                          <a:pt x="450407" y="122639"/>
                        </a:lnTo>
                        <a:lnTo>
                          <a:pt x="262122" y="122639"/>
                        </a:lnTo>
                        <a:cubicBezTo>
                          <a:pt x="269506" y="102200"/>
                          <a:pt x="280581" y="81760"/>
                          <a:pt x="280581" y="61320"/>
                        </a:cubicBezTo>
                        <a:cubicBezTo>
                          <a:pt x="280581" y="-20440"/>
                          <a:pt x="169826" y="-20440"/>
                          <a:pt x="169826" y="61320"/>
                        </a:cubicBezTo>
                        <a:cubicBezTo>
                          <a:pt x="169826" y="81760"/>
                          <a:pt x="180901" y="102200"/>
                          <a:pt x="188285" y="122639"/>
                        </a:cubicBezTo>
                        <a:lnTo>
                          <a:pt x="0" y="122639"/>
                        </a:lnTo>
                        <a:lnTo>
                          <a:pt x="0" y="539614"/>
                        </a:lnTo>
                        <a:cubicBezTo>
                          <a:pt x="0" y="555966"/>
                          <a:pt x="11076" y="572318"/>
                          <a:pt x="29535" y="572318"/>
                        </a:cubicBezTo>
                        <a:lnTo>
                          <a:pt x="450407" y="572318"/>
                        </a:lnTo>
                        <a:close/>
                      </a:path>
                    </a:pathLst>
                  </a:custGeom>
                  <a:solidFill>
                    <a:srgbClr val="50E6FF"/>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48B0673-DF48-46BF-822C-FA47FDAFEB80}"/>
                      </a:ext>
                    </a:extLst>
                  </p:cNvPr>
                  <p:cNvSpPr/>
                  <p:nvPr/>
                </p:nvSpPr>
                <p:spPr>
                  <a:xfrm>
                    <a:off x="5584772" y="-1212681"/>
                    <a:ext cx="561162" cy="449678"/>
                  </a:xfrm>
                  <a:custGeom>
                    <a:avLst/>
                    <a:gdLst>
                      <a:gd name="connsiteX0" fmla="*/ 561163 w 561162"/>
                      <a:gd name="connsiteY0" fmla="*/ 0 h 449678"/>
                      <a:gd name="connsiteX1" fmla="*/ 443023 w 561162"/>
                      <a:gd name="connsiteY1" fmla="*/ 0 h 449678"/>
                      <a:gd name="connsiteX2" fmla="*/ 343343 w 561162"/>
                      <a:gd name="connsiteY2" fmla="*/ 118552 h 449678"/>
                      <a:gd name="connsiteX3" fmla="*/ 239971 w 561162"/>
                      <a:gd name="connsiteY3" fmla="*/ 0 h 449678"/>
                      <a:gd name="connsiteX4" fmla="*/ 107064 w 561162"/>
                      <a:gd name="connsiteY4" fmla="*/ 0 h 449678"/>
                      <a:gd name="connsiteX5" fmla="*/ 107064 w 561162"/>
                      <a:gd name="connsiteY5" fmla="*/ 175783 h 449678"/>
                      <a:gd name="connsiteX6" fmla="*/ 55378 w 561162"/>
                      <a:gd name="connsiteY6" fmla="*/ 159431 h 449678"/>
                      <a:gd name="connsiteX7" fmla="*/ 55378 w 561162"/>
                      <a:gd name="connsiteY7" fmla="*/ 286159 h 449678"/>
                      <a:gd name="connsiteX8" fmla="*/ 107064 w 561162"/>
                      <a:gd name="connsiteY8" fmla="*/ 269807 h 449678"/>
                      <a:gd name="connsiteX9" fmla="*/ 107064 w 561162"/>
                      <a:gd name="connsiteY9" fmla="*/ 449678 h 449678"/>
                      <a:gd name="connsiteX10" fmla="*/ 527936 w 561162"/>
                      <a:gd name="connsiteY10" fmla="*/ 449678 h 449678"/>
                      <a:gd name="connsiteX11" fmla="*/ 561163 w 561162"/>
                      <a:gd name="connsiteY11" fmla="*/ 416974 h 449678"/>
                      <a:gd name="connsiteX12" fmla="*/ 561163 w 561162"/>
                      <a:gd name="connsiteY12" fmla="*/ 0 h 4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162" h="449678">
                        <a:moveTo>
                          <a:pt x="561163" y="0"/>
                        </a:moveTo>
                        <a:lnTo>
                          <a:pt x="443023" y="0"/>
                        </a:lnTo>
                        <a:cubicBezTo>
                          <a:pt x="446715" y="65408"/>
                          <a:pt x="402413" y="118552"/>
                          <a:pt x="343343" y="118552"/>
                        </a:cubicBezTo>
                        <a:cubicBezTo>
                          <a:pt x="284273" y="118552"/>
                          <a:pt x="236279" y="65408"/>
                          <a:pt x="239971" y="0"/>
                        </a:cubicBezTo>
                        <a:lnTo>
                          <a:pt x="107064" y="0"/>
                        </a:lnTo>
                        <a:lnTo>
                          <a:pt x="107064" y="175783"/>
                        </a:lnTo>
                        <a:cubicBezTo>
                          <a:pt x="92297" y="171695"/>
                          <a:pt x="73837" y="159431"/>
                          <a:pt x="55378" y="159431"/>
                        </a:cubicBezTo>
                        <a:cubicBezTo>
                          <a:pt x="-18459" y="159431"/>
                          <a:pt x="-18459" y="286159"/>
                          <a:pt x="55378" y="286159"/>
                        </a:cubicBezTo>
                        <a:cubicBezTo>
                          <a:pt x="73837" y="286159"/>
                          <a:pt x="92297" y="273895"/>
                          <a:pt x="107064" y="269807"/>
                        </a:cubicBezTo>
                        <a:lnTo>
                          <a:pt x="107064" y="449678"/>
                        </a:lnTo>
                        <a:lnTo>
                          <a:pt x="527936" y="449678"/>
                        </a:lnTo>
                        <a:cubicBezTo>
                          <a:pt x="546395" y="449678"/>
                          <a:pt x="561163" y="433326"/>
                          <a:pt x="561163" y="416974"/>
                        </a:cubicBezTo>
                        <a:lnTo>
                          <a:pt x="561163" y="0"/>
                        </a:lnTo>
                        <a:close/>
                      </a:path>
                    </a:pathLst>
                  </a:custGeom>
                  <a:solidFill>
                    <a:schemeClr val="accent1"/>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90DD0CB-E2C2-4112-A839-8BACB278A58B}"/>
                      </a:ext>
                    </a:extLst>
                  </p:cNvPr>
                  <p:cNvSpPr/>
                  <p:nvPr/>
                </p:nvSpPr>
                <p:spPr>
                  <a:xfrm>
                    <a:off x="5193435" y="-1715503"/>
                    <a:ext cx="567623" cy="453766"/>
                  </a:xfrm>
                  <a:custGeom>
                    <a:avLst/>
                    <a:gdLst>
                      <a:gd name="connsiteX0" fmla="*/ 0 w 567623"/>
                      <a:gd name="connsiteY0" fmla="*/ 453766 h 453766"/>
                      <a:gd name="connsiteX1" fmla="*/ 129215 w 567623"/>
                      <a:gd name="connsiteY1" fmla="*/ 453766 h 453766"/>
                      <a:gd name="connsiteX2" fmla="*/ 228895 w 567623"/>
                      <a:gd name="connsiteY2" fmla="*/ 331127 h 453766"/>
                      <a:gd name="connsiteX3" fmla="*/ 328576 w 567623"/>
                      <a:gd name="connsiteY3" fmla="*/ 453766 h 453766"/>
                      <a:gd name="connsiteX4" fmla="*/ 454099 w 567623"/>
                      <a:gd name="connsiteY4" fmla="*/ 453766 h 453766"/>
                      <a:gd name="connsiteX5" fmla="*/ 454099 w 567623"/>
                      <a:gd name="connsiteY5" fmla="*/ 265719 h 453766"/>
                      <a:gd name="connsiteX6" fmla="*/ 509477 w 567623"/>
                      <a:gd name="connsiteY6" fmla="*/ 286159 h 453766"/>
                      <a:gd name="connsiteX7" fmla="*/ 509477 w 567623"/>
                      <a:gd name="connsiteY7" fmla="*/ 155343 h 453766"/>
                      <a:gd name="connsiteX8" fmla="*/ 454099 w 567623"/>
                      <a:gd name="connsiteY8" fmla="*/ 179871 h 453766"/>
                      <a:gd name="connsiteX9" fmla="*/ 454099 w 567623"/>
                      <a:gd name="connsiteY9" fmla="*/ 0 h 453766"/>
                      <a:gd name="connsiteX10" fmla="*/ 33227 w 567623"/>
                      <a:gd name="connsiteY10" fmla="*/ 0 h 453766"/>
                      <a:gd name="connsiteX11" fmla="*/ 0 w 567623"/>
                      <a:gd name="connsiteY11" fmla="*/ 36792 h 453766"/>
                      <a:gd name="connsiteX12" fmla="*/ 0 w 567623"/>
                      <a:gd name="connsiteY12" fmla="*/ 453766 h 45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623" h="453766">
                        <a:moveTo>
                          <a:pt x="0" y="453766"/>
                        </a:moveTo>
                        <a:lnTo>
                          <a:pt x="129215" y="453766"/>
                        </a:lnTo>
                        <a:cubicBezTo>
                          <a:pt x="121831" y="388358"/>
                          <a:pt x="169826" y="331127"/>
                          <a:pt x="228895" y="331127"/>
                        </a:cubicBezTo>
                        <a:cubicBezTo>
                          <a:pt x="287965" y="331127"/>
                          <a:pt x="335959" y="388358"/>
                          <a:pt x="328576" y="453766"/>
                        </a:cubicBezTo>
                        <a:lnTo>
                          <a:pt x="454099" y="453766"/>
                        </a:lnTo>
                        <a:lnTo>
                          <a:pt x="454099" y="265719"/>
                        </a:lnTo>
                        <a:cubicBezTo>
                          <a:pt x="472558" y="273895"/>
                          <a:pt x="491017" y="286159"/>
                          <a:pt x="509477" y="286159"/>
                        </a:cubicBezTo>
                        <a:cubicBezTo>
                          <a:pt x="587006" y="286159"/>
                          <a:pt x="587006" y="155343"/>
                          <a:pt x="509477" y="155343"/>
                        </a:cubicBezTo>
                        <a:cubicBezTo>
                          <a:pt x="491017" y="155343"/>
                          <a:pt x="472558" y="171695"/>
                          <a:pt x="454099" y="179871"/>
                        </a:cubicBezTo>
                        <a:lnTo>
                          <a:pt x="454099" y="0"/>
                        </a:lnTo>
                        <a:lnTo>
                          <a:pt x="33227" y="0"/>
                        </a:lnTo>
                        <a:cubicBezTo>
                          <a:pt x="14767" y="0"/>
                          <a:pt x="0" y="16352"/>
                          <a:pt x="0" y="36792"/>
                        </a:cubicBezTo>
                        <a:lnTo>
                          <a:pt x="0" y="453766"/>
                        </a:lnTo>
                        <a:close/>
                      </a:path>
                    </a:pathLst>
                  </a:custGeom>
                  <a:solidFill>
                    <a:schemeClr val="accent1"/>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D22A808-673E-4127-8CEE-0276D2B6821E}"/>
                      </a:ext>
                    </a:extLst>
                  </p:cNvPr>
                  <p:cNvSpPr/>
                  <p:nvPr/>
                </p:nvSpPr>
                <p:spPr>
                  <a:xfrm>
                    <a:off x="5691836" y="-1715503"/>
                    <a:ext cx="454098" cy="572317"/>
                  </a:xfrm>
                  <a:custGeom>
                    <a:avLst/>
                    <a:gdLst>
                      <a:gd name="connsiteX0" fmla="*/ 454099 w 454098"/>
                      <a:gd name="connsiteY0" fmla="*/ 453766 h 572317"/>
                      <a:gd name="connsiteX1" fmla="*/ 454099 w 454098"/>
                      <a:gd name="connsiteY1" fmla="*/ 36792 h 572317"/>
                      <a:gd name="connsiteX2" fmla="*/ 420872 w 454098"/>
                      <a:gd name="connsiteY2" fmla="*/ 0 h 572317"/>
                      <a:gd name="connsiteX3" fmla="*/ 0 w 454098"/>
                      <a:gd name="connsiteY3" fmla="*/ 0 h 572317"/>
                      <a:gd name="connsiteX4" fmla="*/ 0 w 454098"/>
                      <a:gd name="connsiteY4" fmla="*/ 110376 h 572317"/>
                      <a:gd name="connsiteX5" fmla="*/ 114448 w 454098"/>
                      <a:gd name="connsiteY5" fmla="*/ 220751 h 572317"/>
                      <a:gd name="connsiteX6" fmla="*/ 0 w 454098"/>
                      <a:gd name="connsiteY6" fmla="*/ 331127 h 572317"/>
                      <a:gd name="connsiteX7" fmla="*/ 0 w 454098"/>
                      <a:gd name="connsiteY7" fmla="*/ 453766 h 572317"/>
                      <a:gd name="connsiteX8" fmla="*/ 191977 w 454098"/>
                      <a:gd name="connsiteY8" fmla="*/ 453766 h 572317"/>
                      <a:gd name="connsiteX9" fmla="*/ 177209 w 454098"/>
                      <a:gd name="connsiteY9" fmla="*/ 510998 h 572317"/>
                      <a:gd name="connsiteX10" fmla="*/ 291657 w 454098"/>
                      <a:gd name="connsiteY10" fmla="*/ 510998 h 572317"/>
                      <a:gd name="connsiteX11" fmla="*/ 276890 w 454098"/>
                      <a:gd name="connsiteY11" fmla="*/ 453766 h 572317"/>
                      <a:gd name="connsiteX12" fmla="*/ 454099 w 454098"/>
                      <a:gd name="connsiteY12" fmla="*/ 453766 h 5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098" h="572317">
                        <a:moveTo>
                          <a:pt x="454099" y="453766"/>
                        </a:moveTo>
                        <a:lnTo>
                          <a:pt x="454099" y="36792"/>
                        </a:lnTo>
                        <a:cubicBezTo>
                          <a:pt x="454099" y="16352"/>
                          <a:pt x="439331" y="0"/>
                          <a:pt x="420872" y="0"/>
                        </a:cubicBezTo>
                        <a:lnTo>
                          <a:pt x="0" y="0"/>
                        </a:lnTo>
                        <a:lnTo>
                          <a:pt x="0" y="110376"/>
                        </a:lnTo>
                        <a:cubicBezTo>
                          <a:pt x="59070" y="102200"/>
                          <a:pt x="114448" y="155343"/>
                          <a:pt x="114448" y="220751"/>
                        </a:cubicBezTo>
                        <a:cubicBezTo>
                          <a:pt x="114448" y="290247"/>
                          <a:pt x="59070" y="339303"/>
                          <a:pt x="0" y="331127"/>
                        </a:cubicBezTo>
                        <a:lnTo>
                          <a:pt x="0" y="453766"/>
                        </a:lnTo>
                        <a:lnTo>
                          <a:pt x="191977" y="453766"/>
                        </a:lnTo>
                        <a:cubicBezTo>
                          <a:pt x="188285" y="470118"/>
                          <a:pt x="177209" y="490558"/>
                          <a:pt x="177209" y="510998"/>
                        </a:cubicBezTo>
                        <a:cubicBezTo>
                          <a:pt x="177209" y="592758"/>
                          <a:pt x="291657" y="592758"/>
                          <a:pt x="291657" y="510998"/>
                        </a:cubicBezTo>
                        <a:cubicBezTo>
                          <a:pt x="291657" y="490558"/>
                          <a:pt x="284273" y="470118"/>
                          <a:pt x="276890" y="453766"/>
                        </a:cubicBezTo>
                        <a:lnTo>
                          <a:pt x="454099" y="453766"/>
                        </a:lnTo>
                        <a:close/>
                      </a:path>
                    </a:pathLst>
                  </a:custGeom>
                  <a:solidFill>
                    <a:srgbClr val="50E6FF"/>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5" name="Rectangle 114">
                <a:extLst>
                  <a:ext uri="{FF2B5EF4-FFF2-40B4-BE49-F238E27FC236}">
                    <a16:creationId xmlns:a16="http://schemas.microsoft.com/office/drawing/2014/main" id="{A404334A-6B59-4D26-AADF-91094200F1A4}"/>
                  </a:ext>
                </a:extLst>
              </p:cNvPr>
              <p:cNvSpPr/>
              <p:nvPr/>
            </p:nvSpPr>
            <p:spPr bwMode="auto">
              <a:xfrm>
                <a:off x="7301607" y="3148558"/>
                <a:ext cx="1485544"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Industry customization</a:t>
                </a:r>
              </a:p>
            </p:txBody>
          </p:sp>
        </p:grpSp>
        <p:grpSp>
          <p:nvGrpSpPr>
            <p:cNvPr id="27" name="Group 26">
              <a:extLst>
                <a:ext uri="{FF2B5EF4-FFF2-40B4-BE49-F238E27FC236}">
                  <a16:creationId xmlns:a16="http://schemas.microsoft.com/office/drawing/2014/main" id="{D9A2307F-ABEB-43FA-B12B-A61765FEE9F0}"/>
                </a:ext>
              </a:extLst>
            </p:cNvPr>
            <p:cNvGrpSpPr/>
            <p:nvPr/>
          </p:nvGrpSpPr>
          <p:grpSpPr>
            <a:xfrm>
              <a:off x="9577564" y="2141178"/>
              <a:ext cx="1913090" cy="1791819"/>
              <a:chOff x="9577564" y="2141178"/>
              <a:chExt cx="1913090" cy="1791819"/>
            </a:xfrm>
          </p:grpSpPr>
          <p:grpSp>
            <p:nvGrpSpPr>
              <p:cNvPr id="8" name="Group 7">
                <a:extLst>
                  <a:ext uri="{FF2B5EF4-FFF2-40B4-BE49-F238E27FC236}">
                    <a16:creationId xmlns:a16="http://schemas.microsoft.com/office/drawing/2014/main" id="{124445D1-6899-4918-856E-202C37170E90}"/>
                  </a:ext>
                </a:extLst>
              </p:cNvPr>
              <p:cNvGrpSpPr/>
              <p:nvPr/>
            </p:nvGrpSpPr>
            <p:grpSpPr>
              <a:xfrm>
                <a:off x="10118057" y="2141178"/>
                <a:ext cx="832104" cy="832104"/>
                <a:chOff x="10371995" y="2045158"/>
                <a:chExt cx="832104" cy="832104"/>
              </a:xfrm>
            </p:grpSpPr>
            <p:grpSp>
              <p:nvGrpSpPr>
                <p:cNvPr id="104" name="Group 103">
                  <a:extLst>
                    <a:ext uri="{FF2B5EF4-FFF2-40B4-BE49-F238E27FC236}">
                      <a16:creationId xmlns:a16="http://schemas.microsoft.com/office/drawing/2014/main" id="{130B41FA-132F-4E27-88B2-8DB54A1F3F9F}"/>
                    </a:ext>
                  </a:extLst>
                </p:cNvPr>
                <p:cNvGrpSpPr>
                  <a:grpSpLocks/>
                </p:cNvGrpSpPr>
                <p:nvPr/>
              </p:nvGrpSpPr>
              <p:grpSpPr>
                <a:xfrm>
                  <a:off x="10371995" y="2045158"/>
                  <a:ext cx="832104" cy="832104"/>
                  <a:chOff x="2677356" y="489672"/>
                  <a:chExt cx="832104" cy="832104"/>
                </a:xfrm>
              </p:grpSpPr>
              <p:sp>
                <p:nvSpPr>
                  <p:cNvPr id="111" name="Oval 110">
                    <a:extLst>
                      <a:ext uri="{FF2B5EF4-FFF2-40B4-BE49-F238E27FC236}">
                        <a16:creationId xmlns:a16="http://schemas.microsoft.com/office/drawing/2014/main" id="{89AE7D64-E66F-42B1-9CC0-7407F1D685AA}"/>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2" name="Oval 111">
                    <a:extLst>
                      <a:ext uri="{FF2B5EF4-FFF2-40B4-BE49-F238E27FC236}">
                        <a16:creationId xmlns:a16="http://schemas.microsoft.com/office/drawing/2014/main" id="{B63F2129-A4B4-44FA-BF74-0EA426CD4AE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5" name="direction 1" descr="direction, expand, grow, large">
                  <a:extLst>
                    <a:ext uri="{FF2B5EF4-FFF2-40B4-BE49-F238E27FC236}">
                      <a16:creationId xmlns:a16="http://schemas.microsoft.com/office/drawing/2014/main" id="{131C6A71-EDE7-4B35-AFF4-FC6E6A1D525F}"/>
                    </a:ext>
                  </a:extLst>
                </p:cNvPr>
                <p:cNvGrpSpPr/>
                <p:nvPr/>
              </p:nvGrpSpPr>
              <p:grpSpPr>
                <a:xfrm>
                  <a:off x="10600413" y="2273576"/>
                  <a:ext cx="375269" cy="375269"/>
                  <a:chOff x="11089213" y="1277598"/>
                  <a:chExt cx="379202" cy="379202"/>
                </a:xfrm>
                <a:solidFill>
                  <a:srgbClr val="29E0FF"/>
                </a:solidFill>
              </p:grpSpPr>
              <p:sp>
                <p:nvSpPr>
                  <p:cNvPr id="106" name="Freeform: Shape 105">
                    <a:extLst>
                      <a:ext uri="{FF2B5EF4-FFF2-40B4-BE49-F238E27FC236}">
                        <a16:creationId xmlns:a16="http://schemas.microsoft.com/office/drawing/2014/main" id="{EABC35D2-307E-4C3B-91F7-2F37AFF1888E}"/>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chemeClr val="accent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4E16F9B-991C-4449-ADF4-9AF5EA095DD4}"/>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E0CA000-84CB-4D39-9229-EED31DFE20EB}"/>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E08AFEC-CCCC-490A-ABF3-DBD3769A204E}"/>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chemeClr val="accent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132397FD-3348-479A-A91B-EC5C835D3481}"/>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6" name="Rectangle 115">
                <a:extLst>
                  <a:ext uri="{FF2B5EF4-FFF2-40B4-BE49-F238E27FC236}">
                    <a16:creationId xmlns:a16="http://schemas.microsoft.com/office/drawing/2014/main" id="{C49C5996-E0D2-4BCA-8EB2-E4DFA88DFAE0}"/>
                  </a:ext>
                </a:extLst>
              </p:cNvPr>
              <p:cNvSpPr/>
              <p:nvPr/>
            </p:nvSpPr>
            <p:spPr bwMode="auto">
              <a:xfrm>
                <a:off x="9577564" y="3148558"/>
                <a:ext cx="1913090"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kern="0">
                    <a:solidFill>
                      <a:srgbClr val="0078D4"/>
                    </a:solidFill>
                    <a:latin typeface="Segoe UI Semibold"/>
                    <a:cs typeface="Segoe UI Semibold" panose="020B0702040204020203" pitchFamily="34" charset="0"/>
                  </a:rPr>
                  <a:t>Robust</a:t>
                </a: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 partner ecosystem</a:t>
                </a:r>
              </a:p>
            </p:txBody>
          </p:sp>
        </p:grpSp>
        <p:grpSp>
          <p:nvGrpSpPr>
            <p:cNvPr id="25" name="Group 24">
              <a:extLst>
                <a:ext uri="{FF2B5EF4-FFF2-40B4-BE49-F238E27FC236}">
                  <a16:creationId xmlns:a16="http://schemas.microsoft.com/office/drawing/2014/main" id="{29FFAFF8-9A52-4F4D-A602-8FF5C2A76443}"/>
                </a:ext>
              </a:extLst>
            </p:cNvPr>
            <p:cNvGrpSpPr/>
            <p:nvPr/>
          </p:nvGrpSpPr>
          <p:grpSpPr>
            <a:xfrm>
              <a:off x="5009175" y="2141178"/>
              <a:ext cx="2177434" cy="1791819"/>
              <a:chOff x="5102988" y="2141178"/>
              <a:chExt cx="2177434" cy="1791819"/>
            </a:xfrm>
          </p:grpSpPr>
          <p:sp>
            <p:nvSpPr>
              <p:cNvPr id="84" name="Rectangle 83">
                <a:extLst>
                  <a:ext uri="{FF2B5EF4-FFF2-40B4-BE49-F238E27FC236}">
                    <a16:creationId xmlns:a16="http://schemas.microsoft.com/office/drawing/2014/main" id="{99BCB419-D53A-457D-88BF-7CF7A82253D9}"/>
                  </a:ext>
                </a:extLst>
              </p:cNvPr>
              <p:cNvSpPr>
                <a:spLocks/>
              </p:cNvSpPr>
              <p:nvPr/>
            </p:nvSpPr>
            <p:spPr bwMode="auto">
              <a:xfrm>
                <a:off x="5102988" y="3148558"/>
                <a:ext cx="2177434"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Trusted, global</a:t>
                </a:r>
                <a:b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security commitment</a:t>
                </a:r>
              </a:p>
            </p:txBody>
          </p:sp>
          <p:grpSp>
            <p:nvGrpSpPr>
              <p:cNvPr id="16" name="Group 15">
                <a:extLst>
                  <a:ext uri="{FF2B5EF4-FFF2-40B4-BE49-F238E27FC236}">
                    <a16:creationId xmlns:a16="http://schemas.microsoft.com/office/drawing/2014/main" id="{5FB5D795-4BF4-40D8-B649-79FE6DCDF875}"/>
                  </a:ext>
                </a:extLst>
              </p:cNvPr>
              <p:cNvGrpSpPr/>
              <p:nvPr/>
            </p:nvGrpSpPr>
            <p:grpSpPr>
              <a:xfrm>
                <a:off x="5775653" y="2141178"/>
                <a:ext cx="832104" cy="832104"/>
                <a:chOff x="-741315" y="2127760"/>
                <a:chExt cx="832104" cy="832104"/>
              </a:xfrm>
            </p:grpSpPr>
            <p:grpSp>
              <p:nvGrpSpPr>
                <p:cNvPr id="118" name="Group 117">
                  <a:extLst>
                    <a:ext uri="{FF2B5EF4-FFF2-40B4-BE49-F238E27FC236}">
                      <a16:creationId xmlns:a16="http://schemas.microsoft.com/office/drawing/2014/main" id="{A2EAA8A5-1695-4D16-9D51-FACD7D5CFF77}"/>
                    </a:ext>
                  </a:extLst>
                </p:cNvPr>
                <p:cNvGrpSpPr>
                  <a:grpSpLocks/>
                </p:cNvGrpSpPr>
                <p:nvPr/>
              </p:nvGrpSpPr>
              <p:grpSpPr>
                <a:xfrm>
                  <a:off x="-741315" y="2127760"/>
                  <a:ext cx="832104" cy="832104"/>
                  <a:chOff x="444197" y="1804995"/>
                  <a:chExt cx="832105" cy="832105"/>
                </a:xfrm>
              </p:grpSpPr>
              <p:sp>
                <p:nvSpPr>
                  <p:cNvPr id="126" name="Oval 125">
                    <a:extLst>
                      <a:ext uri="{FF2B5EF4-FFF2-40B4-BE49-F238E27FC236}">
                        <a16:creationId xmlns:a16="http://schemas.microsoft.com/office/drawing/2014/main" id="{69D87D44-527E-4940-9786-0FAEDB2E493B}"/>
                      </a:ext>
                    </a:extLst>
                  </p:cNvPr>
                  <p:cNvSpPr>
                    <a:spLocks/>
                  </p:cNvSpPr>
                  <p:nvPr/>
                </p:nvSpPr>
                <p:spPr bwMode="auto">
                  <a:xfrm>
                    <a:off x="444197" y="1804995"/>
                    <a:ext cx="832105" cy="83210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C04A508C-A43B-46C4-9AB5-70C989191AEB}"/>
                      </a:ext>
                    </a:extLst>
                  </p:cNvPr>
                  <p:cNvSpPr>
                    <a:spLocks/>
                  </p:cNvSpPr>
                  <p:nvPr/>
                </p:nvSpPr>
                <p:spPr bwMode="auto">
                  <a:xfrm>
                    <a:off x="486557" y="1847355"/>
                    <a:ext cx="747385" cy="747385"/>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3" name="Group 122">
                  <a:extLst>
                    <a:ext uri="{FF2B5EF4-FFF2-40B4-BE49-F238E27FC236}">
                      <a16:creationId xmlns:a16="http://schemas.microsoft.com/office/drawing/2014/main" id="{3ED8E477-B2D2-4675-9CB4-F5DC72B276A1}"/>
                    </a:ext>
                  </a:extLst>
                </p:cNvPr>
                <p:cNvGrpSpPr>
                  <a:grpSpLocks noChangeAspect="1"/>
                </p:cNvGrpSpPr>
                <p:nvPr/>
              </p:nvGrpSpPr>
              <p:grpSpPr>
                <a:xfrm>
                  <a:off x="-546839" y="2323045"/>
                  <a:ext cx="443152" cy="441535"/>
                  <a:chOff x="6670378" y="3761568"/>
                  <a:chExt cx="455838" cy="454178"/>
                </a:xfrm>
              </p:grpSpPr>
              <p:sp>
                <p:nvSpPr>
                  <p:cNvPr id="124" name="Freeform: Shape 100">
                    <a:extLst>
                      <a:ext uri="{FF2B5EF4-FFF2-40B4-BE49-F238E27FC236}">
                        <a16:creationId xmlns:a16="http://schemas.microsoft.com/office/drawing/2014/main" id="{88675E3C-D750-4B9A-8333-61857DDA40AB}"/>
                      </a:ext>
                    </a:extLst>
                  </p:cNvPr>
                  <p:cNvSpPr/>
                  <p:nvPr/>
                </p:nvSpPr>
                <p:spPr>
                  <a:xfrm>
                    <a:off x="6670378" y="3787559"/>
                    <a:ext cx="455838" cy="406380"/>
                  </a:xfrm>
                  <a:custGeom>
                    <a:avLst/>
                    <a:gdLst>
                      <a:gd name="connsiteX0" fmla="*/ 339939 w 455838"/>
                      <a:gd name="connsiteY0" fmla="*/ 339463 h 406380"/>
                      <a:gd name="connsiteX1" fmla="*/ 348313 w 455838"/>
                      <a:gd name="connsiteY1" fmla="*/ 345861 h 406380"/>
                      <a:gd name="connsiteX2" fmla="*/ 365061 w 455838"/>
                      <a:gd name="connsiteY2" fmla="*/ 345861 h 406380"/>
                      <a:gd name="connsiteX3" fmla="*/ 430787 w 455838"/>
                      <a:gd name="connsiteY3" fmla="*/ 345861 h 406380"/>
                      <a:gd name="connsiteX4" fmla="*/ 443743 w 455838"/>
                      <a:gd name="connsiteY4" fmla="*/ 356605 h 406380"/>
                      <a:gd name="connsiteX5" fmla="*/ 432367 w 455838"/>
                      <a:gd name="connsiteY5" fmla="*/ 368929 h 406380"/>
                      <a:gd name="connsiteX6" fmla="*/ 421071 w 455838"/>
                      <a:gd name="connsiteY6" fmla="*/ 369719 h 406380"/>
                      <a:gd name="connsiteX7" fmla="*/ 342783 w 455838"/>
                      <a:gd name="connsiteY7" fmla="*/ 369719 h 406380"/>
                      <a:gd name="connsiteX8" fmla="*/ 333856 w 455838"/>
                      <a:gd name="connsiteY8" fmla="*/ 375723 h 406380"/>
                      <a:gd name="connsiteX9" fmla="*/ 343099 w 455838"/>
                      <a:gd name="connsiteY9" fmla="*/ 382280 h 406380"/>
                      <a:gd name="connsiteX10" fmla="*/ 393895 w 455838"/>
                      <a:gd name="connsiteY10" fmla="*/ 382359 h 406380"/>
                      <a:gd name="connsiteX11" fmla="*/ 406140 w 455838"/>
                      <a:gd name="connsiteY11" fmla="*/ 384097 h 406380"/>
                      <a:gd name="connsiteX12" fmla="*/ 413092 w 455838"/>
                      <a:gd name="connsiteY12" fmla="*/ 393972 h 406380"/>
                      <a:gd name="connsiteX13" fmla="*/ 406219 w 455838"/>
                      <a:gd name="connsiteY13" fmla="*/ 404478 h 406380"/>
                      <a:gd name="connsiteX14" fmla="*/ 395159 w 455838"/>
                      <a:gd name="connsiteY14" fmla="*/ 406216 h 406380"/>
                      <a:gd name="connsiteX15" fmla="*/ 332987 w 455838"/>
                      <a:gd name="connsiteY15" fmla="*/ 406295 h 406380"/>
                      <a:gd name="connsiteX16" fmla="*/ 271448 w 455838"/>
                      <a:gd name="connsiteY16" fmla="*/ 406216 h 406380"/>
                      <a:gd name="connsiteX17" fmla="*/ 226418 w 455838"/>
                      <a:gd name="connsiteY17" fmla="*/ 392866 h 406380"/>
                      <a:gd name="connsiteX18" fmla="*/ 211962 w 455838"/>
                      <a:gd name="connsiteY18" fmla="*/ 379357 h 406380"/>
                      <a:gd name="connsiteX19" fmla="*/ 172384 w 455838"/>
                      <a:gd name="connsiteY19" fmla="*/ 379357 h 406380"/>
                      <a:gd name="connsiteX20" fmla="*/ 172384 w 455838"/>
                      <a:gd name="connsiteY20" fmla="*/ 281715 h 406380"/>
                      <a:gd name="connsiteX21" fmla="*/ 211804 w 455838"/>
                      <a:gd name="connsiteY21" fmla="*/ 281715 h 406380"/>
                      <a:gd name="connsiteX22" fmla="*/ 211804 w 455838"/>
                      <a:gd name="connsiteY22" fmla="*/ 281715 h 406380"/>
                      <a:gd name="connsiteX23" fmla="*/ 237715 w 455838"/>
                      <a:gd name="connsiteY23" fmla="*/ 258015 h 406380"/>
                      <a:gd name="connsiteX24" fmla="*/ 295542 w 455838"/>
                      <a:gd name="connsiteY24" fmla="*/ 224836 h 406380"/>
                      <a:gd name="connsiteX25" fmla="*/ 295542 w 455838"/>
                      <a:gd name="connsiteY25" fmla="*/ 259200 h 406380"/>
                      <a:gd name="connsiteX26" fmla="*/ 291355 w 455838"/>
                      <a:gd name="connsiteY26" fmla="*/ 267495 h 406380"/>
                      <a:gd name="connsiteX27" fmla="*/ 300282 w 455838"/>
                      <a:gd name="connsiteY27" fmla="*/ 272235 h 406380"/>
                      <a:gd name="connsiteX28" fmla="*/ 423994 w 455838"/>
                      <a:gd name="connsiteY28" fmla="*/ 272235 h 406380"/>
                      <a:gd name="connsiteX29" fmla="*/ 437107 w 455838"/>
                      <a:gd name="connsiteY29" fmla="*/ 281083 h 406380"/>
                      <a:gd name="connsiteX30" fmla="*/ 432604 w 455838"/>
                      <a:gd name="connsiteY30" fmla="*/ 293565 h 406380"/>
                      <a:gd name="connsiteX31" fmla="*/ 421861 w 455838"/>
                      <a:gd name="connsiteY31" fmla="*/ 296092 h 406380"/>
                      <a:gd name="connsiteX32" fmla="*/ 351947 w 455838"/>
                      <a:gd name="connsiteY32" fmla="*/ 296171 h 406380"/>
                      <a:gd name="connsiteX33" fmla="*/ 347760 w 455838"/>
                      <a:gd name="connsiteY33" fmla="*/ 296171 h 406380"/>
                      <a:gd name="connsiteX34" fmla="*/ 339860 w 455838"/>
                      <a:gd name="connsiteY34" fmla="*/ 302175 h 406380"/>
                      <a:gd name="connsiteX35" fmla="*/ 348076 w 455838"/>
                      <a:gd name="connsiteY35" fmla="*/ 308653 h 406380"/>
                      <a:gd name="connsiteX36" fmla="*/ 441294 w 455838"/>
                      <a:gd name="connsiteY36" fmla="*/ 308653 h 406380"/>
                      <a:gd name="connsiteX37" fmla="*/ 455672 w 455838"/>
                      <a:gd name="connsiteY37" fmla="*/ 318449 h 406380"/>
                      <a:gd name="connsiteX38" fmla="*/ 442874 w 455838"/>
                      <a:gd name="connsiteY38" fmla="*/ 332590 h 406380"/>
                      <a:gd name="connsiteX39" fmla="*/ 353211 w 455838"/>
                      <a:gd name="connsiteY39" fmla="*/ 332590 h 406380"/>
                      <a:gd name="connsiteX40" fmla="*/ 348471 w 455838"/>
                      <a:gd name="connsiteY40" fmla="*/ 332590 h 406380"/>
                      <a:gd name="connsiteX41" fmla="*/ 339939 w 455838"/>
                      <a:gd name="connsiteY41" fmla="*/ 339463 h 406380"/>
                      <a:gd name="connsiteX42" fmla="*/ 155715 w 455838"/>
                      <a:gd name="connsiteY42" fmla="*/ 134067 h 406380"/>
                      <a:gd name="connsiteX43" fmla="*/ 164642 w 455838"/>
                      <a:gd name="connsiteY43" fmla="*/ 138807 h 406380"/>
                      <a:gd name="connsiteX44" fmla="*/ 160455 w 455838"/>
                      <a:gd name="connsiteY44" fmla="*/ 147101 h 406380"/>
                      <a:gd name="connsiteX45" fmla="*/ 160455 w 455838"/>
                      <a:gd name="connsiteY45" fmla="*/ 181466 h 406380"/>
                      <a:gd name="connsiteX46" fmla="*/ 218282 w 455838"/>
                      <a:gd name="connsiteY46" fmla="*/ 148207 h 406380"/>
                      <a:gd name="connsiteX47" fmla="*/ 244193 w 455838"/>
                      <a:gd name="connsiteY47" fmla="*/ 124508 h 406380"/>
                      <a:gd name="connsiteX48" fmla="*/ 244193 w 455838"/>
                      <a:gd name="connsiteY48" fmla="*/ 124508 h 406380"/>
                      <a:gd name="connsiteX49" fmla="*/ 283613 w 455838"/>
                      <a:gd name="connsiteY49" fmla="*/ 124508 h 406380"/>
                      <a:gd name="connsiteX50" fmla="*/ 283613 w 455838"/>
                      <a:gd name="connsiteY50" fmla="*/ 27024 h 406380"/>
                      <a:gd name="connsiteX51" fmla="*/ 243956 w 455838"/>
                      <a:gd name="connsiteY51" fmla="*/ 27024 h 406380"/>
                      <a:gd name="connsiteX52" fmla="*/ 229499 w 455838"/>
                      <a:gd name="connsiteY52" fmla="*/ 13515 h 406380"/>
                      <a:gd name="connsiteX53" fmla="*/ 184470 w 455838"/>
                      <a:gd name="connsiteY53" fmla="*/ 164 h 406380"/>
                      <a:gd name="connsiteX54" fmla="*/ 122930 w 455838"/>
                      <a:gd name="connsiteY54" fmla="*/ 85 h 406380"/>
                      <a:gd name="connsiteX55" fmla="*/ 60759 w 455838"/>
                      <a:gd name="connsiteY55" fmla="*/ 164 h 406380"/>
                      <a:gd name="connsiteX56" fmla="*/ 49699 w 455838"/>
                      <a:gd name="connsiteY56" fmla="*/ 1902 h 406380"/>
                      <a:gd name="connsiteX57" fmla="*/ 42826 w 455838"/>
                      <a:gd name="connsiteY57" fmla="*/ 12409 h 406380"/>
                      <a:gd name="connsiteX58" fmla="*/ 49778 w 455838"/>
                      <a:gd name="connsiteY58" fmla="*/ 22284 h 406380"/>
                      <a:gd name="connsiteX59" fmla="*/ 62023 w 455838"/>
                      <a:gd name="connsiteY59" fmla="*/ 24101 h 406380"/>
                      <a:gd name="connsiteX60" fmla="*/ 112819 w 455838"/>
                      <a:gd name="connsiteY60" fmla="*/ 24180 h 406380"/>
                      <a:gd name="connsiteX61" fmla="*/ 122062 w 455838"/>
                      <a:gd name="connsiteY61" fmla="*/ 30737 h 406380"/>
                      <a:gd name="connsiteX62" fmla="*/ 113135 w 455838"/>
                      <a:gd name="connsiteY62" fmla="*/ 36741 h 406380"/>
                      <a:gd name="connsiteX63" fmla="*/ 34847 w 455838"/>
                      <a:gd name="connsiteY63" fmla="*/ 36741 h 406380"/>
                      <a:gd name="connsiteX64" fmla="*/ 23550 w 455838"/>
                      <a:gd name="connsiteY64" fmla="*/ 37531 h 406380"/>
                      <a:gd name="connsiteX65" fmla="*/ 12175 w 455838"/>
                      <a:gd name="connsiteY65" fmla="*/ 49854 h 406380"/>
                      <a:gd name="connsiteX66" fmla="*/ 25130 w 455838"/>
                      <a:gd name="connsiteY66" fmla="*/ 60598 h 406380"/>
                      <a:gd name="connsiteX67" fmla="*/ 90857 w 455838"/>
                      <a:gd name="connsiteY67" fmla="*/ 60598 h 406380"/>
                      <a:gd name="connsiteX68" fmla="*/ 107605 w 455838"/>
                      <a:gd name="connsiteY68" fmla="*/ 60598 h 406380"/>
                      <a:gd name="connsiteX69" fmla="*/ 115979 w 455838"/>
                      <a:gd name="connsiteY69" fmla="*/ 66918 h 406380"/>
                      <a:gd name="connsiteX70" fmla="*/ 107447 w 455838"/>
                      <a:gd name="connsiteY70" fmla="*/ 73712 h 406380"/>
                      <a:gd name="connsiteX71" fmla="*/ 102628 w 455838"/>
                      <a:gd name="connsiteY71" fmla="*/ 73712 h 406380"/>
                      <a:gd name="connsiteX72" fmla="*/ 12965 w 455838"/>
                      <a:gd name="connsiteY72" fmla="*/ 73712 h 406380"/>
                      <a:gd name="connsiteX73" fmla="*/ 167 w 455838"/>
                      <a:gd name="connsiteY73" fmla="*/ 87853 h 406380"/>
                      <a:gd name="connsiteX74" fmla="*/ 14466 w 455838"/>
                      <a:gd name="connsiteY74" fmla="*/ 97648 h 406380"/>
                      <a:gd name="connsiteX75" fmla="*/ 107684 w 455838"/>
                      <a:gd name="connsiteY75" fmla="*/ 97648 h 406380"/>
                      <a:gd name="connsiteX76" fmla="*/ 115900 w 455838"/>
                      <a:gd name="connsiteY76" fmla="*/ 104126 h 406380"/>
                      <a:gd name="connsiteX77" fmla="*/ 108000 w 455838"/>
                      <a:gd name="connsiteY77" fmla="*/ 110130 h 406380"/>
                      <a:gd name="connsiteX78" fmla="*/ 103813 w 455838"/>
                      <a:gd name="connsiteY78" fmla="*/ 110130 h 406380"/>
                      <a:gd name="connsiteX79" fmla="*/ 33899 w 455838"/>
                      <a:gd name="connsiteY79" fmla="*/ 110209 h 406380"/>
                      <a:gd name="connsiteX80" fmla="*/ 23155 w 455838"/>
                      <a:gd name="connsiteY80" fmla="*/ 112737 h 406380"/>
                      <a:gd name="connsiteX81" fmla="*/ 18653 w 455838"/>
                      <a:gd name="connsiteY81" fmla="*/ 125219 h 406380"/>
                      <a:gd name="connsiteX82" fmla="*/ 31766 w 455838"/>
                      <a:gd name="connsiteY82" fmla="*/ 134067 h 406380"/>
                      <a:gd name="connsiteX83" fmla="*/ 155715 w 455838"/>
                      <a:gd name="connsiteY83" fmla="*/ 134067 h 40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5838" h="406380">
                        <a:moveTo>
                          <a:pt x="339939" y="339463"/>
                        </a:moveTo>
                        <a:cubicBezTo>
                          <a:pt x="340018" y="344440"/>
                          <a:pt x="343889" y="345861"/>
                          <a:pt x="348313" y="345861"/>
                        </a:cubicBezTo>
                        <a:cubicBezTo>
                          <a:pt x="353922" y="345782"/>
                          <a:pt x="359452" y="345861"/>
                          <a:pt x="365061" y="345861"/>
                        </a:cubicBezTo>
                        <a:cubicBezTo>
                          <a:pt x="386943" y="345861"/>
                          <a:pt x="408905" y="345861"/>
                          <a:pt x="430787" y="345861"/>
                        </a:cubicBezTo>
                        <a:cubicBezTo>
                          <a:pt x="438845" y="345861"/>
                          <a:pt x="443269" y="349653"/>
                          <a:pt x="443743" y="356605"/>
                        </a:cubicBezTo>
                        <a:cubicBezTo>
                          <a:pt x="444217" y="363873"/>
                          <a:pt x="440741" y="367744"/>
                          <a:pt x="432367" y="368929"/>
                        </a:cubicBezTo>
                        <a:cubicBezTo>
                          <a:pt x="428654" y="369482"/>
                          <a:pt x="424863" y="369719"/>
                          <a:pt x="421071" y="369719"/>
                        </a:cubicBezTo>
                        <a:cubicBezTo>
                          <a:pt x="395001" y="369798"/>
                          <a:pt x="368853" y="369798"/>
                          <a:pt x="342783" y="369719"/>
                        </a:cubicBezTo>
                        <a:cubicBezTo>
                          <a:pt x="338359" y="369719"/>
                          <a:pt x="333856" y="369719"/>
                          <a:pt x="333856" y="375723"/>
                        </a:cubicBezTo>
                        <a:cubicBezTo>
                          <a:pt x="333856" y="381806"/>
                          <a:pt x="338438" y="382280"/>
                          <a:pt x="343099" y="382280"/>
                        </a:cubicBezTo>
                        <a:cubicBezTo>
                          <a:pt x="360005" y="382280"/>
                          <a:pt x="376989" y="382122"/>
                          <a:pt x="393895" y="382359"/>
                        </a:cubicBezTo>
                        <a:cubicBezTo>
                          <a:pt x="398003" y="382438"/>
                          <a:pt x="402111" y="383228"/>
                          <a:pt x="406140" y="384097"/>
                        </a:cubicBezTo>
                        <a:cubicBezTo>
                          <a:pt x="411196" y="385282"/>
                          <a:pt x="413092" y="389232"/>
                          <a:pt x="413092" y="393972"/>
                        </a:cubicBezTo>
                        <a:cubicBezTo>
                          <a:pt x="413171" y="398869"/>
                          <a:pt x="411591" y="403135"/>
                          <a:pt x="406219" y="404478"/>
                        </a:cubicBezTo>
                        <a:cubicBezTo>
                          <a:pt x="402585" y="405347"/>
                          <a:pt x="398872" y="406137"/>
                          <a:pt x="395159" y="406216"/>
                        </a:cubicBezTo>
                        <a:cubicBezTo>
                          <a:pt x="374462" y="406374"/>
                          <a:pt x="353764" y="406295"/>
                          <a:pt x="332987" y="406295"/>
                        </a:cubicBezTo>
                        <a:cubicBezTo>
                          <a:pt x="312448" y="406295"/>
                          <a:pt x="291908" y="406532"/>
                          <a:pt x="271448" y="406216"/>
                        </a:cubicBezTo>
                        <a:cubicBezTo>
                          <a:pt x="255253" y="405979"/>
                          <a:pt x="240006" y="402108"/>
                          <a:pt x="226418" y="392866"/>
                        </a:cubicBezTo>
                        <a:cubicBezTo>
                          <a:pt x="220652" y="388995"/>
                          <a:pt x="215833" y="384413"/>
                          <a:pt x="211962" y="379357"/>
                        </a:cubicBezTo>
                        <a:lnTo>
                          <a:pt x="172384" y="379357"/>
                        </a:lnTo>
                        <a:lnTo>
                          <a:pt x="172384" y="281715"/>
                        </a:lnTo>
                        <a:lnTo>
                          <a:pt x="211804" y="281715"/>
                        </a:lnTo>
                        <a:lnTo>
                          <a:pt x="211804" y="281715"/>
                        </a:lnTo>
                        <a:cubicBezTo>
                          <a:pt x="218203" y="272156"/>
                          <a:pt x="227208" y="264414"/>
                          <a:pt x="237715" y="258015"/>
                        </a:cubicBezTo>
                        <a:cubicBezTo>
                          <a:pt x="256754" y="246481"/>
                          <a:pt x="276108" y="235580"/>
                          <a:pt x="295542" y="224836"/>
                        </a:cubicBezTo>
                        <a:lnTo>
                          <a:pt x="295542" y="259200"/>
                        </a:lnTo>
                        <a:cubicBezTo>
                          <a:pt x="293251" y="261254"/>
                          <a:pt x="291118" y="264888"/>
                          <a:pt x="291355" y="267495"/>
                        </a:cubicBezTo>
                        <a:cubicBezTo>
                          <a:pt x="291750" y="272156"/>
                          <a:pt x="296490" y="272235"/>
                          <a:pt x="300282" y="272235"/>
                        </a:cubicBezTo>
                        <a:cubicBezTo>
                          <a:pt x="341519" y="272235"/>
                          <a:pt x="382756" y="272235"/>
                          <a:pt x="423994" y="272235"/>
                        </a:cubicBezTo>
                        <a:cubicBezTo>
                          <a:pt x="431577" y="272235"/>
                          <a:pt x="435211" y="274842"/>
                          <a:pt x="437107" y="281083"/>
                        </a:cubicBezTo>
                        <a:cubicBezTo>
                          <a:pt x="438766" y="286376"/>
                          <a:pt x="436870" y="290958"/>
                          <a:pt x="432604" y="293565"/>
                        </a:cubicBezTo>
                        <a:cubicBezTo>
                          <a:pt x="429602" y="295460"/>
                          <a:pt x="425495" y="296092"/>
                          <a:pt x="421861" y="296092"/>
                        </a:cubicBezTo>
                        <a:cubicBezTo>
                          <a:pt x="398556" y="296329"/>
                          <a:pt x="375252" y="296171"/>
                          <a:pt x="351947" y="296171"/>
                        </a:cubicBezTo>
                        <a:cubicBezTo>
                          <a:pt x="350525" y="296171"/>
                          <a:pt x="349182" y="296171"/>
                          <a:pt x="347760" y="296171"/>
                        </a:cubicBezTo>
                        <a:cubicBezTo>
                          <a:pt x="343573" y="296171"/>
                          <a:pt x="339781" y="297356"/>
                          <a:pt x="339860" y="302175"/>
                        </a:cubicBezTo>
                        <a:cubicBezTo>
                          <a:pt x="339860" y="307152"/>
                          <a:pt x="343494" y="308653"/>
                          <a:pt x="348076" y="308653"/>
                        </a:cubicBezTo>
                        <a:cubicBezTo>
                          <a:pt x="379122" y="308574"/>
                          <a:pt x="410248" y="308574"/>
                          <a:pt x="441294" y="308653"/>
                        </a:cubicBezTo>
                        <a:cubicBezTo>
                          <a:pt x="449431" y="308653"/>
                          <a:pt x="454724" y="312366"/>
                          <a:pt x="455672" y="318449"/>
                        </a:cubicBezTo>
                        <a:cubicBezTo>
                          <a:pt x="456857" y="326665"/>
                          <a:pt x="451643" y="332590"/>
                          <a:pt x="442874" y="332590"/>
                        </a:cubicBezTo>
                        <a:cubicBezTo>
                          <a:pt x="413013" y="332669"/>
                          <a:pt x="383072" y="332590"/>
                          <a:pt x="353211" y="332590"/>
                        </a:cubicBezTo>
                        <a:cubicBezTo>
                          <a:pt x="351631" y="332590"/>
                          <a:pt x="350051" y="332590"/>
                          <a:pt x="348471" y="332590"/>
                        </a:cubicBezTo>
                        <a:cubicBezTo>
                          <a:pt x="343731" y="332590"/>
                          <a:pt x="339860" y="334091"/>
                          <a:pt x="339939" y="339463"/>
                        </a:cubicBezTo>
                        <a:close/>
                        <a:moveTo>
                          <a:pt x="155715" y="134067"/>
                        </a:moveTo>
                        <a:cubicBezTo>
                          <a:pt x="159586" y="134067"/>
                          <a:pt x="164326" y="134225"/>
                          <a:pt x="164642" y="138807"/>
                        </a:cubicBezTo>
                        <a:cubicBezTo>
                          <a:pt x="164879" y="141493"/>
                          <a:pt x="162746" y="145126"/>
                          <a:pt x="160455" y="147101"/>
                        </a:cubicBezTo>
                        <a:lnTo>
                          <a:pt x="160455" y="181466"/>
                        </a:lnTo>
                        <a:cubicBezTo>
                          <a:pt x="179888" y="170643"/>
                          <a:pt x="199322" y="159820"/>
                          <a:pt x="218282" y="148207"/>
                        </a:cubicBezTo>
                        <a:cubicBezTo>
                          <a:pt x="228788" y="141809"/>
                          <a:pt x="237794" y="134067"/>
                          <a:pt x="244193" y="124508"/>
                        </a:cubicBezTo>
                        <a:lnTo>
                          <a:pt x="244193" y="124508"/>
                        </a:lnTo>
                        <a:lnTo>
                          <a:pt x="283613" y="124508"/>
                        </a:lnTo>
                        <a:lnTo>
                          <a:pt x="283613" y="27024"/>
                        </a:lnTo>
                        <a:lnTo>
                          <a:pt x="243956" y="27024"/>
                        </a:lnTo>
                        <a:cubicBezTo>
                          <a:pt x="240085" y="21889"/>
                          <a:pt x="235266" y="17386"/>
                          <a:pt x="229499" y="13515"/>
                        </a:cubicBezTo>
                        <a:cubicBezTo>
                          <a:pt x="215912" y="4272"/>
                          <a:pt x="200586" y="401"/>
                          <a:pt x="184470" y="164"/>
                        </a:cubicBezTo>
                        <a:cubicBezTo>
                          <a:pt x="163931" y="-152"/>
                          <a:pt x="143470" y="85"/>
                          <a:pt x="122930" y="85"/>
                        </a:cubicBezTo>
                        <a:cubicBezTo>
                          <a:pt x="102233" y="85"/>
                          <a:pt x="81535" y="6"/>
                          <a:pt x="60759" y="164"/>
                        </a:cubicBezTo>
                        <a:cubicBezTo>
                          <a:pt x="57046" y="164"/>
                          <a:pt x="53333" y="954"/>
                          <a:pt x="49699" y="1902"/>
                        </a:cubicBezTo>
                        <a:cubicBezTo>
                          <a:pt x="44327" y="3245"/>
                          <a:pt x="42747" y="7511"/>
                          <a:pt x="42826" y="12409"/>
                        </a:cubicBezTo>
                        <a:cubicBezTo>
                          <a:pt x="42905" y="17149"/>
                          <a:pt x="44801" y="21099"/>
                          <a:pt x="49778" y="22284"/>
                        </a:cubicBezTo>
                        <a:cubicBezTo>
                          <a:pt x="53807" y="23232"/>
                          <a:pt x="57915" y="24022"/>
                          <a:pt x="62023" y="24101"/>
                        </a:cubicBezTo>
                        <a:cubicBezTo>
                          <a:pt x="78928" y="24259"/>
                          <a:pt x="95913" y="24180"/>
                          <a:pt x="112819" y="24180"/>
                        </a:cubicBezTo>
                        <a:cubicBezTo>
                          <a:pt x="117480" y="24180"/>
                          <a:pt x="122062" y="24575"/>
                          <a:pt x="122062" y="30737"/>
                        </a:cubicBezTo>
                        <a:cubicBezTo>
                          <a:pt x="122062" y="36741"/>
                          <a:pt x="117559" y="36741"/>
                          <a:pt x="113135" y="36741"/>
                        </a:cubicBezTo>
                        <a:cubicBezTo>
                          <a:pt x="87065" y="36741"/>
                          <a:pt x="60917" y="36662"/>
                          <a:pt x="34847" y="36741"/>
                        </a:cubicBezTo>
                        <a:cubicBezTo>
                          <a:pt x="31055" y="36741"/>
                          <a:pt x="27263" y="36978"/>
                          <a:pt x="23550" y="37531"/>
                        </a:cubicBezTo>
                        <a:cubicBezTo>
                          <a:pt x="15177" y="38716"/>
                          <a:pt x="11701" y="42586"/>
                          <a:pt x="12175" y="49854"/>
                        </a:cubicBezTo>
                        <a:cubicBezTo>
                          <a:pt x="12570" y="56806"/>
                          <a:pt x="17073" y="60598"/>
                          <a:pt x="25130" y="60598"/>
                        </a:cubicBezTo>
                        <a:cubicBezTo>
                          <a:pt x="47013" y="60598"/>
                          <a:pt x="68975" y="60598"/>
                          <a:pt x="90857" y="60598"/>
                        </a:cubicBezTo>
                        <a:cubicBezTo>
                          <a:pt x="96466" y="60598"/>
                          <a:pt x="101996" y="60598"/>
                          <a:pt x="107605" y="60598"/>
                        </a:cubicBezTo>
                        <a:cubicBezTo>
                          <a:pt x="112108" y="60598"/>
                          <a:pt x="115900" y="61941"/>
                          <a:pt x="115979" y="66918"/>
                        </a:cubicBezTo>
                        <a:cubicBezTo>
                          <a:pt x="116058" y="72290"/>
                          <a:pt x="112187" y="73791"/>
                          <a:pt x="107447" y="73712"/>
                        </a:cubicBezTo>
                        <a:cubicBezTo>
                          <a:pt x="105867" y="73633"/>
                          <a:pt x="104287" y="73712"/>
                          <a:pt x="102628" y="73712"/>
                        </a:cubicBezTo>
                        <a:cubicBezTo>
                          <a:pt x="72766" y="73712"/>
                          <a:pt x="42905" y="73712"/>
                          <a:pt x="12965" y="73712"/>
                        </a:cubicBezTo>
                        <a:cubicBezTo>
                          <a:pt x="4196" y="73712"/>
                          <a:pt x="-1018" y="79637"/>
                          <a:pt x="167" y="87853"/>
                        </a:cubicBezTo>
                        <a:cubicBezTo>
                          <a:pt x="1036" y="93935"/>
                          <a:pt x="6329" y="97648"/>
                          <a:pt x="14466" y="97648"/>
                        </a:cubicBezTo>
                        <a:cubicBezTo>
                          <a:pt x="45512" y="97648"/>
                          <a:pt x="76637" y="97648"/>
                          <a:pt x="107684" y="97648"/>
                        </a:cubicBezTo>
                        <a:cubicBezTo>
                          <a:pt x="112266" y="97648"/>
                          <a:pt x="115900" y="99228"/>
                          <a:pt x="115900" y="104126"/>
                        </a:cubicBezTo>
                        <a:cubicBezTo>
                          <a:pt x="115900" y="108945"/>
                          <a:pt x="112187" y="110209"/>
                          <a:pt x="108000" y="110130"/>
                        </a:cubicBezTo>
                        <a:cubicBezTo>
                          <a:pt x="106578" y="110130"/>
                          <a:pt x="105235" y="110130"/>
                          <a:pt x="103813" y="110130"/>
                        </a:cubicBezTo>
                        <a:cubicBezTo>
                          <a:pt x="80508" y="110130"/>
                          <a:pt x="57204" y="110051"/>
                          <a:pt x="33899" y="110209"/>
                        </a:cubicBezTo>
                        <a:cubicBezTo>
                          <a:pt x="30265" y="110209"/>
                          <a:pt x="26157" y="110920"/>
                          <a:pt x="23155" y="112737"/>
                        </a:cubicBezTo>
                        <a:cubicBezTo>
                          <a:pt x="18890" y="115423"/>
                          <a:pt x="16994" y="119926"/>
                          <a:pt x="18653" y="125219"/>
                        </a:cubicBezTo>
                        <a:cubicBezTo>
                          <a:pt x="20549" y="131460"/>
                          <a:pt x="24182" y="134067"/>
                          <a:pt x="31766" y="134067"/>
                        </a:cubicBezTo>
                        <a:cubicBezTo>
                          <a:pt x="73240" y="134067"/>
                          <a:pt x="114478" y="134067"/>
                          <a:pt x="155715" y="134067"/>
                        </a:cubicBezTo>
                        <a:close/>
                      </a:path>
                    </a:pathLst>
                  </a:custGeom>
                  <a:solidFill>
                    <a:srgbClr val="0078D4"/>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01">
                    <a:extLst>
                      <a:ext uri="{FF2B5EF4-FFF2-40B4-BE49-F238E27FC236}">
                        <a16:creationId xmlns:a16="http://schemas.microsoft.com/office/drawing/2014/main" id="{CCED4EBB-8C27-4F6F-AED1-92451FA46749}"/>
                      </a:ext>
                    </a:extLst>
                  </p:cNvPr>
                  <p:cNvSpPr/>
                  <p:nvPr/>
                </p:nvSpPr>
                <p:spPr>
                  <a:xfrm>
                    <a:off x="6695820" y="3761568"/>
                    <a:ext cx="403378" cy="454178"/>
                  </a:xfrm>
                  <a:custGeom>
                    <a:avLst/>
                    <a:gdLst>
                      <a:gd name="connsiteX0" fmla="*/ 256198 w 403378"/>
                      <a:gd name="connsiteY0" fmla="*/ 160376 h 454179"/>
                      <a:gd name="connsiteX1" fmla="*/ 264493 w 403378"/>
                      <a:gd name="connsiteY1" fmla="*/ 164563 h 454179"/>
                      <a:gd name="connsiteX2" fmla="*/ 269233 w 403378"/>
                      <a:gd name="connsiteY2" fmla="*/ 155557 h 454179"/>
                      <a:gd name="connsiteX3" fmla="*/ 269233 w 403378"/>
                      <a:gd name="connsiteY3" fmla="*/ 31845 h 454179"/>
                      <a:gd name="connsiteX4" fmla="*/ 278081 w 403378"/>
                      <a:gd name="connsiteY4" fmla="*/ 18732 h 454179"/>
                      <a:gd name="connsiteX5" fmla="*/ 290563 w 403378"/>
                      <a:gd name="connsiteY5" fmla="*/ 23234 h 454179"/>
                      <a:gd name="connsiteX6" fmla="*/ 293091 w 403378"/>
                      <a:gd name="connsiteY6" fmla="*/ 33978 h 454179"/>
                      <a:gd name="connsiteX7" fmla="*/ 293170 w 403378"/>
                      <a:gd name="connsiteY7" fmla="*/ 103892 h 454179"/>
                      <a:gd name="connsiteX8" fmla="*/ 293170 w 403378"/>
                      <a:gd name="connsiteY8" fmla="*/ 108079 h 454179"/>
                      <a:gd name="connsiteX9" fmla="*/ 299173 w 403378"/>
                      <a:gd name="connsiteY9" fmla="*/ 115979 h 454179"/>
                      <a:gd name="connsiteX10" fmla="*/ 305651 w 403378"/>
                      <a:gd name="connsiteY10" fmla="*/ 107763 h 454179"/>
                      <a:gd name="connsiteX11" fmla="*/ 305651 w 403378"/>
                      <a:gd name="connsiteY11" fmla="*/ 14545 h 454179"/>
                      <a:gd name="connsiteX12" fmla="*/ 315447 w 403378"/>
                      <a:gd name="connsiteY12" fmla="*/ 167 h 454179"/>
                      <a:gd name="connsiteX13" fmla="*/ 329588 w 403378"/>
                      <a:gd name="connsiteY13" fmla="*/ 12965 h 454179"/>
                      <a:gd name="connsiteX14" fmla="*/ 329588 w 403378"/>
                      <a:gd name="connsiteY14" fmla="*/ 102628 h 454179"/>
                      <a:gd name="connsiteX15" fmla="*/ 329588 w 403378"/>
                      <a:gd name="connsiteY15" fmla="*/ 107447 h 454179"/>
                      <a:gd name="connsiteX16" fmla="*/ 336382 w 403378"/>
                      <a:gd name="connsiteY16" fmla="*/ 115979 h 454179"/>
                      <a:gd name="connsiteX17" fmla="*/ 342781 w 403378"/>
                      <a:gd name="connsiteY17" fmla="*/ 107605 h 454179"/>
                      <a:gd name="connsiteX18" fmla="*/ 342781 w 403378"/>
                      <a:gd name="connsiteY18" fmla="*/ 90857 h 454179"/>
                      <a:gd name="connsiteX19" fmla="*/ 342781 w 403378"/>
                      <a:gd name="connsiteY19" fmla="*/ 25130 h 454179"/>
                      <a:gd name="connsiteX20" fmla="*/ 353524 w 403378"/>
                      <a:gd name="connsiteY20" fmla="*/ 12175 h 454179"/>
                      <a:gd name="connsiteX21" fmla="*/ 365848 w 403378"/>
                      <a:gd name="connsiteY21" fmla="*/ 23550 h 454179"/>
                      <a:gd name="connsiteX22" fmla="*/ 366638 w 403378"/>
                      <a:gd name="connsiteY22" fmla="*/ 34847 h 454179"/>
                      <a:gd name="connsiteX23" fmla="*/ 366638 w 403378"/>
                      <a:gd name="connsiteY23" fmla="*/ 113135 h 454179"/>
                      <a:gd name="connsiteX24" fmla="*/ 372642 w 403378"/>
                      <a:gd name="connsiteY24" fmla="*/ 122061 h 454179"/>
                      <a:gd name="connsiteX25" fmla="*/ 379199 w 403378"/>
                      <a:gd name="connsiteY25" fmla="*/ 112819 h 454179"/>
                      <a:gd name="connsiteX26" fmla="*/ 379278 w 403378"/>
                      <a:gd name="connsiteY26" fmla="*/ 62023 h 454179"/>
                      <a:gd name="connsiteX27" fmla="*/ 381095 w 403378"/>
                      <a:gd name="connsiteY27" fmla="*/ 49778 h 454179"/>
                      <a:gd name="connsiteX28" fmla="*/ 390970 w 403378"/>
                      <a:gd name="connsiteY28" fmla="*/ 42826 h 454179"/>
                      <a:gd name="connsiteX29" fmla="*/ 401476 w 403378"/>
                      <a:gd name="connsiteY29" fmla="*/ 49699 h 454179"/>
                      <a:gd name="connsiteX30" fmla="*/ 403214 w 403378"/>
                      <a:gd name="connsiteY30" fmla="*/ 60759 h 454179"/>
                      <a:gd name="connsiteX31" fmla="*/ 403293 w 403378"/>
                      <a:gd name="connsiteY31" fmla="*/ 122930 h 454179"/>
                      <a:gd name="connsiteX32" fmla="*/ 403214 w 403378"/>
                      <a:gd name="connsiteY32" fmla="*/ 184470 h 454179"/>
                      <a:gd name="connsiteX33" fmla="*/ 389864 w 403378"/>
                      <a:gd name="connsiteY33" fmla="*/ 229499 h 454179"/>
                      <a:gd name="connsiteX34" fmla="*/ 376355 w 403378"/>
                      <a:gd name="connsiteY34" fmla="*/ 243956 h 454179"/>
                      <a:gd name="connsiteX35" fmla="*/ 376355 w 403378"/>
                      <a:gd name="connsiteY35" fmla="*/ 283613 h 454179"/>
                      <a:gd name="connsiteX36" fmla="*/ 278713 w 403378"/>
                      <a:gd name="connsiteY36" fmla="*/ 283613 h 454179"/>
                      <a:gd name="connsiteX37" fmla="*/ 278713 w 403378"/>
                      <a:gd name="connsiteY37" fmla="*/ 244193 h 454179"/>
                      <a:gd name="connsiteX38" fmla="*/ 278713 w 403378"/>
                      <a:gd name="connsiteY38" fmla="*/ 244193 h 454179"/>
                      <a:gd name="connsiteX39" fmla="*/ 255013 w 403378"/>
                      <a:gd name="connsiteY39" fmla="*/ 218282 h 454179"/>
                      <a:gd name="connsiteX40" fmla="*/ 221755 w 403378"/>
                      <a:gd name="connsiteY40" fmla="*/ 160455 h 454179"/>
                      <a:gd name="connsiteX41" fmla="*/ 256198 w 403378"/>
                      <a:gd name="connsiteY41" fmla="*/ 160455 h 454179"/>
                      <a:gd name="connsiteX42" fmla="*/ 181545 w 403378"/>
                      <a:gd name="connsiteY42" fmla="*/ 293725 h 454179"/>
                      <a:gd name="connsiteX43" fmla="*/ 148365 w 403378"/>
                      <a:gd name="connsiteY43" fmla="*/ 235898 h 454179"/>
                      <a:gd name="connsiteX44" fmla="*/ 124666 w 403378"/>
                      <a:gd name="connsiteY44" fmla="*/ 209987 h 454179"/>
                      <a:gd name="connsiteX45" fmla="*/ 124666 w 403378"/>
                      <a:gd name="connsiteY45" fmla="*/ 209987 h 454179"/>
                      <a:gd name="connsiteX46" fmla="*/ 124666 w 403378"/>
                      <a:gd name="connsiteY46" fmla="*/ 170567 h 454179"/>
                      <a:gd name="connsiteX47" fmla="*/ 27024 w 403378"/>
                      <a:gd name="connsiteY47" fmla="*/ 170567 h 454179"/>
                      <a:gd name="connsiteX48" fmla="*/ 27024 w 403378"/>
                      <a:gd name="connsiteY48" fmla="*/ 210224 h 454179"/>
                      <a:gd name="connsiteX49" fmla="*/ 13515 w 403378"/>
                      <a:gd name="connsiteY49" fmla="*/ 224680 h 454179"/>
                      <a:gd name="connsiteX50" fmla="*/ 164 w 403378"/>
                      <a:gd name="connsiteY50" fmla="*/ 269710 h 454179"/>
                      <a:gd name="connsiteX51" fmla="*/ 85 w 403378"/>
                      <a:gd name="connsiteY51" fmla="*/ 331249 h 454179"/>
                      <a:gd name="connsiteX52" fmla="*/ 164 w 403378"/>
                      <a:gd name="connsiteY52" fmla="*/ 393421 h 454179"/>
                      <a:gd name="connsiteX53" fmla="*/ 1902 w 403378"/>
                      <a:gd name="connsiteY53" fmla="*/ 404481 h 454179"/>
                      <a:gd name="connsiteX54" fmla="*/ 12409 w 403378"/>
                      <a:gd name="connsiteY54" fmla="*/ 411354 h 454179"/>
                      <a:gd name="connsiteX55" fmla="*/ 22284 w 403378"/>
                      <a:gd name="connsiteY55" fmla="*/ 404402 h 454179"/>
                      <a:gd name="connsiteX56" fmla="*/ 24022 w 403378"/>
                      <a:gd name="connsiteY56" fmla="*/ 392157 h 454179"/>
                      <a:gd name="connsiteX57" fmla="*/ 24101 w 403378"/>
                      <a:gd name="connsiteY57" fmla="*/ 341361 h 454179"/>
                      <a:gd name="connsiteX58" fmla="*/ 30658 w 403378"/>
                      <a:gd name="connsiteY58" fmla="*/ 332118 h 454179"/>
                      <a:gd name="connsiteX59" fmla="*/ 36662 w 403378"/>
                      <a:gd name="connsiteY59" fmla="*/ 341045 h 454179"/>
                      <a:gd name="connsiteX60" fmla="*/ 36662 w 403378"/>
                      <a:gd name="connsiteY60" fmla="*/ 419333 h 454179"/>
                      <a:gd name="connsiteX61" fmla="*/ 37452 w 403378"/>
                      <a:gd name="connsiteY61" fmla="*/ 430629 h 454179"/>
                      <a:gd name="connsiteX62" fmla="*/ 49775 w 403378"/>
                      <a:gd name="connsiteY62" fmla="*/ 442005 h 454179"/>
                      <a:gd name="connsiteX63" fmla="*/ 60519 w 403378"/>
                      <a:gd name="connsiteY63" fmla="*/ 429049 h 454179"/>
                      <a:gd name="connsiteX64" fmla="*/ 60519 w 403378"/>
                      <a:gd name="connsiteY64" fmla="*/ 363323 h 454179"/>
                      <a:gd name="connsiteX65" fmla="*/ 60519 w 403378"/>
                      <a:gd name="connsiteY65" fmla="*/ 346575 h 454179"/>
                      <a:gd name="connsiteX66" fmla="*/ 66839 w 403378"/>
                      <a:gd name="connsiteY66" fmla="*/ 338201 h 454179"/>
                      <a:gd name="connsiteX67" fmla="*/ 73633 w 403378"/>
                      <a:gd name="connsiteY67" fmla="*/ 346733 h 454179"/>
                      <a:gd name="connsiteX68" fmla="*/ 73633 w 403378"/>
                      <a:gd name="connsiteY68" fmla="*/ 351552 h 454179"/>
                      <a:gd name="connsiteX69" fmla="*/ 73633 w 403378"/>
                      <a:gd name="connsiteY69" fmla="*/ 441215 h 454179"/>
                      <a:gd name="connsiteX70" fmla="*/ 87774 w 403378"/>
                      <a:gd name="connsiteY70" fmla="*/ 454013 h 454179"/>
                      <a:gd name="connsiteX71" fmla="*/ 97569 w 403378"/>
                      <a:gd name="connsiteY71" fmla="*/ 439635 h 454179"/>
                      <a:gd name="connsiteX72" fmla="*/ 97569 w 403378"/>
                      <a:gd name="connsiteY72" fmla="*/ 346417 h 454179"/>
                      <a:gd name="connsiteX73" fmla="*/ 104047 w 403378"/>
                      <a:gd name="connsiteY73" fmla="*/ 338201 h 454179"/>
                      <a:gd name="connsiteX74" fmla="*/ 110051 w 403378"/>
                      <a:gd name="connsiteY74" fmla="*/ 346101 h 454179"/>
                      <a:gd name="connsiteX75" fmla="*/ 110051 w 403378"/>
                      <a:gd name="connsiteY75" fmla="*/ 350288 h 454179"/>
                      <a:gd name="connsiteX76" fmla="*/ 110130 w 403378"/>
                      <a:gd name="connsiteY76" fmla="*/ 420202 h 454179"/>
                      <a:gd name="connsiteX77" fmla="*/ 112658 w 403378"/>
                      <a:gd name="connsiteY77" fmla="*/ 430945 h 454179"/>
                      <a:gd name="connsiteX78" fmla="*/ 125140 w 403378"/>
                      <a:gd name="connsiteY78" fmla="*/ 435448 h 454179"/>
                      <a:gd name="connsiteX79" fmla="*/ 133988 w 403378"/>
                      <a:gd name="connsiteY79" fmla="*/ 422335 h 454179"/>
                      <a:gd name="connsiteX80" fmla="*/ 133988 w 403378"/>
                      <a:gd name="connsiteY80" fmla="*/ 298623 h 454179"/>
                      <a:gd name="connsiteX81" fmla="*/ 138728 w 403378"/>
                      <a:gd name="connsiteY81" fmla="*/ 289617 h 454179"/>
                      <a:gd name="connsiteX82" fmla="*/ 147022 w 403378"/>
                      <a:gd name="connsiteY82" fmla="*/ 293804 h 454179"/>
                      <a:gd name="connsiteX83" fmla="*/ 181545 w 403378"/>
                      <a:gd name="connsiteY83" fmla="*/ 293804 h 45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03378" h="454179">
                        <a:moveTo>
                          <a:pt x="256198" y="160376"/>
                        </a:moveTo>
                        <a:cubicBezTo>
                          <a:pt x="258252" y="162667"/>
                          <a:pt x="261886" y="164800"/>
                          <a:pt x="264493" y="164563"/>
                        </a:cubicBezTo>
                        <a:cubicBezTo>
                          <a:pt x="269154" y="164168"/>
                          <a:pt x="269233" y="159428"/>
                          <a:pt x="269233" y="155557"/>
                        </a:cubicBezTo>
                        <a:cubicBezTo>
                          <a:pt x="269233" y="114320"/>
                          <a:pt x="269233" y="73082"/>
                          <a:pt x="269233" y="31845"/>
                        </a:cubicBezTo>
                        <a:cubicBezTo>
                          <a:pt x="269233" y="24261"/>
                          <a:pt x="271840" y="20628"/>
                          <a:pt x="278081" y="18732"/>
                        </a:cubicBezTo>
                        <a:cubicBezTo>
                          <a:pt x="283374" y="17073"/>
                          <a:pt x="287956" y="18969"/>
                          <a:pt x="290563" y="23234"/>
                        </a:cubicBezTo>
                        <a:cubicBezTo>
                          <a:pt x="292459" y="26236"/>
                          <a:pt x="293091" y="30344"/>
                          <a:pt x="293091" y="33978"/>
                        </a:cubicBezTo>
                        <a:cubicBezTo>
                          <a:pt x="293328" y="57283"/>
                          <a:pt x="293170" y="80587"/>
                          <a:pt x="293170" y="103892"/>
                        </a:cubicBezTo>
                        <a:cubicBezTo>
                          <a:pt x="293170" y="105314"/>
                          <a:pt x="293170" y="106657"/>
                          <a:pt x="293170" y="108079"/>
                        </a:cubicBezTo>
                        <a:cubicBezTo>
                          <a:pt x="293170" y="112266"/>
                          <a:pt x="294355" y="116058"/>
                          <a:pt x="299173" y="115979"/>
                        </a:cubicBezTo>
                        <a:cubicBezTo>
                          <a:pt x="304150" y="115979"/>
                          <a:pt x="305651" y="112345"/>
                          <a:pt x="305651" y="107763"/>
                        </a:cubicBezTo>
                        <a:cubicBezTo>
                          <a:pt x="305572" y="76716"/>
                          <a:pt x="305572" y="45591"/>
                          <a:pt x="305651" y="14545"/>
                        </a:cubicBezTo>
                        <a:cubicBezTo>
                          <a:pt x="305651" y="6408"/>
                          <a:pt x="309364" y="1115"/>
                          <a:pt x="315447" y="167"/>
                        </a:cubicBezTo>
                        <a:cubicBezTo>
                          <a:pt x="323663" y="-1018"/>
                          <a:pt x="329588" y="4196"/>
                          <a:pt x="329588" y="12965"/>
                        </a:cubicBezTo>
                        <a:cubicBezTo>
                          <a:pt x="329667" y="42826"/>
                          <a:pt x="329588" y="72766"/>
                          <a:pt x="329588" y="102628"/>
                        </a:cubicBezTo>
                        <a:cubicBezTo>
                          <a:pt x="329588" y="104208"/>
                          <a:pt x="329588" y="105788"/>
                          <a:pt x="329588" y="107447"/>
                        </a:cubicBezTo>
                        <a:cubicBezTo>
                          <a:pt x="329430" y="112187"/>
                          <a:pt x="330931" y="116137"/>
                          <a:pt x="336382" y="115979"/>
                        </a:cubicBezTo>
                        <a:cubicBezTo>
                          <a:pt x="341359" y="115900"/>
                          <a:pt x="342781" y="112029"/>
                          <a:pt x="342781" y="107605"/>
                        </a:cubicBezTo>
                        <a:cubicBezTo>
                          <a:pt x="342702" y="101996"/>
                          <a:pt x="342781" y="96466"/>
                          <a:pt x="342781" y="90857"/>
                        </a:cubicBezTo>
                        <a:cubicBezTo>
                          <a:pt x="342781" y="68975"/>
                          <a:pt x="342781" y="47013"/>
                          <a:pt x="342781" y="25130"/>
                        </a:cubicBezTo>
                        <a:cubicBezTo>
                          <a:pt x="342781" y="17073"/>
                          <a:pt x="346573" y="12649"/>
                          <a:pt x="353524" y="12175"/>
                        </a:cubicBezTo>
                        <a:cubicBezTo>
                          <a:pt x="360792" y="11701"/>
                          <a:pt x="364663" y="15177"/>
                          <a:pt x="365848" y="23550"/>
                        </a:cubicBezTo>
                        <a:cubicBezTo>
                          <a:pt x="366401" y="27263"/>
                          <a:pt x="366638" y="31055"/>
                          <a:pt x="366638" y="34847"/>
                        </a:cubicBezTo>
                        <a:cubicBezTo>
                          <a:pt x="366717" y="60917"/>
                          <a:pt x="366717" y="87065"/>
                          <a:pt x="366638" y="113135"/>
                        </a:cubicBezTo>
                        <a:cubicBezTo>
                          <a:pt x="366638" y="117559"/>
                          <a:pt x="366638" y="122061"/>
                          <a:pt x="372642" y="122061"/>
                        </a:cubicBezTo>
                        <a:cubicBezTo>
                          <a:pt x="378725" y="122061"/>
                          <a:pt x="379199" y="117480"/>
                          <a:pt x="379199" y="112819"/>
                        </a:cubicBezTo>
                        <a:cubicBezTo>
                          <a:pt x="379199" y="95913"/>
                          <a:pt x="379041" y="78928"/>
                          <a:pt x="379278" y="62023"/>
                        </a:cubicBezTo>
                        <a:cubicBezTo>
                          <a:pt x="379357" y="57915"/>
                          <a:pt x="380147" y="53728"/>
                          <a:pt x="381095" y="49778"/>
                        </a:cubicBezTo>
                        <a:cubicBezTo>
                          <a:pt x="382280" y="44722"/>
                          <a:pt x="386230" y="42826"/>
                          <a:pt x="390970" y="42826"/>
                        </a:cubicBezTo>
                        <a:cubicBezTo>
                          <a:pt x="395868" y="42747"/>
                          <a:pt x="400133" y="44406"/>
                          <a:pt x="401476" y="49699"/>
                        </a:cubicBezTo>
                        <a:cubicBezTo>
                          <a:pt x="402345" y="53333"/>
                          <a:pt x="403135" y="57046"/>
                          <a:pt x="403214" y="60759"/>
                        </a:cubicBezTo>
                        <a:cubicBezTo>
                          <a:pt x="403372" y="81456"/>
                          <a:pt x="403293" y="102233"/>
                          <a:pt x="403293" y="122930"/>
                        </a:cubicBezTo>
                        <a:cubicBezTo>
                          <a:pt x="403293" y="143470"/>
                          <a:pt x="403530" y="164010"/>
                          <a:pt x="403214" y="184470"/>
                        </a:cubicBezTo>
                        <a:cubicBezTo>
                          <a:pt x="402977" y="200665"/>
                          <a:pt x="399106" y="215912"/>
                          <a:pt x="389864" y="229499"/>
                        </a:cubicBezTo>
                        <a:cubicBezTo>
                          <a:pt x="385993" y="235266"/>
                          <a:pt x="381411" y="240085"/>
                          <a:pt x="376355" y="243956"/>
                        </a:cubicBezTo>
                        <a:lnTo>
                          <a:pt x="376355" y="283613"/>
                        </a:lnTo>
                        <a:lnTo>
                          <a:pt x="278713" y="283613"/>
                        </a:lnTo>
                        <a:lnTo>
                          <a:pt x="278713" y="244193"/>
                        </a:lnTo>
                        <a:lnTo>
                          <a:pt x="278713" y="244193"/>
                        </a:lnTo>
                        <a:cubicBezTo>
                          <a:pt x="269154" y="237794"/>
                          <a:pt x="261412" y="228788"/>
                          <a:pt x="255013" y="218282"/>
                        </a:cubicBezTo>
                        <a:cubicBezTo>
                          <a:pt x="243480" y="199243"/>
                          <a:pt x="232578" y="179888"/>
                          <a:pt x="221755" y="160455"/>
                        </a:cubicBezTo>
                        <a:lnTo>
                          <a:pt x="256198" y="160455"/>
                        </a:lnTo>
                        <a:close/>
                        <a:moveTo>
                          <a:pt x="181545" y="293725"/>
                        </a:moveTo>
                        <a:cubicBezTo>
                          <a:pt x="170722" y="274291"/>
                          <a:pt x="159899" y="254858"/>
                          <a:pt x="148365" y="235898"/>
                        </a:cubicBezTo>
                        <a:cubicBezTo>
                          <a:pt x="141967" y="225391"/>
                          <a:pt x="134225" y="216386"/>
                          <a:pt x="124666" y="209987"/>
                        </a:cubicBezTo>
                        <a:lnTo>
                          <a:pt x="124666" y="209987"/>
                        </a:lnTo>
                        <a:lnTo>
                          <a:pt x="124666" y="170567"/>
                        </a:lnTo>
                        <a:lnTo>
                          <a:pt x="27024" y="170567"/>
                        </a:lnTo>
                        <a:lnTo>
                          <a:pt x="27024" y="210224"/>
                        </a:lnTo>
                        <a:cubicBezTo>
                          <a:pt x="21889" y="214095"/>
                          <a:pt x="17386" y="218914"/>
                          <a:pt x="13515" y="224680"/>
                        </a:cubicBezTo>
                        <a:cubicBezTo>
                          <a:pt x="4272" y="238268"/>
                          <a:pt x="401" y="253594"/>
                          <a:pt x="164" y="269710"/>
                        </a:cubicBezTo>
                        <a:cubicBezTo>
                          <a:pt x="-152" y="290249"/>
                          <a:pt x="85" y="310710"/>
                          <a:pt x="85" y="331249"/>
                        </a:cubicBezTo>
                        <a:cubicBezTo>
                          <a:pt x="85" y="351947"/>
                          <a:pt x="6" y="372645"/>
                          <a:pt x="164" y="393421"/>
                        </a:cubicBezTo>
                        <a:cubicBezTo>
                          <a:pt x="164" y="397134"/>
                          <a:pt x="954" y="400847"/>
                          <a:pt x="1902" y="404481"/>
                        </a:cubicBezTo>
                        <a:cubicBezTo>
                          <a:pt x="3245" y="409853"/>
                          <a:pt x="7511" y="411433"/>
                          <a:pt x="12409" y="411354"/>
                        </a:cubicBezTo>
                        <a:cubicBezTo>
                          <a:pt x="17149" y="411275"/>
                          <a:pt x="21099" y="409379"/>
                          <a:pt x="22284" y="404402"/>
                        </a:cubicBezTo>
                        <a:cubicBezTo>
                          <a:pt x="23232" y="400373"/>
                          <a:pt x="24022" y="396265"/>
                          <a:pt x="24022" y="392157"/>
                        </a:cubicBezTo>
                        <a:cubicBezTo>
                          <a:pt x="24259" y="375251"/>
                          <a:pt x="24101" y="358267"/>
                          <a:pt x="24101" y="341361"/>
                        </a:cubicBezTo>
                        <a:cubicBezTo>
                          <a:pt x="24101" y="336700"/>
                          <a:pt x="24496" y="332118"/>
                          <a:pt x="30658" y="332118"/>
                        </a:cubicBezTo>
                        <a:cubicBezTo>
                          <a:pt x="36662" y="332118"/>
                          <a:pt x="36662" y="336621"/>
                          <a:pt x="36662" y="341045"/>
                        </a:cubicBezTo>
                        <a:cubicBezTo>
                          <a:pt x="36583" y="367115"/>
                          <a:pt x="36583" y="393263"/>
                          <a:pt x="36662" y="419333"/>
                        </a:cubicBezTo>
                        <a:cubicBezTo>
                          <a:pt x="36662" y="423125"/>
                          <a:pt x="36899" y="426916"/>
                          <a:pt x="37452" y="430629"/>
                        </a:cubicBezTo>
                        <a:cubicBezTo>
                          <a:pt x="38637" y="439003"/>
                          <a:pt x="42507" y="442479"/>
                          <a:pt x="49775" y="442005"/>
                        </a:cubicBezTo>
                        <a:cubicBezTo>
                          <a:pt x="56727" y="441610"/>
                          <a:pt x="60519" y="437107"/>
                          <a:pt x="60519" y="429049"/>
                        </a:cubicBezTo>
                        <a:cubicBezTo>
                          <a:pt x="60519" y="407167"/>
                          <a:pt x="60519" y="385205"/>
                          <a:pt x="60519" y="363323"/>
                        </a:cubicBezTo>
                        <a:cubicBezTo>
                          <a:pt x="60519" y="357714"/>
                          <a:pt x="60598" y="352184"/>
                          <a:pt x="60519" y="346575"/>
                        </a:cubicBezTo>
                        <a:cubicBezTo>
                          <a:pt x="60519" y="342072"/>
                          <a:pt x="61862" y="338280"/>
                          <a:pt x="66839" y="338201"/>
                        </a:cubicBezTo>
                        <a:cubicBezTo>
                          <a:pt x="72211" y="338122"/>
                          <a:pt x="73712" y="341993"/>
                          <a:pt x="73633" y="346733"/>
                        </a:cubicBezTo>
                        <a:cubicBezTo>
                          <a:pt x="73554" y="348313"/>
                          <a:pt x="73633" y="349893"/>
                          <a:pt x="73633" y="351552"/>
                        </a:cubicBezTo>
                        <a:cubicBezTo>
                          <a:pt x="73633" y="381413"/>
                          <a:pt x="73633" y="411275"/>
                          <a:pt x="73633" y="441215"/>
                        </a:cubicBezTo>
                        <a:cubicBezTo>
                          <a:pt x="73633" y="449984"/>
                          <a:pt x="79558" y="455198"/>
                          <a:pt x="87774" y="454013"/>
                        </a:cubicBezTo>
                        <a:cubicBezTo>
                          <a:pt x="93856" y="453144"/>
                          <a:pt x="97569" y="447851"/>
                          <a:pt x="97569" y="439635"/>
                        </a:cubicBezTo>
                        <a:cubicBezTo>
                          <a:pt x="97569" y="408589"/>
                          <a:pt x="97569" y="377463"/>
                          <a:pt x="97569" y="346417"/>
                        </a:cubicBezTo>
                        <a:cubicBezTo>
                          <a:pt x="97569" y="341835"/>
                          <a:pt x="99149" y="338201"/>
                          <a:pt x="104047" y="338201"/>
                        </a:cubicBezTo>
                        <a:cubicBezTo>
                          <a:pt x="108866" y="338201"/>
                          <a:pt x="110130" y="341914"/>
                          <a:pt x="110051" y="346101"/>
                        </a:cubicBezTo>
                        <a:cubicBezTo>
                          <a:pt x="110051" y="347523"/>
                          <a:pt x="110051" y="348866"/>
                          <a:pt x="110051" y="350288"/>
                        </a:cubicBezTo>
                        <a:cubicBezTo>
                          <a:pt x="110051" y="373593"/>
                          <a:pt x="109972" y="396897"/>
                          <a:pt x="110130" y="420202"/>
                        </a:cubicBezTo>
                        <a:cubicBezTo>
                          <a:pt x="110130" y="423836"/>
                          <a:pt x="110841" y="427943"/>
                          <a:pt x="112658" y="430945"/>
                        </a:cubicBezTo>
                        <a:cubicBezTo>
                          <a:pt x="115344" y="435211"/>
                          <a:pt x="119847" y="437028"/>
                          <a:pt x="125140" y="435448"/>
                        </a:cubicBezTo>
                        <a:cubicBezTo>
                          <a:pt x="131381" y="433552"/>
                          <a:pt x="133988" y="429918"/>
                          <a:pt x="133988" y="422335"/>
                        </a:cubicBezTo>
                        <a:cubicBezTo>
                          <a:pt x="133988" y="381097"/>
                          <a:pt x="133988" y="339860"/>
                          <a:pt x="133988" y="298623"/>
                        </a:cubicBezTo>
                        <a:cubicBezTo>
                          <a:pt x="133988" y="294752"/>
                          <a:pt x="134146" y="290012"/>
                          <a:pt x="138728" y="289617"/>
                        </a:cubicBezTo>
                        <a:cubicBezTo>
                          <a:pt x="141414" y="289380"/>
                          <a:pt x="145047" y="291513"/>
                          <a:pt x="147022" y="293804"/>
                        </a:cubicBezTo>
                        <a:lnTo>
                          <a:pt x="181545" y="293804"/>
                        </a:lnTo>
                        <a:close/>
                      </a:path>
                    </a:pathLst>
                  </a:custGeom>
                  <a:solidFill>
                    <a:srgbClr val="50E6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3" name="Group 22">
              <a:extLst>
                <a:ext uri="{FF2B5EF4-FFF2-40B4-BE49-F238E27FC236}">
                  <a16:creationId xmlns:a16="http://schemas.microsoft.com/office/drawing/2014/main" id="{61595506-16EE-4F28-B36D-59936A49EABA}"/>
                </a:ext>
              </a:extLst>
            </p:cNvPr>
            <p:cNvGrpSpPr/>
            <p:nvPr/>
          </p:nvGrpSpPr>
          <p:grpSpPr>
            <a:xfrm>
              <a:off x="390732" y="2141178"/>
              <a:ext cx="1607673" cy="1791819"/>
              <a:chOff x="390732" y="2141178"/>
              <a:chExt cx="1607673" cy="1791819"/>
            </a:xfrm>
          </p:grpSpPr>
          <p:sp>
            <p:nvSpPr>
              <p:cNvPr id="113" name="Rectangle 112">
                <a:extLst>
                  <a:ext uri="{FF2B5EF4-FFF2-40B4-BE49-F238E27FC236}">
                    <a16:creationId xmlns:a16="http://schemas.microsoft.com/office/drawing/2014/main" id="{CDE02682-C3C5-44E6-A00D-000248CDAE38}"/>
                  </a:ext>
                </a:extLst>
              </p:cNvPr>
              <p:cNvSpPr>
                <a:spLocks/>
              </p:cNvSpPr>
              <p:nvPr/>
            </p:nvSpPr>
            <p:spPr bwMode="auto">
              <a:xfrm>
                <a:off x="390732" y="3148558"/>
                <a:ext cx="1607673"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Business model alignment</a:t>
                </a:r>
              </a:p>
            </p:txBody>
          </p:sp>
          <p:grpSp>
            <p:nvGrpSpPr>
              <p:cNvPr id="14" name="Group 13">
                <a:extLst>
                  <a:ext uri="{FF2B5EF4-FFF2-40B4-BE49-F238E27FC236}">
                    <a16:creationId xmlns:a16="http://schemas.microsoft.com/office/drawing/2014/main" id="{A8A69D80-A3E1-4D6D-B705-6D4C9187F6D5}"/>
                  </a:ext>
                </a:extLst>
              </p:cNvPr>
              <p:cNvGrpSpPr/>
              <p:nvPr/>
            </p:nvGrpSpPr>
            <p:grpSpPr>
              <a:xfrm>
                <a:off x="778516" y="2141178"/>
                <a:ext cx="832104" cy="832104"/>
                <a:chOff x="1271323" y="2127760"/>
                <a:chExt cx="832104" cy="832104"/>
              </a:xfrm>
            </p:grpSpPr>
            <p:grpSp>
              <p:nvGrpSpPr>
                <p:cNvPr id="135" name="Group 134">
                  <a:extLst>
                    <a:ext uri="{FF2B5EF4-FFF2-40B4-BE49-F238E27FC236}">
                      <a16:creationId xmlns:a16="http://schemas.microsoft.com/office/drawing/2014/main" id="{BA35B8F7-AEB4-49D6-AABF-BAD4A10DB360}"/>
                    </a:ext>
                  </a:extLst>
                </p:cNvPr>
                <p:cNvGrpSpPr>
                  <a:grpSpLocks/>
                </p:cNvGrpSpPr>
                <p:nvPr/>
              </p:nvGrpSpPr>
              <p:grpSpPr>
                <a:xfrm>
                  <a:off x="1271323" y="2127760"/>
                  <a:ext cx="832104" cy="832104"/>
                  <a:chOff x="2677356" y="489672"/>
                  <a:chExt cx="832104" cy="832104"/>
                </a:xfrm>
              </p:grpSpPr>
              <p:sp>
                <p:nvSpPr>
                  <p:cNvPr id="157" name="Oval 156">
                    <a:extLst>
                      <a:ext uri="{FF2B5EF4-FFF2-40B4-BE49-F238E27FC236}">
                        <a16:creationId xmlns:a16="http://schemas.microsoft.com/office/drawing/2014/main" id="{9799DC20-E4CD-455C-AEC2-64CEE88F384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8" name="Oval 157">
                    <a:extLst>
                      <a:ext uri="{FF2B5EF4-FFF2-40B4-BE49-F238E27FC236}">
                        <a16:creationId xmlns:a16="http://schemas.microsoft.com/office/drawing/2014/main" id="{8E5BEA13-6BB7-4000-9609-F2169F99DE83}"/>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BFE1BB01-D0DC-4750-A26F-F066C0FD00CA}"/>
                    </a:ext>
                  </a:extLst>
                </p:cNvPr>
                <p:cNvGrpSpPr/>
                <p:nvPr/>
              </p:nvGrpSpPr>
              <p:grpSpPr>
                <a:xfrm>
                  <a:off x="1420104" y="2284340"/>
                  <a:ext cx="534542" cy="518945"/>
                  <a:chOff x="-4067233" y="2703182"/>
                  <a:chExt cx="707601" cy="686957"/>
                </a:xfrm>
              </p:grpSpPr>
              <p:sp>
                <p:nvSpPr>
                  <p:cNvPr id="152" name="Freeform: Shape 151">
                    <a:extLst>
                      <a:ext uri="{FF2B5EF4-FFF2-40B4-BE49-F238E27FC236}">
                        <a16:creationId xmlns:a16="http://schemas.microsoft.com/office/drawing/2014/main" id="{49AA0936-C8AD-42C9-9B92-4C0FCD3C2D89}"/>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2D4DC21C-A51D-44D8-A711-4BE12FBCB629}"/>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F7738B57-5154-4765-A904-20A466CAE786}"/>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86AAC619-257A-4F69-9319-4B3574B11E24}"/>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407913A-CCAD-4A49-A97F-9C9E75EB3E23}"/>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17C3B511-1BD1-4CFD-909C-956BF5B0AC5C}"/>
                </a:ext>
              </a:extLst>
            </p:cNvPr>
            <p:cNvGrpSpPr/>
            <p:nvPr/>
          </p:nvGrpSpPr>
          <p:grpSpPr>
            <a:xfrm>
              <a:off x="2451111" y="2141178"/>
              <a:ext cx="2105358" cy="1791819"/>
              <a:chOff x="2687869" y="2141178"/>
              <a:chExt cx="2105358" cy="1791819"/>
            </a:xfrm>
          </p:grpSpPr>
          <p:sp>
            <p:nvSpPr>
              <p:cNvPr id="114" name="Rectangle 113">
                <a:extLst>
                  <a:ext uri="{FF2B5EF4-FFF2-40B4-BE49-F238E27FC236}">
                    <a16:creationId xmlns:a16="http://schemas.microsoft.com/office/drawing/2014/main" id="{87BAB71E-F3C6-4C04-8DEF-2FACFE1DB0A0}"/>
                  </a:ext>
                </a:extLst>
              </p:cNvPr>
              <p:cNvSpPr/>
              <p:nvPr/>
            </p:nvSpPr>
            <p:spPr bwMode="auto">
              <a:xfrm>
                <a:off x="2687869" y="3148558"/>
                <a:ext cx="2105358"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Customer ownership and control of data</a:t>
                </a:r>
              </a:p>
            </p:txBody>
          </p:sp>
          <p:grpSp>
            <p:nvGrpSpPr>
              <p:cNvPr id="15" name="Group 14">
                <a:extLst>
                  <a:ext uri="{FF2B5EF4-FFF2-40B4-BE49-F238E27FC236}">
                    <a16:creationId xmlns:a16="http://schemas.microsoft.com/office/drawing/2014/main" id="{C14BCE35-1091-40B3-A1FD-346F5B569D3B}"/>
                  </a:ext>
                </a:extLst>
              </p:cNvPr>
              <p:cNvGrpSpPr/>
              <p:nvPr/>
            </p:nvGrpSpPr>
            <p:grpSpPr>
              <a:xfrm>
                <a:off x="3324496" y="2141178"/>
                <a:ext cx="832104" cy="832104"/>
                <a:chOff x="4129631" y="2166446"/>
                <a:chExt cx="832104" cy="832104"/>
              </a:xfrm>
            </p:grpSpPr>
            <p:grpSp>
              <p:nvGrpSpPr>
                <p:cNvPr id="160" name="Group 159">
                  <a:extLst>
                    <a:ext uri="{FF2B5EF4-FFF2-40B4-BE49-F238E27FC236}">
                      <a16:creationId xmlns:a16="http://schemas.microsoft.com/office/drawing/2014/main" id="{FD231770-D5B5-453A-9CEB-A7A2C21F58AA}"/>
                    </a:ext>
                  </a:extLst>
                </p:cNvPr>
                <p:cNvGrpSpPr>
                  <a:grpSpLocks/>
                </p:cNvGrpSpPr>
                <p:nvPr/>
              </p:nvGrpSpPr>
              <p:grpSpPr>
                <a:xfrm>
                  <a:off x="4129631" y="2166446"/>
                  <a:ext cx="832104" cy="832104"/>
                  <a:chOff x="2677356" y="489672"/>
                  <a:chExt cx="832104" cy="832104"/>
                </a:xfrm>
              </p:grpSpPr>
              <p:sp>
                <p:nvSpPr>
                  <p:cNvPr id="176" name="Oval 175">
                    <a:extLst>
                      <a:ext uri="{FF2B5EF4-FFF2-40B4-BE49-F238E27FC236}">
                        <a16:creationId xmlns:a16="http://schemas.microsoft.com/office/drawing/2014/main" id="{C9409477-43B5-423F-A276-B960A0869D6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7" name="Oval 176">
                    <a:extLst>
                      <a:ext uri="{FF2B5EF4-FFF2-40B4-BE49-F238E27FC236}">
                        <a16:creationId xmlns:a16="http://schemas.microsoft.com/office/drawing/2014/main" id="{F691A8D8-11EA-479F-809D-978F8AB29D1D}"/>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61" name="Group 160" descr="open">
                  <a:extLst>
                    <a:ext uri="{FF2B5EF4-FFF2-40B4-BE49-F238E27FC236}">
                      <a16:creationId xmlns:a16="http://schemas.microsoft.com/office/drawing/2014/main" id="{3E70096E-5995-4288-8ADF-DC7418B42E3A}"/>
                    </a:ext>
                  </a:extLst>
                </p:cNvPr>
                <p:cNvGrpSpPr/>
                <p:nvPr/>
              </p:nvGrpSpPr>
              <p:grpSpPr>
                <a:xfrm>
                  <a:off x="4343896" y="2361234"/>
                  <a:ext cx="403574" cy="442528"/>
                  <a:chOff x="2572353" y="1292284"/>
                  <a:chExt cx="403080" cy="441987"/>
                </a:xfrm>
              </p:grpSpPr>
              <p:sp>
                <p:nvSpPr>
                  <p:cNvPr id="162" name="Rectangle 602">
                    <a:extLst>
                      <a:ext uri="{FF2B5EF4-FFF2-40B4-BE49-F238E27FC236}">
                        <a16:creationId xmlns:a16="http://schemas.microsoft.com/office/drawing/2014/main" id="{2A05F059-C134-4B2D-87AB-1B560477D77D}"/>
                      </a:ext>
                    </a:extLst>
                  </p:cNvPr>
                  <p:cNvSpPr>
                    <a:spLocks noChangeArrowheads="1"/>
                  </p:cNvSpPr>
                  <p:nvPr/>
                </p:nvSpPr>
                <p:spPr bwMode="auto">
                  <a:xfrm>
                    <a:off x="2759108" y="1566191"/>
                    <a:ext cx="23345" cy="1276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603">
                    <a:extLst>
                      <a:ext uri="{FF2B5EF4-FFF2-40B4-BE49-F238E27FC236}">
                        <a16:creationId xmlns:a16="http://schemas.microsoft.com/office/drawing/2014/main" id="{830C1BB6-6078-48A5-9578-BC436D4BE588}"/>
                      </a:ext>
                    </a:extLst>
                  </p:cNvPr>
                  <p:cNvSpPr>
                    <a:spLocks noChangeArrowheads="1"/>
                  </p:cNvSpPr>
                  <p:nvPr/>
                </p:nvSpPr>
                <p:spPr bwMode="auto">
                  <a:xfrm>
                    <a:off x="2759108" y="1315629"/>
                    <a:ext cx="23345" cy="14473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604">
                    <a:extLst>
                      <a:ext uri="{FF2B5EF4-FFF2-40B4-BE49-F238E27FC236}">
                        <a16:creationId xmlns:a16="http://schemas.microsoft.com/office/drawing/2014/main" id="{E2C0FD03-9D5D-46B9-88A6-4719A5AD9F10}"/>
                      </a:ext>
                    </a:extLst>
                  </p:cNvPr>
                  <p:cNvSpPr>
                    <a:spLocks/>
                  </p:cNvSpPr>
                  <p:nvPr/>
                </p:nvSpPr>
                <p:spPr bwMode="auto">
                  <a:xfrm>
                    <a:off x="2812022" y="1530397"/>
                    <a:ext cx="129173" cy="87152"/>
                  </a:xfrm>
                  <a:custGeom>
                    <a:avLst/>
                    <a:gdLst>
                      <a:gd name="T0" fmla="*/ 7 w 83"/>
                      <a:gd name="T1" fmla="*/ 0 h 56"/>
                      <a:gd name="T2" fmla="*/ 0 w 83"/>
                      <a:gd name="T3" fmla="*/ 12 h 56"/>
                      <a:gd name="T4" fmla="*/ 76 w 83"/>
                      <a:gd name="T5" fmla="*/ 56 h 56"/>
                      <a:gd name="T6" fmla="*/ 83 w 83"/>
                      <a:gd name="T7" fmla="*/ 43 h 56"/>
                      <a:gd name="T8" fmla="*/ 7 w 83"/>
                      <a:gd name="T9" fmla="*/ 0 h 56"/>
                    </a:gdLst>
                    <a:ahLst/>
                    <a:cxnLst>
                      <a:cxn ang="0">
                        <a:pos x="T0" y="T1"/>
                      </a:cxn>
                      <a:cxn ang="0">
                        <a:pos x="T2" y="T3"/>
                      </a:cxn>
                      <a:cxn ang="0">
                        <a:pos x="T4" y="T5"/>
                      </a:cxn>
                      <a:cxn ang="0">
                        <a:pos x="T6" y="T7"/>
                      </a:cxn>
                      <a:cxn ang="0">
                        <a:pos x="T8" y="T9"/>
                      </a:cxn>
                    </a:cxnLst>
                    <a:rect l="0" t="0" r="r" b="b"/>
                    <a:pathLst>
                      <a:path w="83" h="56">
                        <a:moveTo>
                          <a:pt x="7" y="0"/>
                        </a:moveTo>
                        <a:lnTo>
                          <a:pt x="0" y="12"/>
                        </a:lnTo>
                        <a:lnTo>
                          <a:pt x="76" y="56"/>
                        </a:lnTo>
                        <a:lnTo>
                          <a:pt x="83" y="43"/>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605">
                    <a:extLst>
                      <a:ext uri="{FF2B5EF4-FFF2-40B4-BE49-F238E27FC236}">
                        <a16:creationId xmlns:a16="http://schemas.microsoft.com/office/drawing/2014/main" id="{85DD8293-5237-4BC3-8C68-B1F23D05E859}"/>
                      </a:ext>
                    </a:extLst>
                  </p:cNvPr>
                  <p:cNvSpPr>
                    <a:spLocks/>
                  </p:cNvSpPr>
                  <p:nvPr/>
                </p:nvSpPr>
                <p:spPr bwMode="auto">
                  <a:xfrm>
                    <a:off x="2595698" y="1405894"/>
                    <a:ext cx="133841" cy="90265"/>
                  </a:xfrm>
                  <a:custGeom>
                    <a:avLst/>
                    <a:gdLst>
                      <a:gd name="T0" fmla="*/ 8 w 86"/>
                      <a:gd name="T1" fmla="*/ 0 h 58"/>
                      <a:gd name="T2" fmla="*/ 0 w 86"/>
                      <a:gd name="T3" fmla="*/ 13 h 58"/>
                      <a:gd name="T4" fmla="*/ 79 w 86"/>
                      <a:gd name="T5" fmla="*/ 58 h 58"/>
                      <a:gd name="T6" fmla="*/ 86 w 86"/>
                      <a:gd name="T7" fmla="*/ 45 h 58"/>
                      <a:gd name="T8" fmla="*/ 8 w 86"/>
                      <a:gd name="T9" fmla="*/ 0 h 58"/>
                    </a:gdLst>
                    <a:ahLst/>
                    <a:cxnLst>
                      <a:cxn ang="0">
                        <a:pos x="T0" y="T1"/>
                      </a:cxn>
                      <a:cxn ang="0">
                        <a:pos x="T2" y="T3"/>
                      </a:cxn>
                      <a:cxn ang="0">
                        <a:pos x="T4" y="T5"/>
                      </a:cxn>
                      <a:cxn ang="0">
                        <a:pos x="T6" y="T7"/>
                      </a:cxn>
                      <a:cxn ang="0">
                        <a:pos x="T8" y="T9"/>
                      </a:cxn>
                    </a:cxnLst>
                    <a:rect l="0" t="0" r="r" b="b"/>
                    <a:pathLst>
                      <a:path w="86" h="58">
                        <a:moveTo>
                          <a:pt x="8" y="0"/>
                        </a:moveTo>
                        <a:lnTo>
                          <a:pt x="0" y="13"/>
                        </a:lnTo>
                        <a:lnTo>
                          <a:pt x="79" y="58"/>
                        </a:lnTo>
                        <a:lnTo>
                          <a:pt x="86" y="45"/>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06">
                    <a:extLst>
                      <a:ext uri="{FF2B5EF4-FFF2-40B4-BE49-F238E27FC236}">
                        <a16:creationId xmlns:a16="http://schemas.microsoft.com/office/drawing/2014/main" id="{3AF0310C-B23C-40B5-9EA3-4335EA6AD34D}"/>
                      </a:ext>
                    </a:extLst>
                  </p:cNvPr>
                  <p:cNvSpPr>
                    <a:spLocks/>
                  </p:cNvSpPr>
                  <p:nvPr/>
                </p:nvSpPr>
                <p:spPr bwMode="auto">
                  <a:xfrm>
                    <a:off x="2810466" y="1407450"/>
                    <a:ext cx="133841" cy="88709"/>
                  </a:xfrm>
                  <a:custGeom>
                    <a:avLst/>
                    <a:gdLst>
                      <a:gd name="T0" fmla="*/ 78 w 86"/>
                      <a:gd name="T1" fmla="*/ 0 h 57"/>
                      <a:gd name="T2" fmla="*/ 0 w 86"/>
                      <a:gd name="T3" fmla="*/ 44 h 57"/>
                      <a:gd name="T4" fmla="*/ 8 w 86"/>
                      <a:gd name="T5" fmla="*/ 57 h 57"/>
                      <a:gd name="T6" fmla="*/ 86 w 86"/>
                      <a:gd name="T7" fmla="*/ 12 h 57"/>
                      <a:gd name="T8" fmla="*/ 78 w 86"/>
                      <a:gd name="T9" fmla="*/ 0 h 57"/>
                    </a:gdLst>
                    <a:ahLst/>
                    <a:cxnLst>
                      <a:cxn ang="0">
                        <a:pos x="T0" y="T1"/>
                      </a:cxn>
                      <a:cxn ang="0">
                        <a:pos x="T2" y="T3"/>
                      </a:cxn>
                      <a:cxn ang="0">
                        <a:pos x="T4" y="T5"/>
                      </a:cxn>
                      <a:cxn ang="0">
                        <a:pos x="T6" y="T7"/>
                      </a:cxn>
                      <a:cxn ang="0">
                        <a:pos x="T8" y="T9"/>
                      </a:cxn>
                    </a:cxnLst>
                    <a:rect l="0" t="0" r="r" b="b"/>
                    <a:pathLst>
                      <a:path w="86" h="57">
                        <a:moveTo>
                          <a:pt x="78" y="0"/>
                        </a:moveTo>
                        <a:lnTo>
                          <a:pt x="0" y="44"/>
                        </a:lnTo>
                        <a:lnTo>
                          <a:pt x="8" y="57"/>
                        </a:lnTo>
                        <a:lnTo>
                          <a:pt x="86" y="12"/>
                        </a:lnTo>
                        <a:lnTo>
                          <a:pt x="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07">
                    <a:extLst>
                      <a:ext uri="{FF2B5EF4-FFF2-40B4-BE49-F238E27FC236}">
                        <a16:creationId xmlns:a16="http://schemas.microsoft.com/office/drawing/2014/main" id="{2AAD228F-9E0F-4DDC-B5B8-57224A2C6482}"/>
                      </a:ext>
                    </a:extLst>
                  </p:cNvPr>
                  <p:cNvSpPr>
                    <a:spLocks/>
                  </p:cNvSpPr>
                  <p:nvPr/>
                </p:nvSpPr>
                <p:spPr bwMode="auto">
                  <a:xfrm>
                    <a:off x="2594141" y="1530397"/>
                    <a:ext cx="135398" cy="90265"/>
                  </a:xfrm>
                  <a:custGeom>
                    <a:avLst/>
                    <a:gdLst>
                      <a:gd name="T0" fmla="*/ 79 w 87"/>
                      <a:gd name="T1" fmla="*/ 0 h 58"/>
                      <a:gd name="T2" fmla="*/ 0 w 87"/>
                      <a:gd name="T3" fmla="*/ 45 h 58"/>
                      <a:gd name="T4" fmla="*/ 7 w 87"/>
                      <a:gd name="T5" fmla="*/ 58 h 58"/>
                      <a:gd name="T6" fmla="*/ 87 w 87"/>
                      <a:gd name="T7" fmla="*/ 12 h 58"/>
                      <a:gd name="T8" fmla="*/ 79 w 87"/>
                      <a:gd name="T9" fmla="*/ 0 h 58"/>
                    </a:gdLst>
                    <a:ahLst/>
                    <a:cxnLst>
                      <a:cxn ang="0">
                        <a:pos x="T0" y="T1"/>
                      </a:cxn>
                      <a:cxn ang="0">
                        <a:pos x="T2" y="T3"/>
                      </a:cxn>
                      <a:cxn ang="0">
                        <a:pos x="T4" y="T5"/>
                      </a:cxn>
                      <a:cxn ang="0">
                        <a:pos x="T6" y="T7"/>
                      </a:cxn>
                      <a:cxn ang="0">
                        <a:pos x="T8" y="T9"/>
                      </a:cxn>
                    </a:cxnLst>
                    <a:rect l="0" t="0" r="r" b="b"/>
                    <a:pathLst>
                      <a:path w="87" h="58">
                        <a:moveTo>
                          <a:pt x="79" y="0"/>
                        </a:moveTo>
                        <a:lnTo>
                          <a:pt x="0" y="45"/>
                        </a:lnTo>
                        <a:lnTo>
                          <a:pt x="7" y="58"/>
                        </a:lnTo>
                        <a:lnTo>
                          <a:pt x="87" y="12"/>
                        </a:lnTo>
                        <a:lnTo>
                          <a:pt x="7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608">
                    <a:extLst>
                      <a:ext uri="{FF2B5EF4-FFF2-40B4-BE49-F238E27FC236}">
                        <a16:creationId xmlns:a16="http://schemas.microsoft.com/office/drawing/2014/main" id="{49BDC662-5D28-4F81-9708-ADA7DAC07C9C}"/>
                      </a:ext>
                    </a:extLst>
                  </p:cNvPr>
                  <p:cNvSpPr>
                    <a:spLocks/>
                  </p:cNvSpPr>
                  <p:nvPr/>
                </p:nvSpPr>
                <p:spPr bwMode="auto">
                  <a:xfrm>
                    <a:off x="2735764" y="1472814"/>
                    <a:ext cx="70034" cy="80927"/>
                  </a:xfrm>
                  <a:custGeom>
                    <a:avLst/>
                    <a:gdLst>
                      <a:gd name="T0" fmla="*/ 22 w 45"/>
                      <a:gd name="T1" fmla="*/ 0 h 52"/>
                      <a:gd name="T2" fmla="*/ 45 w 45"/>
                      <a:gd name="T3" fmla="*/ 12 h 52"/>
                      <a:gd name="T4" fmla="*/ 45 w 45"/>
                      <a:gd name="T5" fmla="*/ 38 h 52"/>
                      <a:gd name="T6" fmla="*/ 22 w 45"/>
                      <a:gd name="T7" fmla="*/ 52 h 52"/>
                      <a:gd name="T8" fmla="*/ 0 w 45"/>
                      <a:gd name="T9" fmla="*/ 39 h 52"/>
                      <a:gd name="T10" fmla="*/ 0 w 45"/>
                      <a:gd name="T11" fmla="*/ 12 h 52"/>
                      <a:gd name="T12" fmla="*/ 22 w 4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5" h="52">
                        <a:moveTo>
                          <a:pt x="22" y="0"/>
                        </a:moveTo>
                        <a:lnTo>
                          <a:pt x="45" y="12"/>
                        </a:lnTo>
                        <a:lnTo>
                          <a:pt x="45" y="38"/>
                        </a:lnTo>
                        <a:lnTo>
                          <a:pt x="22" y="52"/>
                        </a:lnTo>
                        <a:lnTo>
                          <a:pt x="0" y="39"/>
                        </a:lnTo>
                        <a:lnTo>
                          <a:pt x="0" y="12"/>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609">
                    <a:extLst>
                      <a:ext uri="{FF2B5EF4-FFF2-40B4-BE49-F238E27FC236}">
                        <a16:creationId xmlns:a16="http://schemas.microsoft.com/office/drawing/2014/main" id="{C2C66DB3-A4B0-48F0-A145-15218EF95DF1}"/>
                      </a:ext>
                    </a:extLst>
                  </p:cNvPr>
                  <p:cNvSpPr>
                    <a:spLocks/>
                  </p:cNvSpPr>
                  <p:nvPr/>
                </p:nvSpPr>
                <p:spPr bwMode="auto">
                  <a:xfrm>
                    <a:off x="2710863" y="1446357"/>
                    <a:ext cx="118278" cy="133841"/>
                  </a:xfrm>
                  <a:custGeom>
                    <a:avLst/>
                    <a:gdLst>
                      <a:gd name="T0" fmla="*/ 38 w 76"/>
                      <a:gd name="T1" fmla="*/ 0 h 86"/>
                      <a:gd name="T2" fmla="*/ 31 w 76"/>
                      <a:gd name="T3" fmla="*/ 3 h 86"/>
                      <a:gd name="T4" fmla="*/ 9 w 76"/>
                      <a:gd name="T5" fmla="*/ 17 h 86"/>
                      <a:gd name="T6" fmla="*/ 0 w 76"/>
                      <a:gd name="T7" fmla="*/ 21 h 86"/>
                      <a:gd name="T8" fmla="*/ 0 w 76"/>
                      <a:gd name="T9" fmla="*/ 29 h 86"/>
                      <a:gd name="T10" fmla="*/ 0 w 76"/>
                      <a:gd name="T11" fmla="*/ 56 h 86"/>
                      <a:gd name="T12" fmla="*/ 0 w 76"/>
                      <a:gd name="T13" fmla="*/ 64 h 86"/>
                      <a:gd name="T14" fmla="*/ 9 w 76"/>
                      <a:gd name="T15" fmla="*/ 69 h 86"/>
                      <a:gd name="T16" fmla="*/ 31 w 76"/>
                      <a:gd name="T17" fmla="*/ 82 h 86"/>
                      <a:gd name="T18" fmla="*/ 38 w 76"/>
                      <a:gd name="T19" fmla="*/ 86 h 86"/>
                      <a:gd name="T20" fmla="*/ 46 w 76"/>
                      <a:gd name="T21" fmla="*/ 82 h 86"/>
                      <a:gd name="T22" fmla="*/ 69 w 76"/>
                      <a:gd name="T23" fmla="*/ 69 h 86"/>
                      <a:gd name="T24" fmla="*/ 76 w 76"/>
                      <a:gd name="T25" fmla="*/ 64 h 86"/>
                      <a:gd name="T26" fmla="*/ 76 w 76"/>
                      <a:gd name="T27" fmla="*/ 56 h 86"/>
                      <a:gd name="T28" fmla="*/ 76 w 76"/>
                      <a:gd name="T29" fmla="*/ 29 h 86"/>
                      <a:gd name="T30" fmla="*/ 76 w 76"/>
                      <a:gd name="T31" fmla="*/ 21 h 86"/>
                      <a:gd name="T32" fmla="*/ 69 w 76"/>
                      <a:gd name="T33" fmla="*/ 17 h 86"/>
                      <a:gd name="T34" fmla="*/ 46 w 76"/>
                      <a:gd name="T35" fmla="*/ 3 h 86"/>
                      <a:gd name="T36" fmla="*/ 38 w 7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86">
                        <a:moveTo>
                          <a:pt x="38" y="0"/>
                        </a:moveTo>
                        <a:lnTo>
                          <a:pt x="31" y="3"/>
                        </a:lnTo>
                        <a:lnTo>
                          <a:pt x="9" y="17"/>
                        </a:lnTo>
                        <a:lnTo>
                          <a:pt x="0" y="21"/>
                        </a:lnTo>
                        <a:lnTo>
                          <a:pt x="0" y="29"/>
                        </a:lnTo>
                        <a:lnTo>
                          <a:pt x="0" y="56"/>
                        </a:lnTo>
                        <a:lnTo>
                          <a:pt x="0" y="64"/>
                        </a:lnTo>
                        <a:lnTo>
                          <a:pt x="9" y="69"/>
                        </a:lnTo>
                        <a:lnTo>
                          <a:pt x="31" y="82"/>
                        </a:lnTo>
                        <a:lnTo>
                          <a:pt x="38" y="86"/>
                        </a:lnTo>
                        <a:lnTo>
                          <a:pt x="46" y="82"/>
                        </a:lnTo>
                        <a:lnTo>
                          <a:pt x="69" y="69"/>
                        </a:lnTo>
                        <a:lnTo>
                          <a:pt x="76" y="64"/>
                        </a:lnTo>
                        <a:lnTo>
                          <a:pt x="76" y="56"/>
                        </a:lnTo>
                        <a:lnTo>
                          <a:pt x="76" y="29"/>
                        </a:lnTo>
                        <a:lnTo>
                          <a:pt x="76" y="21"/>
                        </a:lnTo>
                        <a:lnTo>
                          <a:pt x="69" y="17"/>
                        </a:lnTo>
                        <a:lnTo>
                          <a:pt x="46" y="3"/>
                        </a:lnTo>
                        <a:lnTo>
                          <a:pt x="38" y="0"/>
                        </a:lnTo>
                        <a:close/>
                      </a:path>
                    </a:pathLst>
                  </a:custGeom>
                  <a:solidFill>
                    <a:srgbClr val="FFFFFF"/>
                  </a:solidFill>
                  <a:ln w="28575">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610">
                    <a:extLst>
                      <a:ext uri="{FF2B5EF4-FFF2-40B4-BE49-F238E27FC236}">
                        <a16:creationId xmlns:a16="http://schemas.microsoft.com/office/drawing/2014/main" id="{F735182C-680F-431E-A18E-18BB47642281}"/>
                      </a:ext>
                    </a:extLst>
                  </p:cNvPr>
                  <p:cNvSpPr>
                    <a:spLocks/>
                  </p:cNvSpPr>
                  <p:nvPr/>
                </p:nvSpPr>
                <p:spPr bwMode="auto">
                  <a:xfrm>
                    <a:off x="2735764" y="1662682"/>
                    <a:ext cx="70034" cy="71589"/>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4"/>
                          <a:pt x="13" y="0"/>
                          <a:pt x="30" y="0"/>
                        </a:cubicBezTo>
                        <a:cubicBezTo>
                          <a:pt x="30" y="0"/>
                          <a:pt x="30" y="0"/>
                          <a:pt x="30" y="0"/>
                        </a:cubicBezTo>
                        <a:cubicBezTo>
                          <a:pt x="47" y="0"/>
                          <a:pt x="60" y="14"/>
                          <a:pt x="60" y="30"/>
                        </a:cubicBezTo>
                        <a:cubicBezTo>
                          <a:pt x="60" y="31"/>
                          <a:pt x="60" y="31"/>
                          <a:pt x="60" y="31"/>
                        </a:cubicBezTo>
                        <a:cubicBezTo>
                          <a:pt x="60" y="48"/>
                          <a:pt x="47" y="61"/>
                          <a:pt x="30" y="61"/>
                        </a:cubicBezTo>
                        <a:cubicBezTo>
                          <a:pt x="30" y="61"/>
                          <a:pt x="30" y="61"/>
                          <a:pt x="30" y="61"/>
                        </a:cubicBezTo>
                        <a:cubicBezTo>
                          <a:pt x="13" y="61"/>
                          <a:pt x="0" y="48"/>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11">
                    <a:extLst>
                      <a:ext uri="{FF2B5EF4-FFF2-40B4-BE49-F238E27FC236}">
                        <a16:creationId xmlns:a16="http://schemas.microsoft.com/office/drawing/2014/main" id="{0FC080E8-FBD1-4394-AE4A-1BCB029E1631}"/>
                      </a:ext>
                    </a:extLst>
                  </p:cNvPr>
                  <p:cNvSpPr>
                    <a:spLocks/>
                  </p:cNvSpPr>
                  <p:nvPr/>
                </p:nvSpPr>
                <p:spPr bwMode="auto">
                  <a:xfrm>
                    <a:off x="2735764" y="1292284"/>
                    <a:ext cx="70034" cy="70034"/>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3"/>
                          <a:pt x="13" y="0"/>
                          <a:pt x="30" y="0"/>
                        </a:cubicBezTo>
                        <a:cubicBezTo>
                          <a:pt x="30" y="0"/>
                          <a:pt x="30" y="0"/>
                          <a:pt x="30" y="0"/>
                        </a:cubicBezTo>
                        <a:cubicBezTo>
                          <a:pt x="47" y="0"/>
                          <a:pt x="60" y="13"/>
                          <a:pt x="60" y="30"/>
                        </a:cubicBezTo>
                        <a:cubicBezTo>
                          <a:pt x="60" y="31"/>
                          <a:pt x="60" y="31"/>
                          <a:pt x="60" y="31"/>
                        </a:cubicBezTo>
                        <a:cubicBezTo>
                          <a:pt x="60" y="47"/>
                          <a:pt x="47" y="61"/>
                          <a:pt x="30" y="61"/>
                        </a:cubicBezTo>
                        <a:cubicBezTo>
                          <a:pt x="30" y="61"/>
                          <a:pt x="30" y="61"/>
                          <a:pt x="30" y="61"/>
                        </a:cubicBezTo>
                        <a:cubicBezTo>
                          <a:pt x="13" y="61"/>
                          <a:pt x="0" y="47"/>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2">
                    <a:extLst>
                      <a:ext uri="{FF2B5EF4-FFF2-40B4-BE49-F238E27FC236}">
                        <a16:creationId xmlns:a16="http://schemas.microsoft.com/office/drawing/2014/main" id="{4AC89C10-48A3-47A9-8197-C493AA802666}"/>
                      </a:ext>
                    </a:extLst>
                  </p:cNvPr>
                  <p:cNvSpPr>
                    <a:spLocks/>
                  </p:cNvSpPr>
                  <p:nvPr/>
                </p:nvSpPr>
                <p:spPr bwMode="auto">
                  <a:xfrm>
                    <a:off x="2894506" y="1566191"/>
                    <a:ext cx="80927" cy="79371"/>
                  </a:xfrm>
                  <a:custGeom>
                    <a:avLst/>
                    <a:gdLst>
                      <a:gd name="T0" fmla="*/ 20 w 70"/>
                      <a:gd name="T1" fmla="*/ 61 h 70"/>
                      <a:gd name="T2" fmla="*/ 19 w 70"/>
                      <a:gd name="T3" fmla="*/ 61 h 70"/>
                      <a:gd name="T4" fmla="*/ 8 w 70"/>
                      <a:gd name="T5" fmla="*/ 20 h 70"/>
                      <a:gd name="T6" fmla="*/ 9 w 70"/>
                      <a:gd name="T7" fmla="*/ 19 h 70"/>
                      <a:gd name="T8" fmla="*/ 50 w 70"/>
                      <a:gd name="T9" fmla="*/ 9 h 70"/>
                      <a:gd name="T10" fmla="*/ 50 w 70"/>
                      <a:gd name="T11" fmla="*/ 9 h 70"/>
                      <a:gd name="T12" fmla="*/ 61 w 70"/>
                      <a:gd name="T13" fmla="*/ 50 h 70"/>
                      <a:gd name="T14" fmla="*/ 61 w 70"/>
                      <a:gd name="T15" fmla="*/ 50 h 70"/>
                      <a:gd name="T16" fmla="*/ 20 w 70"/>
                      <a:gd name="T1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20" y="61"/>
                        </a:moveTo>
                        <a:cubicBezTo>
                          <a:pt x="19" y="61"/>
                          <a:pt x="19" y="61"/>
                          <a:pt x="19" y="61"/>
                        </a:cubicBezTo>
                        <a:cubicBezTo>
                          <a:pt x="5" y="53"/>
                          <a:pt x="0" y="34"/>
                          <a:pt x="8" y="20"/>
                        </a:cubicBezTo>
                        <a:cubicBezTo>
                          <a:pt x="9" y="19"/>
                          <a:pt x="9" y="19"/>
                          <a:pt x="9" y="19"/>
                        </a:cubicBezTo>
                        <a:cubicBezTo>
                          <a:pt x="17" y="5"/>
                          <a:pt x="35" y="0"/>
                          <a:pt x="50" y="9"/>
                        </a:cubicBezTo>
                        <a:cubicBezTo>
                          <a:pt x="50" y="9"/>
                          <a:pt x="50" y="9"/>
                          <a:pt x="50" y="9"/>
                        </a:cubicBezTo>
                        <a:cubicBezTo>
                          <a:pt x="65" y="17"/>
                          <a:pt x="70" y="35"/>
                          <a:pt x="61" y="50"/>
                        </a:cubicBezTo>
                        <a:cubicBezTo>
                          <a:pt x="61" y="50"/>
                          <a:pt x="61" y="50"/>
                          <a:pt x="61" y="50"/>
                        </a:cubicBezTo>
                        <a:cubicBezTo>
                          <a:pt x="53" y="65"/>
                          <a:pt x="34" y="70"/>
                          <a:pt x="20" y="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13">
                    <a:extLst>
                      <a:ext uri="{FF2B5EF4-FFF2-40B4-BE49-F238E27FC236}">
                        <a16:creationId xmlns:a16="http://schemas.microsoft.com/office/drawing/2014/main" id="{3B094DD9-129A-4947-8F71-ABE161ACF4F1}"/>
                      </a:ext>
                    </a:extLst>
                  </p:cNvPr>
                  <p:cNvSpPr>
                    <a:spLocks/>
                  </p:cNvSpPr>
                  <p:nvPr/>
                </p:nvSpPr>
                <p:spPr bwMode="auto">
                  <a:xfrm>
                    <a:off x="2572353" y="1385662"/>
                    <a:ext cx="70034" cy="68477"/>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14">
                    <a:extLst>
                      <a:ext uri="{FF2B5EF4-FFF2-40B4-BE49-F238E27FC236}">
                        <a16:creationId xmlns:a16="http://schemas.microsoft.com/office/drawing/2014/main" id="{8AE59DED-61D1-41EE-9962-A14345768828}"/>
                      </a:ext>
                    </a:extLst>
                  </p:cNvPr>
                  <p:cNvSpPr>
                    <a:spLocks/>
                  </p:cNvSpPr>
                  <p:nvPr/>
                </p:nvSpPr>
                <p:spPr bwMode="auto">
                  <a:xfrm>
                    <a:off x="2894506" y="1380993"/>
                    <a:ext cx="79371" cy="79371"/>
                  </a:xfrm>
                  <a:custGeom>
                    <a:avLst/>
                    <a:gdLst>
                      <a:gd name="T0" fmla="*/ 50 w 69"/>
                      <a:gd name="T1" fmla="*/ 60 h 69"/>
                      <a:gd name="T2" fmla="*/ 50 w 69"/>
                      <a:gd name="T3" fmla="*/ 61 h 69"/>
                      <a:gd name="T4" fmla="*/ 9 w 69"/>
                      <a:gd name="T5" fmla="*/ 50 h 69"/>
                      <a:gd name="T6" fmla="*/ 8 w 69"/>
                      <a:gd name="T7" fmla="*/ 49 h 69"/>
                      <a:gd name="T8" fmla="*/ 19 w 69"/>
                      <a:gd name="T9" fmla="*/ 8 h 69"/>
                      <a:gd name="T10" fmla="*/ 20 w 69"/>
                      <a:gd name="T11" fmla="*/ 8 h 69"/>
                      <a:gd name="T12" fmla="*/ 61 w 69"/>
                      <a:gd name="T13" fmla="*/ 19 h 69"/>
                      <a:gd name="T14" fmla="*/ 61 w 69"/>
                      <a:gd name="T15" fmla="*/ 19 h 69"/>
                      <a:gd name="T16" fmla="*/ 50 w 69"/>
                      <a:gd name="T17"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0" y="60"/>
                        </a:moveTo>
                        <a:cubicBezTo>
                          <a:pt x="50" y="61"/>
                          <a:pt x="50" y="61"/>
                          <a:pt x="50" y="61"/>
                        </a:cubicBezTo>
                        <a:cubicBezTo>
                          <a:pt x="35" y="69"/>
                          <a:pt x="17" y="64"/>
                          <a:pt x="9" y="50"/>
                        </a:cubicBezTo>
                        <a:cubicBezTo>
                          <a:pt x="8" y="49"/>
                          <a:pt x="8" y="49"/>
                          <a:pt x="8" y="49"/>
                        </a:cubicBezTo>
                        <a:cubicBezTo>
                          <a:pt x="0" y="35"/>
                          <a:pt x="5" y="16"/>
                          <a:pt x="19" y="8"/>
                        </a:cubicBezTo>
                        <a:cubicBezTo>
                          <a:pt x="20" y="8"/>
                          <a:pt x="20" y="8"/>
                          <a:pt x="20" y="8"/>
                        </a:cubicBezTo>
                        <a:cubicBezTo>
                          <a:pt x="34" y="0"/>
                          <a:pt x="52" y="4"/>
                          <a:pt x="61" y="19"/>
                        </a:cubicBezTo>
                        <a:cubicBezTo>
                          <a:pt x="61" y="19"/>
                          <a:pt x="61" y="19"/>
                          <a:pt x="61" y="19"/>
                        </a:cubicBezTo>
                        <a:cubicBezTo>
                          <a:pt x="69" y="34"/>
                          <a:pt x="64" y="52"/>
                          <a:pt x="50"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615">
                    <a:extLst>
                      <a:ext uri="{FF2B5EF4-FFF2-40B4-BE49-F238E27FC236}">
                        <a16:creationId xmlns:a16="http://schemas.microsoft.com/office/drawing/2014/main" id="{52577774-305F-42E3-8D11-10F6FC72010C}"/>
                      </a:ext>
                    </a:extLst>
                  </p:cNvPr>
                  <p:cNvSpPr>
                    <a:spLocks/>
                  </p:cNvSpPr>
                  <p:nvPr/>
                </p:nvSpPr>
                <p:spPr bwMode="auto">
                  <a:xfrm>
                    <a:off x="2572353" y="1570861"/>
                    <a:ext cx="70034" cy="70034"/>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cxnSp>
        <p:nvCxnSpPr>
          <p:cNvPr id="178" name="Straight Connector 177">
            <a:extLst>
              <a:ext uri="{FF2B5EF4-FFF2-40B4-BE49-F238E27FC236}">
                <a16:creationId xmlns:a16="http://schemas.microsoft.com/office/drawing/2014/main" id="{B5B04392-2E79-49FE-870D-7588196CEDE4}"/>
              </a:ext>
            </a:extLst>
          </p:cNvPr>
          <p:cNvCxnSpPr>
            <a:cxnSpLocks/>
          </p:cNvCxnSpPr>
          <p:nvPr/>
        </p:nvCxnSpPr>
        <p:spPr>
          <a:xfrm>
            <a:off x="4980097"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BA8307-00FD-45A6-8666-01C422E6F2D2}"/>
              </a:ext>
            </a:extLst>
          </p:cNvPr>
          <p:cNvCxnSpPr>
            <a:cxnSpLocks/>
          </p:cNvCxnSpPr>
          <p:nvPr/>
        </p:nvCxnSpPr>
        <p:spPr>
          <a:xfrm>
            <a:off x="7568439"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11BC741-91B8-41D4-A0FA-42A1B4BB2130}"/>
              </a:ext>
            </a:extLst>
          </p:cNvPr>
          <p:cNvCxnSpPr>
            <a:cxnSpLocks/>
          </p:cNvCxnSpPr>
          <p:nvPr/>
        </p:nvCxnSpPr>
        <p:spPr>
          <a:xfrm>
            <a:off x="9529974"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7205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A823627-3834-4B16-A3F0-D12D44A107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
          <a:stretch/>
        </p:blipFill>
        <p:spPr>
          <a:xfrm>
            <a:off x="0" y="0"/>
            <a:ext cx="12193222" cy="6858000"/>
          </a:xfrm>
          <a:custGeom>
            <a:avLst/>
            <a:gdLst>
              <a:gd name="connsiteX0" fmla="*/ 0 w 12193222"/>
              <a:gd name="connsiteY0" fmla="*/ 0 h 6858000"/>
              <a:gd name="connsiteX1" fmla="*/ 12193222 w 12193222"/>
              <a:gd name="connsiteY1" fmla="*/ 0 h 6858000"/>
              <a:gd name="connsiteX2" fmla="*/ 12193222 w 12193222"/>
              <a:gd name="connsiteY2" fmla="*/ 6858000 h 6858000"/>
              <a:gd name="connsiteX3" fmla="*/ 0 w 121932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3222" h="6858000">
                <a:moveTo>
                  <a:pt x="0" y="0"/>
                </a:moveTo>
                <a:lnTo>
                  <a:pt x="12193222" y="0"/>
                </a:lnTo>
                <a:lnTo>
                  <a:pt x="12193222" y="6858000"/>
                </a:lnTo>
                <a:lnTo>
                  <a:pt x="0" y="6858000"/>
                </a:lnTo>
                <a:close/>
              </a:path>
            </a:pathLst>
          </a:custGeom>
        </p:spPr>
      </p:pic>
      <p:sp>
        <p:nvSpPr>
          <p:cNvPr id="5" name="Rectangle 4">
            <a:extLst>
              <a:ext uri="{FF2B5EF4-FFF2-40B4-BE49-F238E27FC236}">
                <a16:creationId xmlns:a16="http://schemas.microsoft.com/office/drawing/2014/main" id="{D8F297FA-1558-4CAF-8C88-C69F8BFE4F15}"/>
              </a:ext>
            </a:extLst>
          </p:cNvPr>
          <p:cNvSpPr/>
          <p:nvPr/>
        </p:nvSpPr>
        <p:spPr bwMode="auto">
          <a:xfrm>
            <a:off x="0" y="0"/>
            <a:ext cx="12195242" cy="6858000"/>
          </a:xfrm>
          <a:prstGeom prst="rect">
            <a:avLst/>
          </a:prstGeom>
          <a:gradFill flip="none" rotWithShape="1">
            <a:gsLst>
              <a:gs pos="0">
                <a:srgbClr val="000000">
                  <a:alpha val="0"/>
                </a:srgbClr>
              </a:gs>
              <a:gs pos="36000">
                <a:srgbClr val="000000">
                  <a:alpha val="22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Image result for microsoft white logo">
            <a:extLst>
              <a:ext uri="{FF2B5EF4-FFF2-40B4-BE49-F238E27FC236}">
                <a16:creationId xmlns:a16="http://schemas.microsoft.com/office/drawing/2014/main" id="{38C8F3DF-F299-4F1A-9484-A0C272B26EF4}"/>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E9C48B-DDA6-4970-8A20-1CB4AB46D7BB}"/>
              </a:ext>
            </a:extLst>
          </p:cNvPr>
          <p:cNvSpPr/>
          <p:nvPr/>
        </p:nvSpPr>
        <p:spPr bwMode="auto">
          <a:xfrm>
            <a:off x="0" y="3606465"/>
            <a:ext cx="12195242" cy="3251535"/>
          </a:xfrm>
          <a:prstGeom prst="rect">
            <a:avLst/>
          </a:prstGeom>
          <a:gradFill flip="none" rotWithShape="1">
            <a:gsLst>
              <a:gs pos="46000">
                <a:srgbClr val="000000">
                  <a:alpha val="56000"/>
                </a:srgbClr>
              </a:gs>
              <a:gs pos="72000">
                <a:srgbClr val="000000">
                  <a:alpha val="40000"/>
                </a:srgbClr>
              </a:gs>
              <a:gs pos="100000">
                <a:srgbClr val="00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0">
            <a:extLst>
              <a:ext uri="{FF2B5EF4-FFF2-40B4-BE49-F238E27FC236}">
                <a16:creationId xmlns:a16="http://schemas.microsoft.com/office/drawing/2014/main" id="{FBE64A9F-B773-424A-B984-BA4E050EB746}"/>
              </a:ext>
            </a:extLst>
          </p:cNvPr>
          <p:cNvSpPr txBox="1">
            <a:spLocks/>
          </p:cNvSpPr>
          <p:nvPr/>
        </p:nvSpPr>
        <p:spPr>
          <a:xfrm>
            <a:off x="579893" y="4968734"/>
            <a:ext cx="9825038" cy="7232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1800"/>
              </a:spcAft>
            </a:pPr>
            <a:r>
              <a:rPr lang="en-US" sz="4700">
                <a:solidFill>
                  <a:srgbClr val="50E6FF"/>
                </a:solidFill>
                <a:cs typeface="Segoe UI"/>
              </a:rPr>
              <a:t>Thank you</a:t>
            </a:r>
            <a:endParaRPr lang="en-US" sz="2400">
              <a:solidFill>
                <a:srgbClr val="50E6FF"/>
              </a:solidFill>
              <a:ea typeface="+mj-lt"/>
              <a:cs typeface="+mj-lt"/>
            </a:endParaRPr>
          </a:p>
        </p:txBody>
      </p:sp>
      <p:sp>
        <p:nvSpPr>
          <p:cNvPr id="7" name="Rectangle 6">
            <a:extLst>
              <a:ext uri="{FF2B5EF4-FFF2-40B4-BE49-F238E27FC236}">
                <a16:creationId xmlns:a16="http://schemas.microsoft.com/office/drawing/2014/main" id="{AC871CEB-B0C7-4FB2-9D29-9FEDD2972169}"/>
              </a:ext>
            </a:extLst>
          </p:cNvPr>
          <p:cNvSpPr/>
          <p:nvPr/>
        </p:nvSpPr>
        <p:spPr>
          <a:xfrm>
            <a:off x="7714526" y="6343844"/>
            <a:ext cx="2529539" cy="184666"/>
          </a:xfrm>
          <a:prstGeom prst="rect">
            <a:avLst/>
          </a:prstGeom>
          <a:ln>
            <a:noFill/>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hlinkClick r:id="rId5">
                  <a:extLst>
                    <a:ext uri="{A12FA001-AC4F-418D-AE19-62706E023703}">
                      <ahyp:hlinkClr xmlns:ahyp="http://schemas.microsoft.com/office/drawing/2018/hyperlinkcolor" val="tx"/>
                    </a:ext>
                  </a:extLst>
                </a:hlinkClick>
              </a:rPr>
              <a:t>Microsoft Cloud for Financial Services</a:t>
            </a:r>
            <a:endParaRPr kumimoji="0" lang="en-US" sz="1200" b="0" i="0" u="sng" strike="noStrike" kern="0" cap="none" spc="0" normalizeH="0" baseline="0" noProof="0">
              <a:ln>
                <a:noFill/>
              </a:ln>
              <a:solidFill>
                <a:schemeClr val="bg1"/>
              </a:solidFill>
              <a:effectLst/>
              <a:uLnTx/>
              <a:uFillTx/>
            </a:endParaRPr>
          </a:p>
        </p:txBody>
      </p:sp>
      <p:sp>
        <p:nvSpPr>
          <p:cNvPr id="9" name="Rectangle: Rounded Corners 29">
            <a:hlinkClick r:id="rId6"/>
            <a:extLst>
              <a:ext uri="{FF2B5EF4-FFF2-40B4-BE49-F238E27FC236}">
                <a16:creationId xmlns:a16="http://schemas.microsoft.com/office/drawing/2014/main" id="{2CD2CD5B-BB67-41CB-A3C5-B0CD2A80477E}"/>
              </a:ext>
            </a:extLst>
          </p:cNvPr>
          <p:cNvSpPr/>
          <p:nvPr/>
        </p:nvSpPr>
        <p:spPr>
          <a:xfrm>
            <a:off x="10700629" y="6263530"/>
            <a:ext cx="264981" cy="264980"/>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27">
            <a:hlinkClick r:id="rId7"/>
            <a:extLst>
              <a:ext uri="{FF2B5EF4-FFF2-40B4-BE49-F238E27FC236}">
                <a16:creationId xmlns:a16="http://schemas.microsoft.com/office/drawing/2014/main" id="{C8F06F17-6808-4304-B124-447C7556BE2A}"/>
              </a:ext>
            </a:extLst>
          </p:cNvPr>
          <p:cNvSpPr/>
          <p:nvPr/>
        </p:nvSpPr>
        <p:spPr>
          <a:xfrm>
            <a:off x="10378744" y="6263530"/>
            <a:ext cx="264981" cy="264980"/>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28">
            <a:hlinkClick r:id="rId7"/>
            <a:extLst>
              <a:ext uri="{FF2B5EF4-FFF2-40B4-BE49-F238E27FC236}">
                <a16:creationId xmlns:a16="http://schemas.microsoft.com/office/drawing/2014/main" id="{9ED56908-EB7D-4780-BF45-BEE2D3D3E738}"/>
              </a:ext>
            </a:extLst>
          </p:cNvPr>
          <p:cNvSpPr/>
          <p:nvPr/>
        </p:nvSpPr>
        <p:spPr>
          <a:xfrm>
            <a:off x="10459360" y="6297857"/>
            <a:ext cx="103748" cy="196326"/>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25">
            <a:hlinkClick r:id="rId8"/>
            <a:extLst>
              <a:ext uri="{FF2B5EF4-FFF2-40B4-BE49-F238E27FC236}">
                <a16:creationId xmlns:a16="http://schemas.microsoft.com/office/drawing/2014/main" id="{AD40B788-871F-4432-8A21-0314A15A51B8}"/>
              </a:ext>
            </a:extLst>
          </p:cNvPr>
          <p:cNvSpPr/>
          <p:nvPr/>
        </p:nvSpPr>
        <p:spPr>
          <a:xfrm>
            <a:off x="11022520" y="6263530"/>
            <a:ext cx="264981" cy="264980"/>
          </a:xfrm>
          <a:prstGeom prst="roundRect">
            <a:avLst>
              <a:gd name="adj" fmla="val 10332"/>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9">
            <a:hlinkClick r:id="rId8"/>
            <a:extLst>
              <a:ext uri="{FF2B5EF4-FFF2-40B4-BE49-F238E27FC236}">
                <a16:creationId xmlns:a16="http://schemas.microsoft.com/office/drawing/2014/main" id="{8F6CF523-9E00-4FA3-8C6A-CCEA2CF226B7}"/>
              </a:ext>
            </a:extLst>
          </p:cNvPr>
          <p:cNvSpPr>
            <a:spLocks noEditPoints="1"/>
          </p:cNvSpPr>
          <p:nvPr/>
        </p:nvSpPr>
        <p:spPr bwMode="auto">
          <a:xfrm>
            <a:off x="11055960" y="6301754"/>
            <a:ext cx="198097" cy="188550"/>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16" name="Freeform 13">
            <a:hlinkClick r:id="rId9"/>
            <a:extLst>
              <a:ext uri="{FF2B5EF4-FFF2-40B4-BE49-F238E27FC236}">
                <a16:creationId xmlns:a16="http://schemas.microsoft.com/office/drawing/2014/main" id="{94CACB6B-7B3D-428E-9F61-93A509B06ECA}"/>
              </a:ext>
            </a:extLst>
          </p:cNvPr>
          <p:cNvSpPr>
            <a:spLocks/>
          </p:cNvSpPr>
          <p:nvPr/>
        </p:nvSpPr>
        <p:spPr bwMode="auto">
          <a:xfrm>
            <a:off x="10736768" y="6318985"/>
            <a:ext cx="190641" cy="154072"/>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17" name="Rectangle: Rounded Corners 27">
            <a:hlinkClick r:id="rId10"/>
            <a:extLst>
              <a:ext uri="{FF2B5EF4-FFF2-40B4-BE49-F238E27FC236}">
                <a16:creationId xmlns:a16="http://schemas.microsoft.com/office/drawing/2014/main" id="{33AD9B69-7C3F-474F-B744-9D61B3B00808}"/>
              </a:ext>
            </a:extLst>
          </p:cNvPr>
          <p:cNvSpPr/>
          <p:nvPr/>
        </p:nvSpPr>
        <p:spPr>
          <a:xfrm>
            <a:off x="10378746" y="6263530"/>
            <a:ext cx="264981" cy="264980"/>
          </a:xfrm>
          <a:prstGeom prst="roundRect">
            <a:avLst>
              <a:gd name="adj" fmla="val 8925"/>
            </a:avLst>
          </a:prstGeom>
          <a:solidFill>
            <a:srgbClr val="3A569C"/>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28">
            <a:hlinkClick r:id="rId7"/>
            <a:extLst>
              <a:ext uri="{FF2B5EF4-FFF2-40B4-BE49-F238E27FC236}">
                <a16:creationId xmlns:a16="http://schemas.microsoft.com/office/drawing/2014/main" id="{B3284016-81B2-4F7A-8B9F-4FB34199F24D}"/>
              </a:ext>
            </a:extLst>
          </p:cNvPr>
          <p:cNvSpPr/>
          <p:nvPr/>
        </p:nvSpPr>
        <p:spPr>
          <a:xfrm>
            <a:off x="10459363" y="6297857"/>
            <a:ext cx="103748" cy="196326"/>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hlinkClick r:id="rId11"/>
            <a:extLst>
              <a:ext uri="{FF2B5EF4-FFF2-40B4-BE49-F238E27FC236}">
                <a16:creationId xmlns:a16="http://schemas.microsoft.com/office/drawing/2014/main" id="{E3FB22CA-7C74-4633-B171-C9290ECFDCF2}"/>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10700631" y="6263530"/>
            <a:ext cx="264981" cy="264980"/>
          </a:xfrm>
          <a:prstGeom prst="rect">
            <a:avLst/>
          </a:prstGeom>
        </p:spPr>
      </p:pic>
      <p:pic>
        <p:nvPicPr>
          <p:cNvPr id="22" name="Picture 21">
            <a:hlinkClick r:id="rId13"/>
            <a:extLst>
              <a:ext uri="{FF2B5EF4-FFF2-40B4-BE49-F238E27FC236}">
                <a16:creationId xmlns:a16="http://schemas.microsoft.com/office/drawing/2014/main" id="{D21B3559-9C5C-4503-80B1-2D37B1C946B5}"/>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11022521" y="6263530"/>
            <a:ext cx="264981" cy="264980"/>
          </a:xfrm>
          <a:prstGeom prst="rect">
            <a:avLst/>
          </a:prstGeom>
        </p:spPr>
      </p:pic>
    </p:spTree>
    <p:extLst>
      <p:ext uri="{BB962C8B-B14F-4D97-AF65-F5344CB8AC3E}">
        <p14:creationId xmlns:p14="http://schemas.microsoft.com/office/powerpoint/2010/main" val="30343189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E0861F29-9A71-49F9-ACC9-F838FC8ED11E}"/>
              </a:ext>
            </a:extLst>
          </p:cNvPr>
          <p:cNvSpPr/>
          <p:nvPr/>
        </p:nvSpPr>
        <p:spPr bwMode="auto">
          <a:xfrm>
            <a:off x="585217" y="4673263"/>
            <a:ext cx="11021566" cy="1897541"/>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7A83EF3-CD5E-4D35-9F00-7144EFF6CF0D}"/>
              </a:ext>
            </a:extLst>
          </p:cNvPr>
          <p:cNvSpPr/>
          <p:nvPr/>
        </p:nvSpPr>
        <p:spPr bwMode="auto">
          <a:xfrm>
            <a:off x="584200" y="2494161"/>
            <a:ext cx="11025188" cy="4076643"/>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5B08B1A-CE41-4CF1-A201-A6A23848A536}"/>
              </a:ext>
            </a:extLst>
          </p:cNvPr>
          <p:cNvSpPr>
            <a:spLocks noGrp="1"/>
          </p:cNvSpPr>
          <p:nvPr>
            <p:ph type="title"/>
          </p:nvPr>
        </p:nvSpPr>
        <p:spPr>
          <a:xfrm>
            <a:off x="588262" y="457200"/>
            <a:ext cx="11149647" cy="954107"/>
          </a:xfrm>
        </p:spPr>
        <p:txBody>
          <a:bodyPr/>
          <a:lstStyle/>
          <a:p>
            <a:r>
              <a:rPr lang="en-US" sz="3100"/>
              <a:t>Today, priorities are changing, and technology needs to keep up</a:t>
            </a:r>
            <a:endParaRPr lang="en-IN" sz="3100"/>
          </a:p>
        </p:txBody>
      </p:sp>
      <p:sp>
        <p:nvSpPr>
          <p:cNvPr id="107" name="Rectangle 106">
            <a:extLst>
              <a:ext uri="{FF2B5EF4-FFF2-40B4-BE49-F238E27FC236}">
                <a16:creationId xmlns:a16="http://schemas.microsoft.com/office/drawing/2014/main" id="{C579784F-9F9D-4BA2-AB4C-F06A156451B0}"/>
              </a:ext>
            </a:extLst>
          </p:cNvPr>
          <p:cNvSpPr/>
          <p:nvPr/>
        </p:nvSpPr>
        <p:spPr>
          <a:xfrm>
            <a:off x="5113348" y="6598456"/>
            <a:ext cx="6493435" cy="153888"/>
          </a:xfrm>
          <a:prstGeom prst="rect">
            <a:avLst/>
          </a:prstGeom>
          <a:noFill/>
        </p:spPr>
        <p:txBody>
          <a:bodyPr wrap="square" lIns="0" tIns="0" rIns="0" bIns="0">
            <a:noAutofit/>
          </a:bodyPr>
          <a:lstStyle/>
          <a:p>
            <a:pPr marL="0" marR="0" lvl="1" indent="0" algn="r" defTabSz="914367" rtl="0" eaLnBrk="1" fontAlgn="base" latinLnBrk="0" hangingPunct="1">
              <a:lnSpc>
                <a:spcPct val="100000"/>
              </a:lnSpc>
              <a:spcBef>
                <a:spcPts val="600"/>
              </a:spcBef>
              <a:spcAft>
                <a:spcPts val="0"/>
              </a:spcAft>
              <a:buClrTx/>
              <a:buSzTx/>
              <a:buFontTx/>
              <a:buNone/>
              <a:tabLst/>
              <a:defRPr/>
            </a:pPr>
            <a:r>
              <a:rPr lang="en-US" sz="900">
                <a:latin typeface="Segoe UI"/>
                <a:cs typeface="Segoe UI" panose="020B0502040204020203" pitchFamily="34" charset="0"/>
              </a:rPr>
              <a:t>1. </a:t>
            </a:r>
            <a:r>
              <a:rPr lang="en-US" sz="900">
                <a:latin typeface="Segoe UI"/>
                <a:cs typeface="Segoe UI" panose="020B0502040204020203" pitchFamily="34" charset="0"/>
                <a:hlinkClick r:id="rId3"/>
              </a:rPr>
              <a:t>Deloitte</a:t>
            </a:r>
            <a:r>
              <a:rPr lang="en-US" sz="900">
                <a:latin typeface="Segoe UI"/>
                <a:cs typeface="Segoe UI" panose="020B0502040204020203" pitchFamily="34" charset="0"/>
              </a:rPr>
              <a:t> 2. </a:t>
            </a:r>
            <a:r>
              <a:rPr lang="en-US" sz="900">
                <a:latin typeface="Segoe UI"/>
                <a:cs typeface="Segoe UI" panose="020B0502040204020203" pitchFamily="34" charset="0"/>
                <a:hlinkClick r:id="rId4"/>
              </a:rPr>
              <a:t>McKinsey</a:t>
            </a:r>
            <a:r>
              <a:rPr lang="en-US" sz="900">
                <a:latin typeface="Segoe UI"/>
                <a:cs typeface="Segoe UI" panose="020B0502040204020203" pitchFamily="34" charset="0"/>
              </a:rPr>
              <a:t> 3. </a:t>
            </a:r>
            <a:r>
              <a:rPr lang="en-US" sz="900">
                <a:solidFill>
                  <a:schemeClr val="accent1"/>
                </a:solidFill>
                <a:latin typeface="Segoe UI"/>
                <a:cs typeface="Segoe UI" panose="020B0502040204020203" pitchFamily="34" charset="0"/>
                <a:hlinkClick r:id="rId5">
                  <a:extLst>
                    <a:ext uri="{A12FA001-AC4F-418D-AE19-62706E023703}">
                      <ahyp:hlinkClr xmlns:ahyp="http://schemas.microsoft.com/office/drawing/2018/hyperlinkcolor" val="tx"/>
                    </a:ext>
                  </a:extLst>
                </a:hlinkClick>
              </a:rPr>
              <a:t>McKinsey</a:t>
            </a:r>
            <a:r>
              <a:rPr lang="en-US" sz="900">
                <a:latin typeface="Segoe UI"/>
                <a:cs typeface="Segoe UI" panose="020B0502040204020203" pitchFamily="34" charset="0"/>
              </a:rPr>
              <a:t> 4. </a:t>
            </a:r>
            <a:r>
              <a:rPr lang="en-US" sz="900">
                <a:solidFill>
                  <a:schemeClr val="accent1"/>
                </a:solidFill>
                <a:latin typeface="Segoe UI"/>
                <a:cs typeface="Segoe UI" panose="020B0502040204020203" pitchFamily="34" charset="0"/>
                <a:hlinkClick r:id="rId6"/>
              </a:rPr>
              <a:t>Moss Adams</a:t>
            </a:r>
            <a:endPar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DA35DAAA-F3C7-411D-B6F0-E47BB99D5438}"/>
              </a:ext>
            </a:extLst>
          </p:cNvPr>
          <p:cNvSpPr/>
          <p:nvPr/>
        </p:nvSpPr>
        <p:spPr bwMode="auto">
          <a:xfrm>
            <a:off x="0" y="2150856"/>
            <a:ext cx="12192000" cy="6531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50B4B68F-87CE-4AF0-A5C5-FF07833023EB}"/>
              </a:ext>
            </a:extLst>
          </p:cNvPr>
          <p:cNvSpPr/>
          <p:nvPr/>
        </p:nvSpPr>
        <p:spPr>
          <a:xfrm>
            <a:off x="505160" y="2270004"/>
            <a:ext cx="5506589" cy="414847"/>
          </a:xfrm>
          <a:prstGeom prst="rect">
            <a:avLst/>
          </a:prstGeom>
          <a:noFill/>
        </p:spPr>
        <p:txBody>
          <a:bodyPr wrap="square" lIns="0" tIns="0" rIns="0" bIns="0" anchor="ctr">
            <a:noAutofit/>
          </a:bodyPr>
          <a:lstStyle/>
          <a:p>
            <a:pPr marL="0" marR="0" lvl="1" indent="0" algn="ctr" defTabSz="914367" rtl="0" eaLnBrk="1" fontAlgn="base"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Financial services organizations are focused on:</a:t>
            </a:r>
          </a:p>
        </p:txBody>
      </p:sp>
      <p:sp>
        <p:nvSpPr>
          <p:cNvPr id="74" name="Rectangle 73">
            <a:extLst>
              <a:ext uri="{FF2B5EF4-FFF2-40B4-BE49-F238E27FC236}">
                <a16:creationId xmlns:a16="http://schemas.microsoft.com/office/drawing/2014/main" id="{EB2EC24B-E348-4ACF-826B-3F805E3F5C01}"/>
              </a:ext>
            </a:extLst>
          </p:cNvPr>
          <p:cNvSpPr/>
          <p:nvPr/>
        </p:nvSpPr>
        <p:spPr>
          <a:xfrm>
            <a:off x="6242051" y="2270004"/>
            <a:ext cx="5364732" cy="414847"/>
          </a:xfrm>
          <a:prstGeom prst="rect">
            <a:avLst/>
          </a:prstGeom>
          <a:noFill/>
        </p:spPr>
        <p:txBody>
          <a:bodyPr wrap="square" lIns="0" tIns="0" rIns="0" bIns="0" anchor="ctr">
            <a:noAutofit/>
          </a:bodyPr>
          <a:lstStyle/>
          <a:p>
            <a:pPr marL="0" lvl="1" algn="ctr" defTabSz="914367" fontAlgn="base">
              <a:spcBef>
                <a:spcPts val="600"/>
              </a:spcBef>
              <a:defRPr/>
            </a:pPr>
            <a:r>
              <a:rPr lang="en-US" sz="2000">
                <a:solidFill>
                  <a:schemeClr val="bg1"/>
                </a:solidFill>
                <a:latin typeface="+mj-lt"/>
                <a:cs typeface="Segoe UI" panose="020B0502040204020203" pitchFamily="34" charset="0"/>
              </a:rPr>
              <a:t>But their technology is holding them back:</a:t>
            </a:r>
          </a:p>
        </p:txBody>
      </p:sp>
      <p:cxnSp>
        <p:nvCxnSpPr>
          <p:cNvPr id="9" name="Straight Connector 8">
            <a:extLst>
              <a:ext uri="{FF2B5EF4-FFF2-40B4-BE49-F238E27FC236}">
                <a16:creationId xmlns:a16="http://schemas.microsoft.com/office/drawing/2014/main" id="{B6771E0D-70DE-4D96-9919-1B9F1B98A2F6}"/>
              </a:ext>
            </a:extLst>
          </p:cNvPr>
          <p:cNvCxnSpPr>
            <a:cxnSpLocks/>
          </p:cNvCxnSpPr>
          <p:nvPr/>
        </p:nvCxnSpPr>
        <p:spPr>
          <a:xfrm>
            <a:off x="6096000" y="2256595"/>
            <a:ext cx="0" cy="441664"/>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42EB62A-6BF6-4BF3-875B-E07ADB1C8FE3}"/>
              </a:ext>
            </a:extLst>
          </p:cNvPr>
          <p:cNvGrpSpPr>
            <a:grpSpLocks noChangeAspect="1"/>
          </p:cNvGrpSpPr>
          <p:nvPr/>
        </p:nvGrpSpPr>
        <p:grpSpPr>
          <a:xfrm>
            <a:off x="8452916" y="1078838"/>
            <a:ext cx="943002" cy="943002"/>
            <a:chOff x="2843911" y="2493822"/>
            <a:chExt cx="831086" cy="831086"/>
          </a:xfrm>
        </p:grpSpPr>
        <p:grpSp>
          <p:nvGrpSpPr>
            <p:cNvPr id="134" name="Group 133">
              <a:extLst>
                <a:ext uri="{FF2B5EF4-FFF2-40B4-BE49-F238E27FC236}">
                  <a16:creationId xmlns:a16="http://schemas.microsoft.com/office/drawing/2014/main" id="{BB0ABD8A-1ADF-42E6-ADB8-F70D13931E27}"/>
                </a:ext>
              </a:extLst>
            </p:cNvPr>
            <p:cNvGrpSpPr>
              <a:grpSpLocks/>
            </p:cNvGrpSpPr>
            <p:nvPr/>
          </p:nvGrpSpPr>
          <p:grpSpPr>
            <a:xfrm>
              <a:off x="2843911" y="2493822"/>
              <a:ext cx="831086" cy="831086"/>
              <a:chOff x="2677356" y="489672"/>
              <a:chExt cx="832104" cy="832104"/>
            </a:xfrm>
          </p:grpSpPr>
          <p:sp>
            <p:nvSpPr>
              <p:cNvPr id="151" name="Oval 150">
                <a:extLst>
                  <a:ext uri="{FF2B5EF4-FFF2-40B4-BE49-F238E27FC236}">
                    <a16:creationId xmlns:a16="http://schemas.microsoft.com/office/drawing/2014/main" id="{B96E118E-D5AA-4C20-AE2D-70DF1466153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52" name="Oval 151">
                <a:extLst>
                  <a:ext uri="{FF2B5EF4-FFF2-40B4-BE49-F238E27FC236}">
                    <a16:creationId xmlns:a16="http://schemas.microsoft.com/office/drawing/2014/main" id="{B847AEBE-D719-4829-91BC-1946FE2D4FB1}"/>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35" name="Graphic 10" descr="artificial intelligence">
              <a:extLst>
                <a:ext uri="{FF2B5EF4-FFF2-40B4-BE49-F238E27FC236}">
                  <a16:creationId xmlns:a16="http://schemas.microsoft.com/office/drawing/2014/main" id="{9E0B452E-26ED-42A1-A950-985F6782B6FB}"/>
                </a:ext>
              </a:extLst>
            </p:cNvPr>
            <p:cNvGrpSpPr/>
            <p:nvPr/>
          </p:nvGrpSpPr>
          <p:grpSpPr>
            <a:xfrm>
              <a:off x="3052556" y="2702468"/>
              <a:ext cx="413797" cy="413795"/>
              <a:chOff x="10132002" y="1254060"/>
              <a:chExt cx="413797" cy="413795"/>
            </a:xfrm>
          </p:grpSpPr>
          <p:sp>
            <p:nvSpPr>
              <p:cNvPr id="136" name="Freeform: Shape 135">
                <a:extLst>
                  <a:ext uri="{FF2B5EF4-FFF2-40B4-BE49-F238E27FC236}">
                    <a16:creationId xmlns:a16="http://schemas.microsoft.com/office/drawing/2014/main" id="{2EDB408A-07A8-4752-BEAA-F4AC332BB407}"/>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6BB34B8F-71F0-464F-AA05-3C838E7700A8}"/>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671284A-1F55-48AB-B78F-5B5E6E1A4FAD}"/>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7578DEF-7F18-456D-BB47-D542889C918D}"/>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FFC268-C201-4509-885C-8576AB68BB30}"/>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C27BC0A-1C76-4E06-BE77-89413F4575DA}"/>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64766C1-C7F0-42B5-B91E-5D935393E097}"/>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02701AE-80D8-40DC-B4E5-179DF816BCD5}"/>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77B7D04-1F1C-4D4F-AF03-06EBB44A7D97}"/>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94262B2-CF01-48D2-81B3-E02A6D0E69B6}"/>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8" name="Group 117">
            <a:extLst>
              <a:ext uri="{FF2B5EF4-FFF2-40B4-BE49-F238E27FC236}">
                <a16:creationId xmlns:a16="http://schemas.microsoft.com/office/drawing/2014/main" id="{59EB9C37-44F5-40AA-84BA-9F13C8146F45}"/>
              </a:ext>
            </a:extLst>
          </p:cNvPr>
          <p:cNvGrpSpPr>
            <a:grpSpLocks noChangeAspect="1"/>
          </p:cNvGrpSpPr>
          <p:nvPr/>
        </p:nvGrpSpPr>
        <p:grpSpPr>
          <a:xfrm>
            <a:off x="2797671" y="1078838"/>
            <a:ext cx="943002" cy="943002"/>
            <a:chOff x="1716088" y="3863463"/>
            <a:chExt cx="831086" cy="831086"/>
          </a:xfrm>
        </p:grpSpPr>
        <p:grpSp>
          <p:nvGrpSpPr>
            <p:cNvPr id="119" name="Group 118">
              <a:extLst>
                <a:ext uri="{FF2B5EF4-FFF2-40B4-BE49-F238E27FC236}">
                  <a16:creationId xmlns:a16="http://schemas.microsoft.com/office/drawing/2014/main" id="{A7A32B17-0B33-4B68-9DF7-337D456A9CFC}"/>
                </a:ext>
              </a:extLst>
            </p:cNvPr>
            <p:cNvGrpSpPr>
              <a:grpSpLocks/>
            </p:cNvGrpSpPr>
            <p:nvPr/>
          </p:nvGrpSpPr>
          <p:grpSpPr>
            <a:xfrm>
              <a:off x="1716088" y="3863463"/>
              <a:ext cx="831086" cy="831086"/>
              <a:chOff x="2677356" y="489672"/>
              <a:chExt cx="832104" cy="832104"/>
            </a:xfrm>
          </p:grpSpPr>
          <p:sp>
            <p:nvSpPr>
              <p:cNvPr id="131" name="Oval 130">
                <a:extLst>
                  <a:ext uri="{FF2B5EF4-FFF2-40B4-BE49-F238E27FC236}">
                    <a16:creationId xmlns:a16="http://schemas.microsoft.com/office/drawing/2014/main" id="{75C72A9C-7467-457A-82A2-2FE7C229AB7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32" name="Oval 131">
                <a:extLst>
                  <a:ext uri="{FF2B5EF4-FFF2-40B4-BE49-F238E27FC236}">
                    <a16:creationId xmlns:a16="http://schemas.microsoft.com/office/drawing/2014/main" id="{7CE381DC-38C3-426C-98B0-69CFC56FE20F}"/>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20" name="Group 119">
              <a:extLst>
                <a:ext uri="{FF2B5EF4-FFF2-40B4-BE49-F238E27FC236}">
                  <a16:creationId xmlns:a16="http://schemas.microsoft.com/office/drawing/2014/main" id="{2E755316-0CC0-41E2-8744-CBBC30220C52}"/>
                </a:ext>
              </a:extLst>
            </p:cNvPr>
            <p:cNvGrpSpPr/>
            <p:nvPr/>
          </p:nvGrpSpPr>
          <p:grpSpPr>
            <a:xfrm>
              <a:off x="1896681" y="4029768"/>
              <a:ext cx="469900" cy="498476"/>
              <a:chOff x="6359525" y="725485"/>
              <a:chExt cx="469900" cy="498476"/>
            </a:xfrm>
          </p:grpSpPr>
          <p:sp>
            <p:nvSpPr>
              <p:cNvPr id="121" name="AutoShape 20">
                <a:extLst>
                  <a:ext uri="{FF2B5EF4-FFF2-40B4-BE49-F238E27FC236}">
                    <a16:creationId xmlns:a16="http://schemas.microsoft.com/office/drawing/2014/main" id="{7B3400EE-52ED-42FC-ADE2-6405C0A20787}"/>
                  </a:ext>
                </a:extLst>
              </p:cNvPr>
              <p:cNvSpPr>
                <a:spLocks noChangeAspect="1" noChangeArrowheads="1" noTextEdit="1"/>
              </p:cNvSpPr>
              <p:nvPr/>
            </p:nvSpPr>
            <p:spPr bwMode="auto">
              <a:xfrm>
                <a:off x="6359525" y="725485"/>
                <a:ext cx="4699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Oval 22">
                <a:extLst>
                  <a:ext uri="{FF2B5EF4-FFF2-40B4-BE49-F238E27FC236}">
                    <a16:creationId xmlns:a16="http://schemas.microsoft.com/office/drawing/2014/main" id="{CC5A92CB-50CF-45EB-B097-EFA536CDA421}"/>
                  </a:ext>
                </a:extLst>
              </p:cNvPr>
              <p:cNvSpPr>
                <a:spLocks noChangeArrowheads="1"/>
              </p:cNvSpPr>
              <p:nvPr/>
            </p:nvSpPr>
            <p:spPr bwMode="auto">
              <a:xfrm>
                <a:off x="6515100" y="912810"/>
                <a:ext cx="157163" cy="155575"/>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3">
                <a:extLst>
                  <a:ext uri="{FF2B5EF4-FFF2-40B4-BE49-F238E27FC236}">
                    <a16:creationId xmlns:a16="http://schemas.microsoft.com/office/drawing/2014/main" id="{75F9B348-4B7A-4C23-B3B5-F3F9C281279E}"/>
                  </a:ext>
                </a:extLst>
              </p:cNvPr>
              <p:cNvSpPr>
                <a:spLocks/>
              </p:cNvSpPr>
              <p:nvPr/>
            </p:nvSpPr>
            <p:spPr bwMode="auto">
              <a:xfrm>
                <a:off x="6462713" y="1089023"/>
                <a:ext cx="269875" cy="134938"/>
              </a:xfrm>
              <a:custGeom>
                <a:avLst/>
                <a:gdLst>
                  <a:gd name="T0" fmla="*/ 92 w 184"/>
                  <a:gd name="T1" fmla="*/ 0 h 92"/>
                  <a:gd name="T2" fmla="*/ 0 w 184"/>
                  <a:gd name="T3" fmla="*/ 92 h 92"/>
                  <a:gd name="T4" fmla="*/ 184 w 184"/>
                  <a:gd name="T5" fmla="*/ 92 h 92"/>
                  <a:gd name="T6" fmla="*/ 92 w 184"/>
                  <a:gd name="T7" fmla="*/ 0 h 92"/>
                </a:gdLst>
                <a:ahLst/>
                <a:cxnLst>
                  <a:cxn ang="0">
                    <a:pos x="T0" y="T1"/>
                  </a:cxn>
                  <a:cxn ang="0">
                    <a:pos x="T2" y="T3"/>
                  </a:cxn>
                  <a:cxn ang="0">
                    <a:pos x="T4" y="T5"/>
                  </a:cxn>
                  <a:cxn ang="0">
                    <a:pos x="T6" y="T7"/>
                  </a:cxn>
                </a:cxnLst>
                <a:rect l="0" t="0" r="r" b="b"/>
                <a:pathLst>
                  <a:path w="184" h="92">
                    <a:moveTo>
                      <a:pt x="92" y="0"/>
                    </a:moveTo>
                    <a:cubicBezTo>
                      <a:pt x="41" y="0"/>
                      <a:pt x="0" y="41"/>
                      <a:pt x="0" y="92"/>
                    </a:cubicBezTo>
                    <a:cubicBezTo>
                      <a:pt x="184" y="92"/>
                      <a:pt x="184" y="92"/>
                      <a:pt x="184" y="92"/>
                    </a:cubicBezTo>
                    <a:cubicBezTo>
                      <a:pt x="184" y="41"/>
                      <a:pt x="143" y="0"/>
                      <a:pt x="92"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Oval 24">
                <a:extLst>
                  <a:ext uri="{FF2B5EF4-FFF2-40B4-BE49-F238E27FC236}">
                    <a16:creationId xmlns:a16="http://schemas.microsoft.com/office/drawing/2014/main" id="{1E23370B-3C22-4057-906A-6A1036881828}"/>
                  </a:ext>
                </a:extLst>
              </p:cNvPr>
              <p:cNvSpPr>
                <a:spLocks noChangeArrowheads="1"/>
              </p:cNvSpPr>
              <p:nvPr/>
            </p:nvSpPr>
            <p:spPr bwMode="auto">
              <a:xfrm>
                <a:off x="6702425" y="773110"/>
                <a:ext cx="79375" cy="762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Oval 25">
                <a:extLst>
                  <a:ext uri="{FF2B5EF4-FFF2-40B4-BE49-F238E27FC236}">
                    <a16:creationId xmlns:a16="http://schemas.microsoft.com/office/drawing/2014/main" id="{C612EC3C-7FCC-4511-9808-0D51F37628EA}"/>
                  </a:ext>
                </a:extLst>
              </p:cNvPr>
              <p:cNvSpPr>
                <a:spLocks noChangeArrowheads="1"/>
              </p:cNvSpPr>
              <p:nvPr/>
            </p:nvSpPr>
            <p:spPr bwMode="auto">
              <a:xfrm>
                <a:off x="6359525" y="927098"/>
                <a:ext cx="47625" cy="476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26">
                <a:extLst>
                  <a:ext uri="{FF2B5EF4-FFF2-40B4-BE49-F238E27FC236}">
                    <a16:creationId xmlns:a16="http://schemas.microsoft.com/office/drawing/2014/main" id="{893CE767-DED1-418F-B83A-5AF783798428}"/>
                  </a:ext>
                </a:extLst>
              </p:cNvPr>
              <p:cNvSpPr>
                <a:spLocks noChangeArrowheads="1"/>
              </p:cNvSpPr>
              <p:nvPr/>
            </p:nvSpPr>
            <p:spPr bwMode="auto">
              <a:xfrm>
                <a:off x="6421438" y="787398"/>
                <a:ext cx="63500" cy="619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27">
                <a:extLst>
                  <a:ext uri="{FF2B5EF4-FFF2-40B4-BE49-F238E27FC236}">
                    <a16:creationId xmlns:a16="http://schemas.microsoft.com/office/drawing/2014/main" id="{6D0E4FF8-2048-4CB0-95F4-955FF5A5A88A}"/>
                  </a:ext>
                </a:extLst>
              </p:cNvPr>
              <p:cNvSpPr>
                <a:spLocks noChangeArrowheads="1"/>
              </p:cNvSpPr>
              <p:nvPr/>
            </p:nvSpPr>
            <p:spPr bwMode="auto">
              <a:xfrm>
                <a:off x="6562725" y="725485"/>
                <a:ext cx="61913" cy="619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Oval 28">
                <a:extLst>
                  <a:ext uri="{FF2B5EF4-FFF2-40B4-BE49-F238E27FC236}">
                    <a16:creationId xmlns:a16="http://schemas.microsoft.com/office/drawing/2014/main" id="{16CC1255-1E30-4B56-86CE-225E0F78957D}"/>
                  </a:ext>
                </a:extLst>
              </p:cNvPr>
              <p:cNvSpPr>
                <a:spLocks noChangeArrowheads="1"/>
              </p:cNvSpPr>
              <p:nvPr/>
            </p:nvSpPr>
            <p:spPr bwMode="auto">
              <a:xfrm>
                <a:off x="6781800" y="912810"/>
                <a:ext cx="47625" cy="46038"/>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29">
                <a:extLst>
                  <a:ext uri="{FF2B5EF4-FFF2-40B4-BE49-F238E27FC236}">
                    <a16:creationId xmlns:a16="http://schemas.microsoft.com/office/drawing/2014/main" id="{6D0FB7AF-757E-4844-B593-662C83F50ED5}"/>
                  </a:ext>
                </a:extLst>
              </p:cNvPr>
              <p:cNvSpPr>
                <a:spLocks noChangeArrowheads="1"/>
              </p:cNvSpPr>
              <p:nvPr/>
            </p:nvSpPr>
            <p:spPr bwMode="auto">
              <a:xfrm>
                <a:off x="6421438" y="1052510"/>
                <a:ext cx="31750" cy="31750"/>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30">
                <a:extLst>
                  <a:ext uri="{FF2B5EF4-FFF2-40B4-BE49-F238E27FC236}">
                    <a16:creationId xmlns:a16="http://schemas.microsoft.com/office/drawing/2014/main" id="{5DB0994F-D32D-405B-A4AD-0484AC61400E}"/>
                  </a:ext>
                </a:extLst>
              </p:cNvPr>
              <p:cNvSpPr>
                <a:spLocks noChangeArrowheads="1"/>
              </p:cNvSpPr>
              <p:nvPr/>
            </p:nvSpPr>
            <p:spPr bwMode="auto">
              <a:xfrm>
                <a:off x="6735763" y="1052510"/>
                <a:ext cx="30163" cy="317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0" name="Straight Connector 79">
            <a:extLst>
              <a:ext uri="{FF2B5EF4-FFF2-40B4-BE49-F238E27FC236}">
                <a16:creationId xmlns:a16="http://schemas.microsoft.com/office/drawing/2014/main" id="{B85481CF-7127-489C-A949-42E4423E5E14}"/>
              </a:ext>
            </a:extLst>
          </p:cNvPr>
          <p:cNvCxnSpPr>
            <a:cxnSpLocks/>
            <a:endCxn id="10" idx="2"/>
          </p:cNvCxnSpPr>
          <p:nvPr/>
        </p:nvCxnSpPr>
        <p:spPr>
          <a:xfrm>
            <a:off x="6096000" y="2885736"/>
            <a:ext cx="794" cy="3685068"/>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02623E2-4E87-45ED-B1E3-55C8DEF6CD00}"/>
              </a:ext>
            </a:extLst>
          </p:cNvPr>
          <p:cNvSpPr/>
          <p:nvPr/>
        </p:nvSpPr>
        <p:spPr>
          <a:xfrm>
            <a:off x="586806" y="3067257"/>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Enhancing resilience</a:t>
            </a:r>
          </a:p>
        </p:txBody>
      </p:sp>
      <p:sp>
        <p:nvSpPr>
          <p:cNvPr id="82" name="Rectangle 81">
            <a:extLst>
              <a:ext uri="{FF2B5EF4-FFF2-40B4-BE49-F238E27FC236}">
                <a16:creationId xmlns:a16="http://schemas.microsoft.com/office/drawing/2014/main" id="{420AF8A9-07CD-471D-8759-17E758CA1EB1}"/>
              </a:ext>
            </a:extLst>
          </p:cNvPr>
          <p:cNvSpPr/>
          <p:nvPr/>
        </p:nvSpPr>
        <p:spPr>
          <a:xfrm>
            <a:off x="6242051" y="3067257"/>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Data access challenges</a:t>
            </a:r>
          </a:p>
        </p:txBody>
      </p:sp>
      <p:sp>
        <p:nvSpPr>
          <p:cNvPr id="84" name="Rectangle 83">
            <a:extLst>
              <a:ext uri="{FF2B5EF4-FFF2-40B4-BE49-F238E27FC236}">
                <a16:creationId xmlns:a16="http://schemas.microsoft.com/office/drawing/2014/main" id="{F0C67950-CCD0-48FC-8E37-954F88D236A1}"/>
              </a:ext>
            </a:extLst>
          </p:cNvPr>
          <p:cNvSpPr/>
          <p:nvPr/>
        </p:nvSpPr>
        <p:spPr>
          <a:xfrm>
            <a:off x="1705906" y="3521338"/>
            <a:ext cx="4245632" cy="738664"/>
          </a:xfrm>
          <a:prstGeom prst="rect">
            <a:avLst/>
          </a:prstGeom>
          <a:noFill/>
        </p:spPr>
        <p:txBody>
          <a:bodyPr wrap="square" lIns="0" tIns="0" rIns="0" bIns="0" anchor="ctr">
            <a:spAutoFit/>
          </a:bodyPr>
          <a:lstStyle/>
          <a:p>
            <a:pPr marL="0" marR="0" lvl="1" indent="0" defTabSz="914367" rtl="0" eaLnBrk="1" fontAlgn="base" latinLnBrk="0" hangingPunct="1">
              <a:lnSpc>
                <a:spcPct val="100000"/>
              </a:lnSpc>
              <a:spcBef>
                <a:spcPts val="600"/>
              </a:spcBef>
              <a:spcAft>
                <a:spcPts val="0"/>
              </a:spcAft>
              <a:buClrTx/>
              <a:buSzTx/>
              <a:buFontTx/>
              <a:buNone/>
              <a:tabLst/>
              <a:defRPr/>
            </a:pPr>
            <a:r>
              <a:rPr lang="en-US" sz="1600">
                <a:cs typeface="Segoe UI" panose="020B0502040204020203" pitchFamily="34" charset="0"/>
              </a:rPr>
              <a:t>of insurance leaders say they are accelerating or looking to speed up digital transformation to improve resilience</a:t>
            </a:r>
            <a:r>
              <a:rPr lang="en-US" sz="1600" baseline="30000">
                <a:cs typeface="Segoe UI" panose="020B0502040204020203" pitchFamily="34" charset="0"/>
              </a:rPr>
              <a:t>1</a:t>
            </a:r>
            <a:endParaRPr kumimoji="0" lang="en-US" sz="1600" b="0" i="0" u="none" strike="noStrike" kern="1200" cap="none" spc="0" normalizeH="0" baseline="30000" noProof="0">
              <a:ln>
                <a:noFill/>
              </a:ln>
              <a:effectLst/>
              <a:uLnTx/>
              <a:uFillTx/>
              <a:ea typeface="+mn-ea"/>
              <a:cs typeface="Segoe UI" panose="020B0502040204020203" pitchFamily="34" charset="0"/>
            </a:endParaRPr>
          </a:p>
        </p:txBody>
      </p:sp>
      <p:sp>
        <p:nvSpPr>
          <p:cNvPr id="87" name="Oval 86">
            <a:extLst>
              <a:ext uri="{FF2B5EF4-FFF2-40B4-BE49-F238E27FC236}">
                <a16:creationId xmlns:a16="http://schemas.microsoft.com/office/drawing/2014/main" id="{86B33655-A721-470D-855A-749AC6E56234}"/>
              </a:ext>
            </a:extLst>
          </p:cNvPr>
          <p:cNvSpPr/>
          <p:nvPr/>
        </p:nvSpPr>
        <p:spPr>
          <a:xfrm>
            <a:off x="6304461" y="3549821"/>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algn="ctr"/>
            <a:r>
              <a:rPr lang="en-US" sz="2800">
                <a:solidFill>
                  <a:schemeClr val="accent1"/>
                </a:solidFill>
                <a:latin typeface="+mj-lt"/>
                <a:cs typeface="Segoe UI" panose="020B0502040204020203" pitchFamily="34" charset="0"/>
              </a:rPr>
              <a:t>600</a:t>
            </a:r>
          </a:p>
        </p:txBody>
      </p:sp>
      <p:sp>
        <p:nvSpPr>
          <p:cNvPr id="88" name="Rectangle 87">
            <a:extLst>
              <a:ext uri="{FF2B5EF4-FFF2-40B4-BE49-F238E27FC236}">
                <a16:creationId xmlns:a16="http://schemas.microsoft.com/office/drawing/2014/main" id="{E7637CAA-FF06-46AD-A5E5-251CAE9018C1}"/>
              </a:ext>
            </a:extLst>
          </p:cNvPr>
          <p:cNvSpPr/>
          <p:nvPr/>
        </p:nvSpPr>
        <p:spPr>
          <a:xfrm>
            <a:off x="7223080" y="3521338"/>
            <a:ext cx="4240257" cy="738664"/>
          </a:xfrm>
          <a:prstGeom prst="rect">
            <a:avLst/>
          </a:prstGeom>
          <a:noFill/>
        </p:spPr>
        <p:txBody>
          <a:bodyPr wrap="square" lIns="0" tIns="0" rIns="0" bIns="0" anchor="t" anchorCtr="0">
            <a:spAutoFit/>
          </a:bodyPr>
          <a:lstStyle/>
          <a:p>
            <a:pPr marL="0" lvl="1" defTabSz="914367" fontAlgn="base">
              <a:spcBef>
                <a:spcPts val="600"/>
              </a:spcBef>
              <a:defRPr/>
            </a:pPr>
            <a:r>
              <a:rPr lang="en-US" sz="1600">
                <a:cs typeface="Segoe UI" panose="020B0502040204020203" pitchFamily="34" charset="0"/>
              </a:rPr>
              <a:t>Global financial services organizations </a:t>
            </a:r>
            <a:br>
              <a:rPr lang="en-US" sz="1600">
                <a:cs typeface="Segoe UI" panose="020B0502040204020203" pitchFamily="34" charset="0"/>
              </a:rPr>
            </a:br>
            <a:r>
              <a:rPr lang="en-US" sz="1600">
                <a:cs typeface="Segoe UI" panose="020B0502040204020203" pitchFamily="34" charset="0"/>
              </a:rPr>
              <a:t>report having up to 600 different internal </a:t>
            </a:r>
            <a:br>
              <a:rPr lang="en-US" sz="1600">
                <a:cs typeface="Segoe UI" panose="020B0502040204020203" pitchFamily="34" charset="0"/>
              </a:rPr>
            </a:br>
            <a:r>
              <a:rPr lang="en-US" sz="1600">
                <a:cs typeface="Segoe UI" panose="020B0502040204020203" pitchFamily="34" charset="0"/>
              </a:rPr>
              <a:t>data repositories</a:t>
            </a:r>
            <a:r>
              <a:rPr lang="en-US" sz="1600" baseline="30000">
                <a:cs typeface="Segoe UI" panose="020B0502040204020203" pitchFamily="34" charset="0"/>
              </a:rPr>
              <a:t>3</a:t>
            </a:r>
          </a:p>
        </p:txBody>
      </p:sp>
      <p:sp>
        <p:nvSpPr>
          <p:cNvPr id="95" name="Rectangle 94">
            <a:extLst>
              <a:ext uri="{FF2B5EF4-FFF2-40B4-BE49-F238E27FC236}">
                <a16:creationId xmlns:a16="http://schemas.microsoft.com/office/drawing/2014/main" id="{A5274B9A-0B35-49B3-89CE-E8CDA04119CC}"/>
              </a:ext>
            </a:extLst>
          </p:cNvPr>
          <p:cNvSpPr/>
          <p:nvPr/>
        </p:nvSpPr>
        <p:spPr>
          <a:xfrm>
            <a:off x="586806" y="4995459"/>
            <a:ext cx="5364732" cy="329751"/>
          </a:xfrm>
          <a:prstGeom prst="rect">
            <a:avLst/>
          </a:prstGeom>
          <a:noFill/>
        </p:spPr>
        <p:txBody>
          <a:bodyPr wrap="square" lIns="0" tIns="0" rIns="0" bIns="0" anchor="ctr">
            <a:noAutofit/>
          </a:bodyPr>
          <a:lstStyle/>
          <a:p>
            <a:pPr marL="0" marR="0" lvl="1" indent="0" algn="ctr" defTabSz="914367" fontAlgn="base">
              <a:lnSpc>
                <a:spcPct val="100000"/>
              </a:lnSpc>
              <a:spcBef>
                <a:spcPts val="600"/>
              </a:spcBef>
              <a:spcAft>
                <a:spcPts val="0"/>
              </a:spcAft>
              <a:buClrTx/>
              <a:buSzTx/>
              <a:buFontTx/>
              <a:buNone/>
              <a:tabLst/>
              <a:defRPr/>
            </a:pPr>
            <a:r>
              <a:rPr lang="en-US">
                <a:solidFill>
                  <a:schemeClr val="accent1"/>
                </a:solidFill>
                <a:latin typeface="+mj-lt"/>
                <a:cs typeface="Segoe UI" panose="020B0502040204020203" pitchFamily="34" charset="0"/>
              </a:rPr>
              <a:t>Enabling digital collaboration</a:t>
            </a:r>
          </a:p>
        </p:txBody>
      </p:sp>
      <p:sp>
        <p:nvSpPr>
          <p:cNvPr id="99" name="Rectangle 98">
            <a:extLst>
              <a:ext uri="{FF2B5EF4-FFF2-40B4-BE49-F238E27FC236}">
                <a16:creationId xmlns:a16="http://schemas.microsoft.com/office/drawing/2014/main" id="{E80438A0-E224-45CA-9A3C-0866AC2D8139}"/>
              </a:ext>
            </a:extLst>
          </p:cNvPr>
          <p:cNvSpPr/>
          <p:nvPr/>
        </p:nvSpPr>
        <p:spPr>
          <a:xfrm>
            <a:off x="6242051" y="4995459"/>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Security concerns</a:t>
            </a:r>
          </a:p>
        </p:txBody>
      </p:sp>
      <p:sp>
        <p:nvSpPr>
          <p:cNvPr id="108" name="Oval 107">
            <a:extLst>
              <a:ext uri="{FF2B5EF4-FFF2-40B4-BE49-F238E27FC236}">
                <a16:creationId xmlns:a16="http://schemas.microsoft.com/office/drawing/2014/main" id="{A38BB209-2FC9-4D28-B2AA-70B7155B8624}"/>
              </a:ext>
            </a:extLst>
          </p:cNvPr>
          <p:cNvSpPr/>
          <p:nvPr/>
        </p:nvSpPr>
        <p:spPr>
          <a:xfrm>
            <a:off x="787286" y="5451425"/>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marL="0" lvl="1" algn="ctr" fontAlgn="base">
              <a:spcBef>
                <a:spcPts val="600"/>
              </a:spcBef>
              <a:defRPr/>
            </a:pPr>
            <a:r>
              <a:rPr lang="en-US" sz="2800">
                <a:solidFill>
                  <a:schemeClr val="accent1"/>
                </a:solidFill>
                <a:latin typeface="+mj-lt"/>
                <a:cs typeface="Segoe UI" panose="020B0502040204020203" pitchFamily="34" charset="0"/>
              </a:rPr>
              <a:t>$30B</a:t>
            </a:r>
          </a:p>
        </p:txBody>
      </p:sp>
      <p:sp>
        <p:nvSpPr>
          <p:cNvPr id="113" name="Rectangle 112">
            <a:extLst>
              <a:ext uri="{FF2B5EF4-FFF2-40B4-BE49-F238E27FC236}">
                <a16:creationId xmlns:a16="http://schemas.microsoft.com/office/drawing/2014/main" id="{DAD6578C-8CC2-424B-AD2A-84D26571E823}"/>
              </a:ext>
            </a:extLst>
          </p:cNvPr>
          <p:cNvSpPr/>
          <p:nvPr/>
        </p:nvSpPr>
        <p:spPr>
          <a:xfrm>
            <a:off x="1705906" y="5436559"/>
            <a:ext cx="4245632" cy="738664"/>
          </a:xfrm>
          <a:prstGeom prst="rect">
            <a:avLst/>
          </a:prstGeom>
          <a:noFill/>
        </p:spPr>
        <p:txBody>
          <a:bodyPr wrap="square" lIns="0" tIns="0" rIns="0" bIns="0" anchor="ctr">
            <a:spAutoFit/>
          </a:bodyPr>
          <a:lstStyle/>
          <a:p>
            <a:pPr marL="0" lvl="1" defTabSz="914367" fontAlgn="base">
              <a:spcBef>
                <a:spcPts val="600"/>
              </a:spcBef>
              <a:defRPr/>
            </a:pPr>
            <a:r>
              <a:rPr lang="en-US" sz="1600">
                <a:cs typeface="Segoe UI" panose="020B0502040204020203" pitchFamily="34" charset="0"/>
              </a:rPr>
              <a:t>Streamlining core business processes with enhanced digital collaboration could generate $30B in business value</a:t>
            </a:r>
            <a:r>
              <a:rPr lang="en-US" sz="1600" baseline="30000">
                <a:cs typeface="Segoe UI" panose="020B0502040204020203" pitchFamily="34" charset="0"/>
              </a:rPr>
              <a:t>2</a:t>
            </a:r>
            <a:r>
              <a:rPr lang="en-US" sz="1600">
                <a:cs typeface="Segoe UI" panose="020B0502040204020203" pitchFamily="34" charset="0"/>
              </a:rPr>
              <a:t> </a:t>
            </a:r>
          </a:p>
        </p:txBody>
      </p:sp>
      <p:sp>
        <p:nvSpPr>
          <p:cNvPr id="117" name="Rectangle 116">
            <a:extLst>
              <a:ext uri="{FF2B5EF4-FFF2-40B4-BE49-F238E27FC236}">
                <a16:creationId xmlns:a16="http://schemas.microsoft.com/office/drawing/2014/main" id="{F30D15C4-45A7-4543-8FE3-E7DBEA05E3C6}"/>
              </a:ext>
            </a:extLst>
          </p:cNvPr>
          <p:cNvSpPr/>
          <p:nvPr/>
        </p:nvSpPr>
        <p:spPr>
          <a:xfrm>
            <a:off x="7223081" y="5554262"/>
            <a:ext cx="4245632" cy="492443"/>
          </a:xfrm>
          <a:prstGeom prst="rect">
            <a:avLst/>
          </a:prstGeom>
          <a:noFill/>
        </p:spPr>
        <p:txBody>
          <a:bodyPr wrap="square" lIns="0" tIns="0" rIns="0" bIns="0" anchor="ctr">
            <a:spAutoFit/>
          </a:bodyPr>
          <a:lstStyle/>
          <a:p>
            <a:pPr marL="0" lvl="1" defTabSz="914367" fontAlgn="base">
              <a:spcBef>
                <a:spcPts val="600"/>
              </a:spcBef>
              <a:defRPr/>
            </a:pPr>
            <a:r>
              <a:rPr lang="en-US" sz="1600">
                <a:cs typeface="Segoe UI" panose="020B0502040204020203" pitchFamily="34" charset="0"/>
              </a:rPr>
              <a:t>of leaders at US banks say cybersecurity is their top risk concern</a:t>
            </a:r>
            <a:r>
              <a:rPr lang="en-US" sz="1600" baseline="30000">
                <a:cs typeface="Segoe UI" panose="020B0502040204020203" pitchFamily="34" charset="0"/>
              </a:rPr>
              <a:t>4</a:t>
            </a:r>
          </a:p>
        </p:txBody>
      </p:sp>
      <p:sp>
        <p:nvSpPr>
          <p:cNvPr id="60" name="Oval 59">
            <a:extLst>
              <a:ext uri="{FF2B5EF4-FFF2-40B4-BE49-F238E27FC236}">
                <a16:creationId xmlns:a16="http://schemas.microsoft.com/office/drawing/2014/main" id="{E9F3B464-3AF0-4595-A741-FDD8B2C52E02}"/>
              </a:ext>
            </a:extLst>
          </p:cNvPr>
          <p:cNvSpPr/>
          <p:nvPr/>
        </p:nvSpPr>
        <p:spPr>
          <a:xfrm>
            <a:off x="787286" y="3549821"/>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marL="0" lvl="1" algn="ctr" fontAlgn="base">
              <a:spcBef>
                <a:spcPts val="600"/>
              </a:spcBef>
              <a:defRPr/>
            </a:pPr>
            <a:r>
              <a:rPr lang="en-US" sz="2800">
                <a:solidFill>
                  <a:schemeClr val="accent1"/>
                </a:solidFill>
                <a:latin typeface="+mj-lt"/>
                <a:cs typeface="Segoe UI" panose="020B0502040204020203" pitchFamily="34" charset="0"/>
              </a:rPr>
              <a:t>95%</a:t>
            </a:r>
          </a:p>
        </p:txBody>
      </p:sp>
      <p:sp>
        <p:nvSpPr>
          <p:cNvPr id="61" name="Oval 60">
            <a:extLst>
              <a:ext uri="{FF2B5EF4-FFF2-40B4-BE49-F238E27FC236}">
                <a16:creationId xmlns:a16="http://schemas.microsoft.com/office/drawing/2014/main" id="{C0FE0BE0-34B2-4A87-B2AC-9FA72CC1239D}"/>
              </a:ext>
            </a:extLst>
          </p:cNvPr>
          <p:cNvSpPr/>
          <p:nvPr/>
        </p:nvSpPr>
        <p:spPr>
          <a:xfrm>
            <a:off x="6304461" y="5451425"/>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algn="ctr"/>
            <a:r>
              <a:rPr lang="en-US" sz="2800">
                <a:solidFill>
                  <a:schemeClr val="accent1"/>
                </a:solidFill>
                <a:latin typeface="+mj-lt"/>
                <a:cs typeface="Segoe UI" panose="020B0502040204020203" pitchFamily="34" charset="0"/>
              </a:rPr>
              <a:t>83%</a:t>
            </a:r>
          </a:p>
        </p:txBody>
      </p:sp>
    </p:spTree>
    <p:extLst>
      <p:ext uri="{BB962C8B-B14F-4D97-AF65-F5344CB8AC3E}">
        <p14:creationId xmlns:p14="http://schemas.microsoft.com/office/powerpoint/2010/main" val="39346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a:extLst>
              <a:ext uri="{FF2B5EF4-FFF2-40B4-BE49-F238E27FC236}">
                <a16:creationId xmlns:a16="http://schemas.microsoft.com/office/drawing/2014/main" id="{2B65E786-A00A-42B4-8700-6183A8FEBBC4}"/>
              </a:ext>
            </a:extLst>
          </p:cNvPr>
          <p:cNvCxnSpPr>
            <a:cxnSpLocks/>
            <a:endCxn id="76"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a:xfrm>
            <a:off x="588263" y="493776"/>
            <a:ext cx="11018520" cy="553998"/>
          </a:xfrm>
        </p:spPr>
        <p:txBody>
          <a:bodyPr/>
          <a:lstStyle/>
          <a:p>
            <a:r>
              <a:rPr lang="en-US"/>
              <a:t>Unified customer profile</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sp>
        <p:nvSpPr>
          <p:cNvPr id="60" name="Rectangle 59">
            <a:extLst>
              <a:ext uri="{FF2B5EF4-FFF2-40B4-BE49-F238E27FC236}">
                <a16:creationId xmlns:a16="http://schemas.microsoft.com/office/drawing/2014/main" id="{925E3813-2A0C-4539-866F-E19FB411DA5E}"/>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1" name="Transform">
            <a:extLst>
              <a:ext uri="{FF2B5EF4-FFF2-40B4-BE49-F238E27FC236}">
                <a16:creationId xmlns:a16="http://schemas.microsoft.com/office/drawing/2014/main" id="{1043BE74-3991-4DA9-9C26-3D6DBB3F919A}"/>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Unified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profile</a:t>
            </a:r>
          </a:p>
        </p:txBody>
      </p:sp>
      <p:sp>
        <p:nvSpPr>
          <p:cNvPr id="64" name="Transform">
            <a:extLst>
              <a:ext uri="{FF2B5EF4-FFF2-40B4-BE49-F238E27FC236}">
                <a16:creationId xmlns:a16="http://schemas.microsoft.com/office/drawing/2014/main" id="{4C2A81A0-A77F-403B-A2CB-163A7803E3DA}"/>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5" name="Group 64">
            <a:extLst>
              <a:ext uri="{FF2B5EF4-FFF2-40B4-BE49-F238E27FC236}">
                <a16:creationId xmlns:a16="http://schemas.microsoft.com/office/drawing/2014/main" id="{0C42D209-E68A-4FD8-9E78-F111D24DC994}"/>
              </a:ext>
            </a:extLst>
          </p:cNvPr>
          <p:cNvGrpSpPr/>
          <p:nvPr/>
        </p:nvGrpSpPr>
        <p:grpSpPr>
          <a:xfrm>
            <a:off x="3796801" y="4041120"/>
            <a:ext cx="1411356" cy="677763"/>
            <a:chOff x="2062620" y="4567795"/>
            <a:chExt cx="1411356" cy="677763"/>
          </a:xfrm>
        </p:grpSpPr>
        <p:sp>
          <p:nvSpPr>
            <p:cNvPr id="67" name="Rectangle 66">
              <a:extLst>
                <a:ext uri="{FF2B5EF4-FFF2-40B4-BE49-F238E27FC236}">
                  <a16:creationId xmlns:a16="http://schemas.microsoft.com/office/drawing/2014/main" id="{134CD8D5-8697-4BCB-AF6F-1164837D6EB7}"/>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8" name="Transform">
              <a:extLst>
                <a:ext uri="{FF2B5EF4-FFF2-40B4-BE49-F238E27FC236}">
                  <a16:creationId xmlns:a16="http://schemas.microsoft.com/office/drawing/2014/main" id="{65413FB2-62A8-4B39-AE42-7E0350C17B75}"/>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6" name="Transform">
            <a:extLst>
              <a:ext uri="{FF2B5EF4-FFF2-40B4-BE49-F238E27FC236}">
                <a16:creationId xmlns:a16="http://schemas.microsoft.com/office/drawing/2014/main" id="{132824CD-1A10-4D91-9088-F1A4572C44B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Banking Customer Intelligence</a:t>
            </a:r>
            <a:endPar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70" name="Transform">
            <a:extLst>
              <a:ext uri="{FF2B5EF4-FFF2-40B4-BE49-F238E27FC236}">
                <a16:creationId xmlns:a16="http://schemas.microsoft.com/office/drawing/2014/main" id="{79747A0B-47F8-4D16-B411-9F1408766489}"/>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72" name="Rectangle 71">
            <a:extLst>
              <a:ext uri="{FF2B5EF4-FFF2-40B4-BE49-F238E27FC236}">
                <a16:creationId xmlns:a16="http://schemas.microsoft.com/office/drawing/2014/main" id="{5CA04734-BBC6-4F65-96D1-9EF205B40C62}"/>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
        <p:nvSpPr>
          <p:cNvPr id="73" name="Rectangle 72">
            <a:extLst>
              <a:ext uri="{FF2B5EF4-FFF2-40B4-BE49-F238E27FC236}">
                <a16:creationId xmlns:a16="http://schemas.microsoft.com/office/drawing/2014/main" id="{AC773B27-8A7F-4C00-A95E-1CF7A6A4E195}"/>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sp>
        <p:nvSpPr>
          <p:cNvPr id="74" name="Rectangle 73">
            <a:extLst>
              <a:ext uri="{FF2B5EF4-FFF2-40B4-BE49-F238E27FC236}">
                <a16:creationId xmlns:a16="http://schemas.microsoft.com/office/drawing/2014/main" id="{7C4E855A-1B25-47DC-8128-7585122EB519}"/>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cxnSp>
        <p:nvCxnSpPr>
          <p:cNvPr id="75" name="Elbow Connector 217">
            <a:extLst>
              <a:ext uri="{FF2B5EF4-FFF2-40B4-BE49-F238E27FC236}">
                <a16:creationId xmlns:a16="http://schemas.microsoft.com/office/drawing/2014/main" id="{86AA3B40-9693-4F6B-9504-6A445B5F5A03}"/>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27D4C7B-7C50-4F1A-BF67-56B8BAF15C74}"/>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84" name="Straight Arrow Connector 83">
            <a:extLst>
              <a:ext uri="{FF2B5EF4-FFF2-40B4-BE49-F238E27FC236}">
                <a16:creationId xmlns:a16="http://schemas.microsoft.com/office/drawing/2014/main" id="{650964EE-D9F8-4255-9E37-9EA7D23C20EC}"/>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72D458C-9201-4102-BC2A-E087F74C6E1B}"/>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86" name="Rectangle 85">
            <a:extLst>
              <a:ext uri="{FF2B5EF4-FFF2-40B4-BE49-F238E27FC236}">
                <a16:creationId xmlns:a16="http://schemas.microsoft.com/office/drawing/2014/main" id="{4A18FD0B-99A6-4976-900A-F3A33C1B6784}"/>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87" name="Rectangle 86">
            <a:extLst>
              <a:ext uri="{FF2B5EF4-FFF2-40B4-BE49-F238E27FC236}">
                <a16:creationId xmlns:a16="http://schemas.microsoft.com/office/drawing/2014/main" id="{927CDE1F-F146-4AEF-BA55-4DE5CCA00338}"/>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88" name="Rectangle 87">
            <a:extLst>
              <a:ext uri="{FF2B5EF4-FFF2-40B4-BE49-F238E27FC236}">
                <a16:creationId xmlns:a16="http://schemas.microsoft.com/office/drawing/2014/main" id="{5C205389-46AC-4432-A66C-682407ACA2C5}"/>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grpSp>
        <p:nvGrpSpPr>
          <p:cNvPr id="10" name="Group 9">
            <a:extLst>
              <a:ext uri="{FF2B5EF4-FFF2-40B4-BE49-F238E27FC236}">
                <a16:creationId xmlns:a16="http://schemas.microsoft.com/office/drawing/2014/main" id="{46E4ECFB-1E54-4E04-9F53-CD6EA2EB5B2A}"/>
              </a:ext>
            </a:extLst>
          </p:cNvPr>
          <p:cNvGrpSpPr/>
          <p:nvPr/>
        </p:nvGrpSpPr>
        <p:grpSpPr>
          <a:xfrm>
            <a:off x="5893955" y="1601904"/>
            <a:ext cx="3408609" cy="3261136"/>
            <a:chOff x="5893955" y="1601904"/>
            <a:chExt cx="3408609" cy="2854609"/>
          </a:xfrm>
        </p:grpSpPr>
        <p:grpSp>
          <p:nvGrpSpPr>
            <p:cNvPr id="8" name="Group 7">
              <a:extLst>
                <a:ext uri="{FF2B5EF4-FFF2-40B4-BE49-F238E27FC236}">
                  <a16:creationId xmlns:a16="http://schemas.microsoft.com/office/drawing/2014/main" id="{111DE14C-D0F5-4289-999F-E4DF0164F704}"/>
                </a:ext>
              </a:extLst>
            </p:cNvPr>
            <p:cNvGrpSpPr/>
            <p:nvPr/>
          </p:nvGrpSpPr>
          <p:grpSpPr>
            <a:xfrm>
              <a:off x="5893955" y="1601904"/>
              <a:ext cx="3408609" cy="1388180"/>
              <a:chOff x="5893955" y="2395880"/>
              <a:chExt cx="3408609" cy="1388180"/>
            </a:xfrm>
          </p:grpSpPr>
          <p:sp>
            <p:nvSpPr>
              <p:cNvPr id="81" name="Rectangle 80">
                <a:extLst>
                  <a:ext uri="{FF2B5EF4-FFF2-40B4-BE49-F238E27FC236}">
                    <a16:creationId xmlns:a16="http://schemas.microsoft.com/office/drawing/2014/main" id="{4CAA3E6C-EC28-4FF7-BE32-EBD3876896C3}"/>
                  </a:ext>
                </a:extLst>
              </p:cNvPr>
              <p:cNvSpPr/>
              <p:nvPr/>
            </p:nvSpPr>
            <p:spPr bwMode="auto">
              <a:xfrm>
                <a:off x="5893955" y="2395880"/>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grpSp>
            <p:nvGrpSpPr>
              <p:cNvPr id="6" name="Group 5">
                <a:extLst>
                  <a:ext uri="{FF2B5EF4-FFF2-40B4-BE49-F238E27FC236}">
                    <a16:creationId xmlns:a16="http://schemas.microsoft.com/office/drawing/2014/main" id="{029A545B-687E-4A49-8493-C1CA027BBEAC}"/>
                  </a:ext>
                </a:extLst>
              </p:cNvPr>
              <p:cNvGrpSpPr/>
              <p:nvPr/>
            </p:nvGrpSpPr>
            <p:grpSpPr>
              <a:xfrm>
                <a:off x="6667047" y="2496559"/>
                <a:ext cx="2534163" cy="1186821"/>
                <a:chOff x="6657461" y="1656227"/>
                <a:chExt cx="2534163" cy="1186821"/>
              </a:xfrm>
              <a:solidFill>
                <a:schemeClr val="accent1"/>
              </a:solidFill>
            </p:grpSpPr>
            <p:sp>
              <p:nvSpPr>
                <p:cNvPr id="55" name="Transform">
                  <a:extLst>
                    <a:ext uri="{FF2B5EF4-FFF2-40B4-BE49-F238E27FC236}">
                      <a16:creationId xmlns:a16="http://schemas.microsoft.com/office/drawing/2014/main" id="{2A66F3C5-92D9-41B7-AE80-AF614C92E57E}"/>
                    </a:ext>
                  </a:extLst>
                </p:cNvPr>
                <p:cNvSpPr txBox="1">
                  <a:spLocks/>
                </p:cNvSpPr>
                <p:nvPr/>
              </p:nvSpPr>
              <p:spPr>
                <a:xfrm>
                  <a:off x="6657461" y="2024635"/>
                  <a:ext cx="2524577" cy="818413"/>
                </a:xfrm>
                <a:prstGeom prst="rect">
                  <a:avLst/>
                </a:prstGeom>
                <a:grp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Connections (Groups &amp; Relationships)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56" name="Transform">
                  <a:extLst>
                    <a:ext uri="{FF2B5EF4-FFF2-40B4-BE49-F238E27FC236}">
                      <a16:creationId xmlns:a16="http://schemas.microsoft.com/office/drawing/2014/main" id="{CC7CCF60-3795-4D1E-92F0-6AEBCF8CE5A3}"/>
                    </a:ext>
                  </a:extLst>
                </p:cNvPr>
                <p:cNvSpPr txBox="1">
                  <a:spLocks/>
                </p:cNvSpPr>
                <p:nvPr/>
              </p:nvSpPr>
              <p:spPr>
                <a:xfrm>
                  <a:off x="6657461" y="1656227"/>
                  <a:ext cx="2534163" cy="292608"/>
                </a:xfrm>
                <a:prstGeom prst="rect">
                  <a:avLst/>
                </a:prstGeom>
                <a:grp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Unified customer profile app</a:t>
                  </a:r>
                </a:p>
              </p:txBody>
            </p:sp>
          </p:grpSp>
        </p:grpSp>
        <p:sp>
          <p:nvSpPr>
            <p:cNvPr id="90" name="Rectangle 89">
              <a:extLst>
                <a:ext uri="{FF2B5EF4-FFF2-40B4-BE49-F238E27FC236}">
                  <a16:creationId xmlns:a16="http://schemas.microsoft.com/office/drawing/2014/main" id="{BD7B9B8D-CE17-4EDE-AAED-96B490FABF44}"/>
                </a:ext>
              </a:extLst>
            </p:cNvPr>
            <p:cNvSpPr/>
            <p:nvPr/>
          </p:nvSpPr>
          <p:spPr bwMode="auto">
            <a:xfrm>
              <a:off x="5893955" y="3068333"/>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9" name="Group 8">
              <a:extLst>
                <a:ext uri="{FF2B5EF4-FFF2-40B4-BE49-F238E27FC236}">
                  <a16:creationId xmlns:a16="http://schemas.microsoft.com/office/drawing/2014/main" id="{C4953AE0-9197-4135-B1E4-73529F4284E7}"/>
                </a:ext>
              </a:extLst>
            </p:cNvPr>
            <p:cNvGrpSpPr/>
            <p:nvPr/>
          </p:nvGrpSpPr>
          <p:grpSpPr>
            <a:xfrm>
              <a:off x="6667047" y="3169012"/>
              <a:ext cx="2534163" cy="1212488"/>
              <a:chOff x="6667047" y="3169012"/>
              <a:chExt cx="2534163" cy="1375236"/>
            </a:xfrm>
          </p:grpSpPr>
          <p:sp>
            <p:nvSpPr>
              <p:cNvPr id="93" name="Transform">
                <a:extLst>
                  <a:ext uri="{FF2B5EF4-FFF2-40B4-BE49-F238E27FC236}">
                    <a16:creationId xmlns:a16="http://schemas.microsoft.com/office/drawing/2014/main" id="{667602EE-D1C6-44E6-B449-F122011276D9}"/>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94" name="Transform">
                <a:extLst>
                  <a:ext uri="{FF2B5EF4-FFF2-40B4-BE49-F238E27FC236}">
                    <a16:creationId xmlns:a16="http://schemas.microsoft.com/office/drawing/2014/main" id="{19DF847C-A9AB-4F4F-8398-473DA99C8F1E}"/>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95" name="Transform">
                <a:extLst>
                  <a:ext uri="{FF2B5EF4-FFF2-40B4-BE49-F238E27FC236}">
                    <a16:creationId xmlns:a16="http://schemas.microsoft.com/office/drawing/2014/main" id="{0B00A3D8-CCA5-4AF1-A860-99E0623E89B5}"/>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96" name="Transform">
                <a:extLst>
                  <a:ext uri="{FF2B5EF4-FFF2-40B4-BE49-F238E27FC236}">
                    <a16:creationId xmlns:a16="http://schemas.microsoft.com/office/drawing/2014/main" id="{B80688AC-0A8E-4E80-9E53-5C672F8CBB62}"/>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grpSp>
      <p:sp>
        <p:nvSpPr>
          <p:cNvPr id="105" name="Rectangle 104">
            <a:extLst>
              <a:ext uri="{FF2B5EF4-FFF2-40B4-BE49-F238E27FC236}">
                <a16:creationId xmlns:a16="http://schemas.microsoft.com/office/drawing/2014/main" id="{66D1A397-1E7C-4FD3-85C5-60F8D84AC8EB}"/>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13" name="Rectangle 12">
            <a:extLst>
              <a:ext uri="{FF2B5EF4-FFF2-40B4-BE49-F238E27FC236}">
                <a16:creationId xmlns:a16="http://schemas.microsoft.com/office/drawing/2014/main" id="{4BFB5B04-F836-4A6B-BF8B-BDEA30DA8FC6}"/>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125A472F-5137-424A-ADAC-57DD4CF183DF}"/>
              </a:ext>
            </a:extLst>
          </p:cNvPr>
          <p:cNvCxnSpPr>
            <a:cxnSpLocks/>
            <a:stCxn id="76" idx="0"/>
            <a:endCxn id="96" idx="2"/>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0817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30FE2F-8E23-47D3-BCA1-C317FEE6E416}"/>
              </a:ext>
            </a:extLst>
          </p:cNvPr>
          <p:cNvSpPr/>
          <p:nvPr/>
        </p:nvSpPr>
        <p:spPr bwMode="auto">
          <a:xfrm>
            <a:off x="0" y="3704253"/>
            <a:ext cx="2668434" cy="1427507"/>
          </a:xfrm>
          <a:custGeom>
            <a:avLst/>
            <a:gdLst>
              <a:gd name="connsiteX0" fmla="*/ 0 w 2744634"/>
              <a:gd name="connsiteY0" fmla="*/ 0 h 1427507"/>
              <a:gd name="connsiteX1" fmla="*/ 2744634 w 2744634"/>
              <a:gd name="connsiteY1" fmla="*/ 0 h 1427507"/>
              <a:gd name="connsiteX2" fmla="*/ 2744634 w 2744634"/>
              <a:gd name="connsiteY2" fmla="*/ 1427507 h 1427507"/>
              <a:gd name="connsiteX3" fmla="*/ 0 w 2744634"/>
              <a:gd name="connsiteY3" fmla="*/ 1427507 h 1427507"/>
              <a:gd name="connsiteX4" fmla="*/ 0 w 2744634"/>
              <a:gd name="connsiteY4" fmla="*/ 0 h 1427507"/>
              <a:gd name="connsiteX0" fmla="*/ 6350 w 2750984"/>
              <a:gd name="connsiteY0" fmla="*/ 0 h 1427507"/>
              <a:gd name="connsiteX1" fmla="*/ 2750984 w 2750984"/>
              <a:gd name="connsiteY1" fmla="*/ 0 h 1427507"/>
              <a:gd name="connsiteX2" fmla="*/ 2750984 w 2750984"/>
              <a:gd name="connsiteY2" fmla="*/ 1427507 h 1427507"/>
              <a:gd name="connsiteX3" fmla="*/ 6350 w 2750984"/>
              <a:gd name="connsiteY3" fmla="*/ 1427507 h 1427507"/>
              <a:gd name="connsiteX4" fmla="*/ 0 w 2750984"/>
              <a:gd name="connsiteY4" fmla="*/ 670897 h 1427507"/>
              <a:gd name="connsiteX5" fmla="*/ 6350 w 2750984"/>
              <a:gd name="connsiteY5" fmla="*/ 0 h 1427507"/>
              <a:gd name="connsiteX0" fmla="*/ 0 w 2750984"/>
              <a:gd name="connsiteY0" fmla="*/ 670897 h 1427507"/>
              <a:gd name="connsiteX1" fmla="*/ 6350 w 2750984"/>
              <a:gd name="connsiteY1" fmla="*/ 0 h 1427507"/>
              <a:gd name="connsiteX2" fmla="*/ 2750984 w 2750984"/>
              <a:gd name="connsiteY2" fmla="*/ 0 h 1427507"/>
              <a:gd name="connsiteX3" fmla="*/ 2750984 w 2750984"/>
              <a:gd name="connsiteY3" fmla="*/ 1427507 h 1427507"/>
              <a:gd name="connsiteX4" fmla="*/ 6350 w 2750984"/>
              <a:gd name="connsiteY4" fmla="*/ 1427507 h 1427507"/>
              <a:gd name="connsiteX5" fmla="*/ 91440 w 2750984"/>
              <a:gd name="connsiteY5" fmla="*/ 762337 h 1427507"/>
              <a:gd name="connsiteX0" fmla="*/ 0 w 2750984"/>
              <a:gd name="connsiteY0" fmla="*/ 670897 h 1427507"/>
              <a:gd name="connsiteX1" fmla="*/ 6350 w 2750984"/>
              <a:gd name="connsiteY1" fmla="*/ 0 h 1427507"/>
              <a:gd name="connsiteX2" fmla="*/ 2750984 w 2750984"/>
              <a:gd name="connsiteY2" fmla="*/ 0 h 1427507"/>
              <a:gd name="connsiteX3" fmla="*/ 2750984 w 2750984"/>
              <a:gd name="connsiteY3" fmla="*/ 1427507 h 1427507"/>
              <a:gd name="connsiteX4" fmla="*/ 6350 w 2750984"/>
              <a:gd name="connsiteY4" fmla="*/ 1427507 h 1427507"/>
              <a:gd name="connsiteX0" fmla="*/ 0 w 2744634"/>
              <a:gd name="connsiteY0" fmla="*/ 0 h 1427507"/>
              <a:gd name="connsiteX1" fmla="*/ 2744634 w 2744634"/>
              <a:gd name="connsiteY1" fmla="*/ 0 h 1427507"/>
              <a:gd name="connsiteX2" fmla="*/ 2744634 w 2744634"/>
              <a:gd name="connsiteY2" fmla="*/ 1427507 h 1427507"/>
              <a:gd name="connsiteX3" fmla="*/ 0 w 2744634"/>
              <a:gd name="connsiteY3" fmla="*/ 1427507 h 1427507"/>
            </a:gdLst>
            <a:ahLst/>
            <a:cxnLst>
              <a:cxn ang="0">
                <a:pos x="connsiteX0" y="connsiteY0"/>
              </a:cxn>
              <a:cxn ang="0">
                <a:pos x="connsiteX1" y="connsiteY1"/>
              </a:cxn>
              <a:cxn ang="0">
                <a:pos x="connsiteX2" y="connsiteY2"/>
              </a:cxn>
              <a:cxn ang="0">
                <a:pos x="connsiteX3" y="connsiteY3"/>
              </a:cxn>
            </a:cxnLst>
            <a:rect l="l" t="t" r="r" b="b"/>
            <a:pathLst>
              <a:path w="2744634" h="1427507">
                <a:moveTo>
                  <a:pt x="0" y="0"/>
                </a:moveTo>
                <a:lnTo>
                  <a:pt x="2744634" y="0"/>
                </a:lnTo>
                <a:lnTo>
                  <a:pt x="2744634" y="1427507"/>
                </a:lnTo>
                <a:lnTo>
                  <a:pt x="0" y="1427507"/>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nsform">
            <a:extLst>
              <a:ext uri="{FF2B5EF4-FFF2-40B4-BE49-F238E27FC236}">
                <a16:creationId xmlns:a16="http://schemas.microsoft.com/office/drawing/2014/main" id="{DE4004DE-9AFA-42D6-A8D2-D845C2B4BC60}"/>
              </a:ext>
            </a:extLst>
          </p:cNvPr>
          <p:cNvSpPr txBox="1">
            <a:spLocks/>
          </p:cNvSpPr>
          <p:nvPr/>
        </p:nvSpPr>
        <p:spPr>
          <a:xfrm>
            <a:off x="3239156" y="1396274"/>
            <a:ext cx="8343293" cy="3735486"/>
          </a:xfrm>
          <a:prstGeom prst="rect">
            <a:avLst/>
          </a:prstGeom>
          <a:noFill/>
          <a:ln w="19050" cap="rnd">
            <a:solidFill>
              <a:srgbClr val="023762"/>
            </a:solidFill>
          </a:ln>
          <a:effectLst/>
        </p:spPr>
        <p:txBody>
          <a:bodyPr wrap="square" lIns="182880" tIns="91440" rIns="0" bIns="0" rtlCol="0" anchor="t" anchorCtr="0">
            <a:noAutofit/>
          </a:bodyPr>
          <a:lstStyle>
            <a:defPPr>
              <a:defRPr lang="en-US"/>
            </a:defPPr>
            <a:lvl1pPr marR="0" lvl="0" indent="0" defTabSz="914102" fontAlgn="base">
              <a:lnSpc>
                <a:spcPct val="90000"/>
              </a:lnSpc>
              <a:spcBef>
                <a:spcPts val="2239"/>
              </a:spcBef>
              <a:spcAft>
                <a:spcPct val="0"/>
              </a:spcAft>
              <a:buClrTx/>
              <a:buSzPct val="90000"/>
              <a:buFontTx/>
              <a:buNone/>
              <a:tabLst/>
              <a:defRPr kumimoji="0" sz="1000" b="1" i="0" u="none" strike="noStrike" kern="0" cap="none" spc="0" normalizeH="0" baseline="0">
                <a:ln>
                  <a:noFill/>
                </a:ln>
                <a:solidFill>
                  <a:srgbClr val="000000"/>
                </a:soli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Customer Onboarding</a:t>
            </a:r>
          </a:p>
        </p:txBody>
      </p:sp>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Customer onboarding</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sp>
        <p:nvSpPr>
          <p:cNvPr id="8" name="TextBox 7">
            <a:extLst>
              <a:ext uri="{FF2B5EF4-FFF2-40B4-BE49-F238E27FC236}">
                <a16:creationId xmlns:a16="http://schemas.microsoft.com/office/drawing/2014/main" id="{E80F8E8E-9549-4129-9A7D-8D4EF4881C64}"/>
              </a:ext>
            </a:extLst>
          </p:cNvPr>
          <p:cNvSpPr txBox="1"/>
          <p:nvPr/>
        </p:nvSpPr>
        <p:spPr>
          <a:xfrm>
            <a:off x="596391" y="4274490"/>
            <a:ext cx="813366"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C2 Customer</a:t>
            </a:r>
          </a:p>
        </p:txBody>
      </p:sp>
      <p:sp>
        <p:nvSpPr>
          <p:cNvPr id="29" name="TextBox 28">
            <a:extLst>
              <a:ext uri="{FF2B5EF4-FFF2-40B4-BE49-F238E27FC236}">
                <a16:creationId xmlns:a16="http://schemas.microsoft.com/office/drawing/2014/main" id="{570B5929-FE1F-4139-8CEB-C8DEB1AC0D0A}"/>
              </a:ext>
            </a:extLst>
          </p:cNvPr>
          <p:cNvSpPr txBox="1"/>
          <p:nvPr/>
        </p:nvSpPr>
        <p:spPr>
          <a:xfrm>
            <a:off x="596391" y="4459875"/>
            <a:ext cx="185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Note: </a:t>
            </a:r>
            <a:r>
              <a:rPr kumimoji="0" lang="en-IL" sz="800" b="0" i="0" u="none" strike="noStrike" kern="1200" cap="none" spc="0" normalizeH="0" baseline="0" noProof="0">
                <a:ln>
                  <a:noFill/>
                </a:ln>
                <a:solidFill>
                  <a:srgbClr val="000000"/>
                </a:solidFill>
                <a:effectLst/>
                <a:uLnTx/>
                <a:uFillTx/>
                <a:latin typeface="Segoe UI"/>
                <a:ea typeface="+mn-ea"/>
                <a:cs typeface="+mn-cs"/>
              </a:rPr>
              <a:t>Customer onboarding includes an optional sample portal powered by</a:t>
            </a:r>
            <a:r>
              <a:rPr kumimoji="0" lang="en-US" sz="800" b="0" i="0" u="none" strike="noStrike" kern="1200" cap="none" spc="0" normalizeH="0" baseline="0" noProof="0">
                <a:ln>
                  <a:noFill/>
                </a:ln>
                <a:solidFill>
                  <a:srgbClr val="000000"/>
                </a:solidFill>
                <a:effectLst/>
                <a:uLnTx/>
                <a:uFillTx/>
                <a:latin typeface="Segoe UI"/>
                <a:ea typeface="+mn-ea"/>
                <a:cs typeface="+mn-cs"/>
              </a:rPr>
              <a:t> Power Portal to showcase how C2 can interact with the system</a:t>
            </a:r>
          </a:p>
        </p:txBody>
      </p:sp>
      <p:sp>
        <p:nvSpPr>
          <p:cNvPr id="32" name="Rectangle 31">
            <a:extLst>
              <a:ext uri="{FF2B5EF4-FFF2-40B4-BE49-F238E27FC236}">
                <a16:creationId xmlns:a16="http://schemas.microsoft.com/office/drawing/2014/main" id="{7ED03C4D-C703-47A6-9593-EBF73553A738}"/>
              </a:ext>
            </a:extLst>
          </p:cNvPr>
          <p:cNvSpPr/>
          <p:nvPr/>
        </p:nvSpPr>
        <p:spPr bwMode="auto">
          <a:xfrm>
            <a:off x="3221540" y="5308156"/>
            <a:ext cx="8360909"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37" name="Rectangle 36">
            <a:extLst>
              <a:ext uri="{FF2B5EF4-FFF2-40B4-BE49-F238E27FC236}">
                <a16:creationId xmlns:a16="http://schemas.microsoft.com/office/drawing/2014/main" id="{8D9BEE78-A5B7-4B5B-9FFA-23E00159028D}"/>
              </a:ext>
            </a:extLst>
          </p:cNvPr>
          <p:cNvSpPr/>
          <p:nvPr/>
        </p:nvSpPr>
        <p:spPr bwMode="auto">
          <a:xfrm>
            <a:off x="4826601" y="6304049"/>
            <a:ext cx="5791204"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sp>
        <p:nvSpPr>
          <p:cNvPr id="39" name="Rectangle 38">
            <a:extLst>
              <a:ext uri="{FF2B5EF4-FFF2-40B4-BE49-F238E27FC236}">
                <a16:creationId xmlns:a16="http://schemas.microsoft.com/office/drawing/2014/main" id="{E6BD8786-E1AB-4CCB-B050-592077CC1B39}"/>
              </a:ext>
            </a:extLst>
          </p:cNvPr>
          <p:cNvSpPr/>
          <p:nvPr/>
        </p:nvSpPr>
        <p:spPr bwMode="auto">
          <a:xfrm>
            <a:off x="8060880" y="5399350"/>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FSI CDM</a:t>
            </a:r>
          </a:p>
        </p:txBody>
      </p:sp>
      <p:cxnSp>
        <p:nvCxnSpPr>
          <p:cNvPr id="40" name="Straight Arrow Connector 39">
            <a:extLst>
              <a:ext uri="{FF2B5EF4-FFF2-40B4-BE49-F238E27FC236}">
                <a16:creationId xmlns:a16="http://schemas.microsoft.com/office/drawing/2014/main" id="{322A728E-1452-4917-9D38-2CAD4314EC79}"/>
              </a:ext>
            </a:extLst>
          </p:cNvPr>
          <p:cNvCxnSpPr>
            <a:cxnSpLocks/>
            <a:endCxn id="39" idx="2"/>
          </p:cNvCxnSpPr>
          <p:nvPr/>
        </p:nvCxnSpPr>
        <p:spPr>
          <a:xfrm flipV="1">
            <a:off x="9339343" y="5738108"/>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F9E5EF-2787-44E3-9D3A-8FBAA268CE95}"/>
              </a:ext>
            </a:extLst>
          </p:cNvPr>
          <p:cNvCxnSpPr>
            <a:cxnSpLocks/>
            <a:stCxn id="39" idx="0"/>
          </p:cNvCxnSpPr>
          <p:nvPr/>
        </p:nvCxnSpPr>
        <p:spPr>
          <a:xfrm flipV="1">
            <a:off x="9339343" y="4971521"/>
            <a:ext cx="0" cy="42782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15FFBC2-AA8D-4F1E-8990-1D7031F872CD}"/>
              </a:ext>
            </a:extLst>
          </p:cNvPr>
          <p:cNvGrpSpPr/>
          <p:nvPr/>
        </p:nvGrpSpPr>
        <p:grpSpPr>
          <a:xfrm>
            <a:off x="3351658" y="1696780"/>
            <a:ext cx="7995611" cy="3274742"/>
            <a:chOff x="3351658" y="1975516"/>
            <a:chExt cx="7995611" cy="2996005"/>
          </a:xfrm>
        </p:grpSpPr>
        <p:sp>
          <p:nvSpPr>
            <p:cNvPr id="43" name="Rectangle 42">
              <a:extLst>
                <a:ext uri="{FF2B5EF4-FFF2-40B4-BE49-F238E27FC236}">
                  <a16:creationId xmlns:a16="http://schemas.microsoft.com/office/drawing/2014/main" id="{E6D8DBBC-5773-4829-8CE9-A9BFF2DFC5DA}"/>
                </a:ext>
              </a:extLst>
            </p:cNvPr>
            <p:cNvSpPr/>
            <p:nvPr/>
          </p:nvSpPr>
          <p:spPr bwMode="auto">
            <a:xfrm>
              <a:off x="3351658" y="3429000"/>
              <a:ext cx="7995611" cy="1542521"/>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endParaRPr kumimoji="0" lang="en-US" sz="11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4" name="RetailBankingDM">
              <a:extLst>
                <a:ext uri="{FF2B5EF4-FFF2-40B4-BE49-F238E27FC236}">
                  <a16:creationId xmlns:a16="http://schemas.microsoft.com/office/drawing/2014/main" id="{945F7AAF-D14A-459A-AC64-6197DBFE5876}"/>
                </a:ext>
              </a:extLst>
            </p:cNvPr>
            <p:cNvSpPr txBox="1">
              <a:spLocks/>
            </p:cNvSpPr>
            <p:nvPr/>
          </p:nvSpPr>
          <p:spPr>
            <a:xfrm>
              <a:off x="4214950" y="4293371"/>
              <a:ext cx="6400800"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Financial Services Common DM</a:t>
              </a:r>
            </a:p>
          </p:txBody>
        </p:sp>
        <p:sp>
          <p:nvSpPr>
            <p:cNvPr id="45" name="CDM">
              <a:extLst>
                <a:ext uri="{FF2B5EF4-FFF2-40B4-BE49-F238E27FC236}">
                  <a16:creationId xmlns:a16="http://schemas.microsoft.com/office/drawing/2014/main" id="{280CCEC1-3700-46D1-AD46-FD25F0094677}"/>
                </a:ext>
              </a:extLst>
            </p:cNvPr>
            <p:cNvSpPr txBox="1">
              <a:spLocks/>
            </p:cNvSpPr>
            <p:nvPr/>
          </p:nvSpPr>
          <p:spPr>
            <a:xfrm>
              <a:off x="4214950" y="4620892"/>
              <a:ext cx="6400800"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Common Data Model</a:t>
              </a:r>
            </a:p>
          </p:txBody>
        </p:sp>
        <p:sp>
          <p:nvSpPr>
            <p:cNvPr id="46" name="LoanDM">
              <a:extLst>
                <a:ext uri="{FF2B5EF4-FFF2-40B4-BE49-F238E27FC236}">
                  <a16:creationId xmlns:a16="http://schemas.microsoft.com/office/drawing/2014/main" id="{CA3EE4A9-FE3B-41E4-A3F5-5F90D139C05E}"/>
                </a:ext>
              </a:extLst>
            </p:cNvPr>
            <p:cNvSpPr txBox="1">
              <a:spLocks/>
            </p:cNvSpPr>
            <p:nvPr/>
          </p:nvSpPr>
          <p:spPr>
            <a:xfrm>
              <a:off x="4214950" y="3963462"/>
              <a:ext cx="6400800"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onboarding DM</a:t>
              </a:r>
            </a:p>
          </p:txBody>
        </p:sp>
        <p:sp>
          <p:nvSpPr>
            <p:cNvPr id="57" name="LoanDM">
              <a:extLst>
                <a:ext uri="{FF2B5EF4-FFF2-40B4-BE49-F238E27FC236}">
                  <a16:creationId xmlns:a16="http://schemas.microsoft.com/office/drawing/2014/main" id="{A338B953-6DD4-480F-879D-D89D0FCD7E36}"/>
                </a:ext>
              </a:extLst>
            </p:cNvPr>
            <p:cNvSpPr txBox="1">
              <a:spLocks/>
            </p:cNvSpPr>
            <p:nvPr/>
          </p:nvSpPr>
          <p:spPr>
            <a:xfrm>
              <a:off x="4214950" y="3564990"/>
              <a:ext cx="1150571"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Plugins</a:t>
              </a:r>
            </a:p>
          </p:txBody>
        </p:sp>
        <p:grpSp>
          <p:nvGrpSpPr>
            <p:cNvPr id="5" name="Group 4">
              <a:extLst>
                <a:ext uri="{FF2B5EF4-FFF2-40B4-BE49-F238E27FC236}">
                  <a16:creationId xmlns:a16="http://schemas.microsoft.com/office/drawing/2014/main" id="{E1A5C960-3E3C-4484-80D7-2E0F818A3DC5}"/>
                </a:ext>
              </a:extLst>
            </p:cNvPr>
            <p:cNvGrpSpPr/>
            <p:nvPr/>
          </p:nvGrpSpPr>
          <p:grpSpPr>
            <a:xfrm>
              <a:off x="5405214" y="3564990"/>
              <a:ext cx="4019774" cy="349398"/>
              <a:chOff x="5405214" y="3564990"/>
              <a:chExt cx="3948138" cy="349398"/>
            </a:xfrm>
          </p:grpSpPr>
          <p:sp>
            <p:nvSpPr>
              <p:cNvPr id="58" name="LoanDM">
                <a:extLst>
                  <a:ext uri="{FF2B5EF4-FFF2-40B4-BE49-F238E27FC236}">
                    <a16:creationId xmlns:a16="http://schemas.microsoft.com/office/drawing/2014/main" id="{EEB095E5-13EA-471D-9268-0499D77C7B40}"/>
                  </a:ext>
                </a:extLst>
              </p:cNvPr>
              <p:cNvSpPr txBox="1">
                <a:spLocks/>
              </p:cNvSpPr>
              <p:nvPr/>
            </p:nvSpPr>
            <p:spPr>
              <a:xfrm>
                <a:off x="5405214" y="3564990"/>
                <a:ext cx="1954223"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 </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 Process</a:t>
                </a:r>
              </a:p>
            </p:txBody>
          </p:sp>
          <p:sp>
            <p:nvSpPr>
              <p:cNvPr id="59" name="LoanDM">
                <a:extLst>
                  <a:ext uri="{FF2B5EF4-FFF2-40B4-BE49-F238E27FC236}">
                    <a16:creationId xmlns:a16="http://schemas.microsoft.com/office/drawing/2014/main" id="{420B0766-5178-40B1-8A9C-4473A855C22D}"/>
                  </a:ext>
                </a:extLst>
              </p:cNvPr>
              <p:cNvSpPr txBox="1">
                <a:spLocks/>
              </p:cNvSpPr>
              <p:nvPr/>
            </p:nvSpPr>
            <p:spPr>
              <a:xfrm>
                <a:off x="7399129" y="3564990"/>
                <a:ext cx="1954223"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 Management Logic</a:t>
                </a:r>
              </a:p>
            </p:txBody>
          </p:sp>
        </p:grpSp>
        <p:sp>
          <p:nvSpPr>
            <p:cNvPr id="60" name="LoanDM">
              <a:extLst>
                <a:ext uri="{FF2B5EF4-FFF2-40B4-BE49-F238E27FC236}">
                  <a16:creationId xmlns:a16="http://schemas.microsoft.com/office/drawing/2014/main" id="{AF342335-5C60-434D-B883-85D0FCAB0E64}"/>
                </a:ext>
              </a:extLst>
            </p:cNvPr>
            <p:cNvSpPr txBox="1">
              <a:spLocks/>
            </p:cNvSpPr>
            <p:nvPr/>
          </p:nvSpPr>
          <p:spPr>
            <a:xfrm>
              <a:off x="9465179" y="3564990"/>
              <a:ext cx="1150571"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Document Rule </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Engine</a:t>
              </a:r>
            </a:p>
          </p:txBody>
        </p:sp>
        <p:sp>
          <p:nvSpPr>
            <p:cNvPr id="41" name="Rectangle 40">
              <a:extLst>
                <a:ext uri="{FF2B5EF4-FFF2-40B4-BE49-F238E27FC236}">
                  <a16:creationId xmlns:a16="http://schemas.microsoft.com/office/drawing/2014/main" id="{F990EFAF-57DC-412F-A269-964ED21433D1}"/>
                </a:ext>
              </a:extLst>
            </p:cNvPr>
            <p:cNvSpPr/>
            <p:nvPr/>
          </p:nvSpPr>
          <p:spPr bwMode="auto">
            <a:xfrm>
              <a:off x="6226629" y="1975516"/>
              <a:ext cx="5120640" cy="135659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Apps</a:t>
              </a:r>
            </a:p>
          </p:txBody>
        </p:sp>
        <p:sp>
          <p:nvSpPr>
            <p:cNvPr id="42" name="Transform">
              <a:extLst>
                <a:ext uri="{FF2B5EF4-FFF2-40B4-BE49-F238E27FC236}">
                  <a16:creationId xmlns:a16="http://schemas.microsoft.com/office/drawing/2014/main" id="{2233E902-FCFD-4687-9283-411A85FFA1FF}"/>
                </a:ext>
              </a:extLst>
            </p:cNvPr>
            <p:cNvSpPr txBox="1">
              <a:spLocks/>
            </p:cNvSpPr>
            <p:nvPr/>
          </p:nvSpPr>
          <p:spPr>
            <a:xfrm>
              <a:off x="7359437" y="2457913"/>
              <a:ext cx="3422863" cy="813161"/>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1" i="0" u="none" strike="noStrike" kern="0" cap="none" spc="0" normalizeH="0" baseline="0" noProof="0">
                  <a:ln>
                    <a:noFill/>
                  </a:ln>
                  <a:solidFill>
                    <a:srgbClr val="FFFFFF"/>
                  </a:solidFill>
                  <a:effectLst/>
                  <a:uLnTx/>
                  <a:uFillTx/>
                  <a:latin typeface="Segoe UI Semibold"/>
                  <a:ea typeface="+mn-ea"/>
                  <a:cs typeface="Segoe UI"/>
                </a:rPr>
                <a:t>Customer Onboarding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Application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Loan parties' details verification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strength snapshot / assets &amp; liabilities view</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Loan application document management</a:t>
              </a:r>
            </a:p>
          </p:txBody>
        </p:sp>
        <p:sp>
          <p:nvSpPr>
            <p:cNvPr id="47" name="Transform">
              <a:extLst>
                <a:ext uri="{FF2B5EF4-FFF2-40B4-BE49-F238E27FC236}">
                  <a16:creationId xmlns:a16="http://schemas.microsoft.com/office/drawing/2014/main" id="{BD49C92E-3A14-4ED7-8200-5FC40079B171}"/>
                </a:ext>
              </a:extLst>
            </p:cNvPr>
            <p:cNvSpPr txBox="1">
              <a:spLocks/>
            </p:cNvSpPr>
            <p:nvPr/>
          </p:nvSpPr>
          <p:spPr>
            <a:xfrm>
              <a:off x="3351658" y="1975516"/>
              <a:ext cx="2777646" cy="1356590"/>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9144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a:t>
              </a:r>
              <a:b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Automate</a:t>
              </a:r>
            </a:p>
          </p:txBody>
        </p:sp>
        <p:sp>
          <p:nvSpPr>
            <p:cNvPr id="48" name="Transform">
              <a:extLst>
                <a:ext uri="{FF2B5EF4-FFF2-40B4-BE49-F238E27FC236}">
                  <a16:creationId xmlns:a16="http://schemas.microsoft.com/office/drawing/2014/main" id="{DE401D76-6D02-4409-AC76-83A0EE46394F}"/>
                </a:ext>
              </a:extLst>
            </p:cNvPr>
            <p:cNvSpPr txBox="1">
              <a:spLocks/>
            </p:cNvSpPr>
            <p:nvPr/>
          </p:nvSpPr>
          <p:spPr>
            <a:xfrm>
              <a:off x="4461386" y="2200067"/>
              <a:ext cx="1594941" cy="289775"/>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1"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Auto Archiving</a:t>
              </a:r>
            </a:p>
          </p:txBody>
        </p:sp>
        <p:sp>
          <p:nvSpPr>
            <p:cNvPr id="56" name="Transform">
              <a:extLst>
                <a:ext uri="{FF2B5EF4-FFF2-40B4-BE49-F238E27FC236}">
                  <a16:creationId xmlns:a16="http://schemas.microsoft.com/office/drawing/2014/main" id="{BA880A04-2D6C-4590-9220-D4CD301AF35A}"/>
                </a:ext>
              </a:extLst>
            </p:cNvPr>
            <p:cNvSpPr txBox="1">
              <a:spLocks/>
            </p:cNvSpPr>
            <p:nvPr/>
          </p:nvSpPr>
          <p:spPr>
            <a:xfrm>
              <a:off x="7359437" y="2033645"/>
              <a:ext cx="3422863" cy="340294"/>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1" i="0" u="none" strike="noStrike" kern="0" cap="none" spc="0" normalizeH="0" baseline="0" noProof="0">
                  <a:ln>
                    <a:noFill/>
                  </a:ln>
                  <a:solidFill>
                    <a:srgbClr val="FFFFFF"/>
                  </a:solidFill>
                  <a:effectLst/>
                  <a:uLnTx/>
                  <a:uFillTx/>
                  <a:latin typeface="Segoe UI Semibold"/>
                  <a:ea typeface="+mn-ea"/>
                  <a:cs typeface="Segoe UI"/>
                </a:rPr>
                <a:t>Loan Tracker Application</a:t>
              </a:r>
            </a:p>
          </p:txBody>
        </p:sp>
      </p:grpSp>
      <p:sp>
        <p:nvSpPr>
          <p:cNvPr id="64" name="Rectangle 63">
            <a:extLst>
              <a:ext uri="{FF2B5EF4-FFF2-40B4-BE49-F238E27FC236}">
                <a16:creationId xmlns:a16="http://schemas.microsoft.com/office/drawing/2014/main" id="{0E219D1A-1DFC-4EA4-AB8F-832FFC8E9D3D}"/>
              </a:ext>
            </a:extLst>
          </p:cNvPr>
          <p:cNvSpPr/>
          <p:nvPr/>
        </p:nvSpPr>
        <p:spPr bwMode="auto">
          <a:xfrm>
            <a:off x="596392" y="1600931"/>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65" name="Rectangle 64">
            <a:extLst>
              <a:ext uri="{FF2B5EF4-FFF2-40B4-BE49-F238E27FC236}">
                <a16:creationId xmlns:a16="http://schemas.microsoft.com/office/drawing/2014/main" id="{A2F55B32-EC89-4C3B-8A47-C81087A0D5E2}"/>
              </a:ext>
            </a:extLst>
          </p:cNvPr>
          <p:cNvSpPr/>
          <p:nvPr/>
        </p:nvSpPr>
        <p:spPr bwMode="auto">
          <a:xfrm>
            <a:off x="596391" y="2031818"/>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66" name="Rectangle 65">
            <a:extLst>
              <a:ext uri="{FF2B5EF4-FFF2-40B4-BE49-F238E27FC236}">
                <a16:creationId xmlns:a16="http://schemas.microsoft.com/office/drawing/2014/main" id="{18FA6BB8-36AE-43B2-9B26-6CEB86AC99FB}"/>
              </a:ext>
            </a:extLst>
          </p:cNvPr>
          <p:cNvSpPr/>
          <p:nvPr/>
        </p:nvSpPr>
        <p:spPr bwMode="auto">
          <a:xfrm>
            <a:off x="596391" y="2569547"/>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67" name="Rectangle 66">
            <a:extLst>
              <a:ext uri="{FF2B5EF4-FFF2-40B4-BE49-F238E27FC236}">
                <a16:creationId xmlns:a16="http://schemas.microsoft.com/office/drawing/2014/main" id="{260F9419-879E-4863-9722-58C4E670F9F5}"/>
              </a:ext>
            </a:extLst>
          </p:cNvPr>
          <p:cNvSpPr/>
          <p:nvPr/>
        </p:nvSpPr>
        <p:spPr bwMode="auto">
          <a:xfrm>
            <a:off x="596391" y="3107277"/>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cxnSp>
        <p:nvCxnSpPr>
          <p:cNvPr id="21" name="Straight Arrow Connector 20">
            <a:extLst>
              <a:ext uri="{FF2B5EF4-FFF2-40B4-BE49-F238E27FC236}">
                <a16:creationId xmlns:a16="http://schemas.microsoft.com/office/drawing/2014/main" id="{83963529-B278-4170-B268-FBCDBC0F8336}"/>
              </a:ext>
            </a:extLst>
          </p:cNvPr>
          <p:cNvCxnSpPr>
            <a:cxnSpLocks/>
          </p:cNvCxnSpPr>
          <p:nvPr/>
        </p:nvCxnSpPr>
        <p:spPr>
          <a:xfrm>
            <a:off x="2695575" y="3946925"/>
            <a:ext cx="15193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339EDD2-A50C-4032-98AE-1EEC344D33DE}"/>
              </a:ext>
            </a:extLst>
          </p:cNvPr>
          <p:cNvGrpSpPr>
            <a:grpSpLocks noChangeAspect="1"/>
          </p:cNvGrpSpPr>
          <p:nvPr/>
        </p:nvGrpSpPr>
        <p:grpSpPr>
          <a:xfrm>
            <a:off x="596391" y="3823548"/>
            <a:ext cx="386502" cy="386502"/>
            <a:chOff x="588263" y="3863463"/>
            <a:chExt cx="831086" cy="831086"/>
          </a:xfrm>
        </p:grpSpPr>
        <p:grpSp>
          <p:nvGrpSpPr>
            <p:cNvPr id="72" name="Group 71">
              <a:extLst>
                <a:ext uri="{FF2B5EF4-FFF2-40B4-BE49-F238E27FC236}">
                  <a16:creationId xmlns:a16="http://schemas.microsoft.com/office/drawing/2014/main" id="{6428056D-B4FB-411A-8C83-45DE245EF6F4}"/>
                </a:ext>
              </a:extLst>
            </p:cNvPr>
            <p:cNvGrpSpPr>
              <a:grpSpLocks/>
            </p:cNvGrpSpPr>
            <p:nvPr/>
          </p:nvGrpSpPr>
          <p:grpSpPr>
            <a:xfrm>
              <a:off x="588263" y="3863463"/>
              <a:ext cx="831086" cy="831086"/>
              <a:chOff x="2677356" y="489672"/>
              <a:chExt cx="832104" cy="832104"/>
            </a:xfrm>
          </p:grpSpPr>
          <p:sp>
            <p:nvSpPr>
              <p:cNvPr id="79" name="Oval 78">
                <a:extLst>
                  <a:ext uri="{FF2B5EF4-FFF2-40B4-BE49-F238E27FC236}">
                    <a16:creationId xmlns:a16="http://schemas.microsoft.com/office/drawing/2014/main" id="{94E250FE-CFCA-4711-A3FE-8E4E4A15B8AD}"/>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D8FD831F-9F94-48EE-BA3E-34BF9E7627EE}"/>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3" name="Group 72">
              <a:extLst>
                <a:ext uri="{FF2B5EF4-FFF2-40B4-BE49-F238E27FC236}">
                  <a16:creationId xmlns:a16="http://schemas.microsoft.com/office/drawing/2014/main" id="{58A30CE2-EED7-46BB-8E95-13DBFAE3C65F}"/>
                </a:ext>
              </a:extLst>
            </p:cNvPr>
            <p:cNvGrpSpPr/>
            <p:nvPr/>
          </p:nvGrpSpPr>
          <p:grpSpPr>
            <a:xfrm>
              <a:off x="769362" y="4074025"/>
              <a:ext cx="468888" cy="409962"/>
              <a:chOff x="1131118" y="2412665"/>
              <a:chExt cx="343326" cy="300180"/>
            </a:xfrm>
          </p:grpSpPr>
          <p:grpSp>
            <p:nvGrpSpPr>
              <p:cNvPr id="74" name="Group 73">
                <a:extLst>
                  <a:ext uri="{FF2B5EF4-FFF2-40B4-BE49-F238E27FC236}">
                    <a16:creationId xmlns:a16="http://schemas.microsoft.com/office/drawing/2014/main" id="{1D958F5D-C721-46DE-9D3B-E4DBF6055D08}"/>
                  </a:ext>
                </a:extLst>
              </p:cNvPr>
              <p:cNvGrpSpPr/>
              <p:nvPr/>
            </p:nvGrpSpPr>
            <p:grpSpPr>
              <a:xfrm>
                <a:off x="1251506" y="2412665"/>
                <a:ext cx="222938" cy="269794"/>
                <a:chOff x="1685534" y="2208386"/>
                <a:chExt cx="222938" cy="269794"/>
              </a:xfrm>
            </p:grpSpPr>
            <p:sp>
              <p:nvSpPr>
                <p:cNvPr id="77" name="Freeform: Shape 76">
                  <a:extLst>
                    <a:ext uri="{FF2B5EF4-FFF2-40B4-BE49-F238E27FC236}">
                      <a16:creationId xmlns:a16="http://schemas.microsoft.com/office/drawing/2014/main" id="{A881AECC-C566-4CC3-AECC-A724E5CEDA74}"/>
                    </a:ext>
                  </a:extLst>
                </p:cNvPr>
                <p:cNvSpPr/>
                <p:nvPr/>
              </p:nvSpPr>
              <p:spPr>
                <a:xfrm>
                  <a:off x="1736370" y="2208386"/>
                  <a:ext cx="121162" cy="121162"/>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4B0F7F3-5AE0-4629-B0CC-08E7731C84A8}"/>
                    </a:ext>
                  </a:extLst>
                </p:cNvPr>
                <p:cNvSpPr/>
                <p:nvPr/>
              </p:nvSpPr>
              <p:spPr>
                <a:xfrm>
                  <a:off x="1685534" y="2352172"/>
                  <a:ext cx="222938" cy="126008"/>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Freeform: Shape 74">
                <a:extLst>
                  <a:ext uri="{FF2B5EF4-FFF2-40B4-BE49-F238E27FC236}">
                    <a16:creationId xmlns:a16="http://schemas.microsoft.com/office/drawing/2014/main" id="{6D2AE764-FDEB-4073-B876-7114D871D011}"/>
                  </a:ext>
                </a:extLst>
              </p:cNvPr>
              <p:cNvSpPr/>
              <p:nvPr/>
            </p:nvSpPr>
            <p:spPr>
              <a:xfrm>
                <a:off x="1181466" y="2443053"/>
                <a:ext cx="121162" cy="12116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094466A-B682-4E9A-BB0A-52A2198D2454}"/>
                  </a:ext>
                </a:extLst>
              </p:cNvPr>
              <p:cNvSpPr/>
              <p:nvPr/>
            </p:nvSpPr>
            <p:spPr>
              <a:xfrm>
                <a:off x="1131118" y="2586837"/>
                <a:ext cx="222938" cy="126008"/>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C53583F-579F-409A-A3F2-0F8D0960205A}"/>
              </a:ext>
            </a:extLst>
          </p:cNvPr>
          <p:cNvGrpSpPr/>
          <p:nvPr/>
        </p:nvGrpSpPr>
        <p:grpSpPr>
          <a:xfrm>
            <a:off x="1055328" y="3823548"/>
            <a:ext cx="386502" cy="386502"/>
            <a:chOff x="1479479" y="3823548"/>
            <a:chExt cx="386502" cy="386502"/>
          </a:xfrm>
        </p:grpSpPr>
        <p:grpSp>
          <p:nvGrpSpPr>
            <p:cNvPr id="90" name="Group 89">
              <a:extLst>
                <a:ext uri="{FF2B5EF4-FFF2-40B4-BE49-F238E27FC236}">
                  <a16:creationId xmlns:a16="http://schemas.microsoft.com/office/drawing/2014/main" id="{03B1D8C4-167E-4113-A975-852D4BBA9369}"/>
                </a:ext>
              </a:extLst>
            </p:cNvPr>
            <p:cNvGrpSpPr>
              <a:grpSpLocks/>
            </p:cNvGrpSpPr>
            <p:nvPr/>
          </p:nvGrpSpPr>
          <p:grpSpPr>
            <a:xfrm>
              <a:off x="1479479" y="3823548"/>
              <a:ext cx="386502" cy="386502"/>
              <a:chOff x="2677356" y="489672"/>
              <a:chExt cx="832104" cy="832104"/>
            </a:xfrm>
          </p:grpSpPr>
          <p:sp>
            <p:nvSpPr>
              <p:cNvPr id="97" name="Oval 96">
                <a:extLst>
                  <a:ext uri="{FF2B5EF4-FFF2-40B4-BE49-F238E27FC236}">
                    <a16:creationId xmlns:a16="http://schemas.microsoft.com/office/drawing/2014/main" id="{D89E60C6-C6AA-4499-8093-1A08DED42643}"/>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BBC20760-8286-4C37-993B-9F73E56C3615}"/>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EBBEEA4F-1D8B-478C-AD63-570C40095CE2}"/>
                </a:ext>
              </a:extLst>
            </p:cNvPr>
            <p:cNvGrpSpPr/>
            <p:nvPr/>
          </p:nvGrpSpPr>
          <p:grpSpPr>
            <a:xfrm>
              <a:off x="1613002" y="3905199"/>
              <a:ext cx="119456" cy="223201"/>
              <a:chOff x="-545080" y="2579072"/>
              <a:chExt cx="278971" cy="521250"/>
            </a:xfrm>
          </p:grpSpPr>
          <p:sp>
            <p:nvSpPr>
              <p:cNvPr id="18" name="Rectangle 17">
                <a:extLst>
                  <a:ext uri="{FF2B5EF4-FFF2-40B4-BE49-F238E27FC236}">
                    <a16:creationId xmlns:a16="http://schemas.microsoft.com/office/drawing/2014/main" id="{9DDF4D0E-E915-40AF-B91A-C528EE2D9E6A}"/>
                  </a:ext>
                </a:extLst>
              </p:cNvPr>
              <p:cNvSpPr/>
              <p:nvPr/>
            </p:nvSpPr>
            <p:spPr bwMode="auto">
              <a:xfrm>
                <a:off x="-459580" y="2593219"/>
                <a:ext cx="104899" cy="38060"/>
              </a:xfrm>
              <a:prstGeom prst="rect">
                <a:avLst/>
              </a:prstGeom>
              <a:solidFill>
                <a:srgbClr val="50E6FF"/>
              </a:solidFill>
              <a:ln w="6350" cap="flat">
                <a:solidFill>
                  <a:srgbClr val="50E6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85" name="Graphic 113" descr="Smart Phone">
                <a:extLst>
                  <a:ext uri="{FF2B5EF4-FFF2-40B4-BE49-F238E27FC236}">
                    <a16:creationId xmlns:a16="http://schemas.microsoft.com/office/drawing/2014/main" id="{A021CAEE-BE69-46AB-998D-E3F6149E62ED}"/>
                  </a:ext>
                </a:extLst>
              </p:cNvPr>
              <p:cNvSpPr/>
              <p:nvPr/>
            </p:nvSpPr>
            <p:spPr>
              <a:xfrm>
                <a:off x="-545080" y="2579072"/>
                <a:ext cx="278971" cy="521250"/>
              </a:xfrm>
              <a:custGeom>
                <a:avLst/>
                <a:gdLst>
                  <a:gd name="connsiteX0" fmla="*/ 330609 w 377839"/>
                  <a:gd name="connsiteY0" fmla="*/ 609712 h 705982"/>
                  <a:gd name="connsiteX1" fmla="*/ 47230 w 377839"/>
                  <a:gd name="connsiteY1" fmla="*/ 609712 h 705982"/>
                  <a:gd name="connsiteX2" fmla="*/ 47230 w 377839"/>
                  <a:gd name="connsiteY2" fmla="*/ 96270 h 705982"/>
                  <a:gd name="connsiteX3" fmla="*/ 330609 w 377839"/>
                  <a:gd name="connsiteY3" fmla="*/ 96270 h 705982"/>
                  <a:gd name="connsiteX4" fmla="*/ 330609 w 377839"/>
                  <a:gd name="connsiteY4" fmla="*/ 609712 h 705982"/>
                  <a:gd name="connsiteX5" fmla="*/ 157433 w 377839"/>
                  <a:gd name="connsiteY5" fmla="*/ 32090 h 705982"/>
                  <a:gd name="connsiteX6" fmla="*/ 220406 w 377839"/>
                  <a:gd name="connsiteY6" fmla="*/ 32090 h 705982"/>
                  <a:gd name="connsiteX7" fmla="*/ 236149 w 377839"/>
                  <a:gd name="connsiteY7" fmla="*/ 48135 h 705982"/>
                  <a:gd name="connsiteX8" fmla="*/ 220406 w 377839"/>
                  <a:gd name="connsiteY8" fmla="*/ 64180 h 705982"/>
                  <a:gd name="connsiteX9" fmla="*/ 157433 w 377839"/>
                  <a:gd name="connsiteY9" fmla="*/ 64180 h 705982"/>
                  <a:gd name="connsiteX10" fmla="*/ 141690 w 377839"/>
                  <a:gd name="connsiteY10" fmla="*/ 48135 h 705982"/>
                  <a:gd name="connsiteX11" fmla="*/ 157433 w 377839"/>
                  <a:gd name="connsiteY11" fmla="*/ 32090 h 705982"/>
                  <a:gd name="connsiteX12" fmla="*/ 362096 w 377839"/>
                  <a:gd name="connsiteY12" fmla="*/ 0 h 705982"/>
                  <a:gd name="connsiteX13" fmla="*/ 15743 w 377839"/>
                  <a:gd name="connsiteY13" fmla="*/ 0 h 705982"/>
                  <a:gd name="connsiteX14" fmla="*/ 0 w 377839"/>
                  <a:gd name="connsiteY14" fmla="*/ 16045 h 705982"/>
                  <a:gd name="connsiteX15" fmla="*/ 0 w 377839"/>
                  <a:gd name="connsiteY15" fmla="*/ 689938 h 705982"/>
                  <a:gd name="connsiteX16" fmla="*/ 15743 w 377839"/>
                  <a:gd name="connsiteY16" fmla="*/ 705983 h 705982"/>
                  <a:gd name="connsiteX17" fmla="*/ 362096 w 377839"/>
                  <a:gd name="connsiteY17" fmla="*/ 705983 h 705982"/>
                  <a:gd name="connsiteX18" fmla="*/ 377839 w 377839"/>
                  <a:gd name="connsiteY18" fmla="*/ 689938 h 705982"/>
                  <a:gd name="connsiteX19" fmla="*/ 377839 w 377839"/>
                  <a:gd name="connsiteY19" fmla="*/ 16045 h 705982"/>
                  <a:gd name="connsiteX20" fmla="*/ 362096 w 377839"/>
                  <a:gd name="connsiteY20" fmla="*/ 0 h 7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839" h="705982">
                    <a:moveTo>
                      <a:pt x="330609" y="609712"/>
                    </a:moveTo>
                    <a:lnTo>
                      <a:pt x="47230" y="609712"/>
                    </a:lnTo>
                    <a:lnTo>
                      <a:pt x="47230" y="96270"/>
                    </a:lnTo>
                    <a:lnTo>
                      <a:pt x="330609" y="96270"/>
                    </a:lnTo>
                    <a:lnTo>
                      <a:pt x="330609" y="609712"/>
                    </a:lnTo>
                    <a:close/>
                    <a:moveTo>
                      <a:pt x="157433" y="32090"/>
                    </a:moveTo>
                    <a:lnTo>
                      <a:pt x="220406" y="32090"/>
                    </a:lnTo>
                    <a:cubicBezTo>
                      <a:pt x="229065" y="32090"/>
                      <a:pt x="236149" y="39310"/>
                      <a:pt x="236149" y="48135"/>
                    </a:cubicBezTo>
                    <a:cubicBezTo>
                      <a:pt x="236149" y="56960"/>
                      <a:pt x="229065" y="64180"/>
                      <a:pt x="220406" y="64180"/>
                    </a:cubicBezTo>
                    <a:lnTo>
                      <a:pt x="157433" y="64180"/>
                    </a:lnTo>
                    <a:cubicBezTo>
                      <a:pt x="148774" y="64180"/>
                      <a:pt x="141690" y="56960"/>
                      <a:pt x="141690" y="48135"/>
                    </a:cubicBezTo>
                    <a:cubicBezTo>
                      <a:pt x="141690" y="39310"/>
                      <a:pt x="148774" y="32090"/>
                      <a:pt x="157433" y="32090"/>
                    </a:cubicBezTo>
                    <a:close/>
                    <a:moveTo>
                      <a:pt x="362096" y="0"/>
                    </a:moveTo>
                    <a:lnTo>
                      <a:pt x="15743" y="0"/>
                    </a:lnTo>
                    <a:cubicBezTo>
                      <a:pt x="7084" y="0"/>
                      <a:pt x="0" y="7220"/>
                      <a:pt x="0" y="16045"/>
                    </a:cubicBezTo>
                    <a:lnTo>
                      <a:pt x="0" y="689938"/>
                    </a:lnTo>
                    <a:cubicBezTo>
                      <a:pt x="0" y="698762"/>
                      <a:pt x="7084" y="705983"/>
                      <a:pt x="15743" y="705983"/>
                    </a:cubicBezTo>
                    <a:lnTo>
                      <a:pt x="362096" y="705983"/>
                    </a:lnTo>
                    <a:cubicBezTo>
                      <a:pt x="370755" y="705983"/>
                      <a:pt x="377839" y="698762"/>
                      <a:pt x="377839" y="689938"/>
                    </a:cubicBezTo>
                    <a:lnTo>
                      <a:pt x="377839" y="16045"/>
                    </a:lnTo>
                    <a:cubicBezTo>
                      <a:pt x="377839" y="7220"/>
                      <a:pt x="370755" y="0"/>
                      <a:pt x="362096" y="0"/>
                    </a:cubicBezTo>
                    <a:close/>
                  </a:path>
                </a:pathLst>
              </a:custGeom>
              <a:solidFill>
                <a:schemeClr val="accent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6" name="Rectangle 35">
            <a:extLst>
              <a:ext uri="{FF2B5EF4-FFF2-40B4-BE49-F238E27FC236}">
                <a16:creationId xmlns:a16="http://schemas.microsoft.com/office/drawing/2014/main" id="{181E1184-B6EA-47D3-AD5E-8B95C888E93A}"/>
              </a:ext>
            </a:extLst>
          </p:cNvPr>
          <p:cNvSpPr/>
          <p:nvPr/>
        </p:nvSpPr>
        <p:spPr bwMode="auto">
          <a:xfrm>
            <a:off x="8059182" y="5981596"/>
            <a:ext cx="2560320" cy="190604"/>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33953392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TextBox 223">
            <a:extLst>
              <a:ext uri="{FF2B5EF4-FFF2-40B4-BE49-F238E27FC236}">
                <a16:creationId xmlns:a16="http://schemas.microsoft.com/office/drawing/2014/main" id="{AD9E6B10-2DD2-4DF6-BF14-FBD6130951B1}"/>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Reference architecture</a:t>
            </a:r>
          </a:p>
        </p:txBody>
      </p:sp>
      <p:grpSp>
        <p:nvGrpSpPr>
          <p:cNvPr id="72" name="Group 71">
            <a:extLst>
              <a:ext uri="{FF2B5EF4-FFF2-40B4-BE49-F238E27FC236}">
                <a16:creationId xmlns:a16="http://schemas.microsoft.com/office/drawing/2014/main" id="{07CF7500-3D24-484D-A2AD-2887F129F07D}"/>
              </a:ext>
            </a:extLst>
          </p:cNvPr>
          <p:cNvGrpSpPr/>
          <p:nvPr/>
        </p:nvGrpSpPr>
        <p:grpSpPr>
          <a:xfrm>
            <a:off x="485253" y="2095408"/>
            <a:ext cx="5610748" cy="3422876"/>
            <a:chOff x="5688609" y="2214165"/>
            <a:chExt cx="6321787" cy="3856650"/>
          </a:xfrm>
        </p:grpSpPr>
        <p:pic>
          <p:nvPicPr>
            <p:cNvPr id="73" name="Picture 72" descr="Graphical user interface, application, Teams&#10;&#10;Description automatically generated">
              <a:extLst>
                <a:ext uri="{FF2B5EF4-FFF2-40B4-BE49-F238E27FC236}">
                  <a16:creationId xmlns:a16="http://schemas.microsoft.com/office/drawing/2014/main" id="{840FE791-6321-4B41-B624-116F87BE5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70" y="2491383"/>
              <a:ext cx="5963491" cy="3380769"/>
            </a:xfrm>
            <a:prstGeom prst="rect">
              <a:avLst/>
            </a:prstGeom>
          </p:spPr>
        </p:pic>
        <p:pic>
          <p:nvPicPr>
            <p:cNvPr id="74" name="Picture 73" descr="A picture containing graphical user interface&#10;&#10;Description automatically generated">
              <a:extLst>
                <a:ext uri="{FF2B5EF4-FFF2-40B4-BE49-F238E27FC236}">
                  <a16:creationId xmlns:a16="http://schemas.microsoft.com/office/drawing/2014/main" id="{3296DD43-C821-488D-8C6C-DB9B1A73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14165"/>
              <a:ext cx="6321787" cy="3856650"/>
            </a:xfrm>
            <a:prstGeom prst="rect">
              <a:avLst/>
            </a:prstGeom>
          </p:spPr>
        </p:pic>
      </p:grpSp>
      <p:grpSp>
        <p:nvGrpSpPr>
          <p:cNvPr id="76" name="Group 75">
            <a:extLst>
              <a:ext uri="{FF2B5EF4-FFF2-40B4-BE49-F238E27FC236}">
                <a16:creationId xmlns:a16="http://schemas.microsoft.com/office/drawing/2014/main" id="{872D41A9-F50A-4360-90BE-CEE0484D0CD5}"/>
              </a:ext>
            </a:extLst>
          </p:cNvPr>
          <p:cNvGrpSpPr/>
          <p:nvPr/>
        </p:nvGrpSpPr>
        <p:grpSpPr>
          <a:xfrm>
            <a:off x="6816996" y="653498"/>
            <a:ext cx="4789788" cy="5551004"/>
            <a:chOff x="6816996" y="738319"/>
            <a:chExt cx="4789788" cy="5551004"/>
          </a:xfrm>
        </p:grpSpPr>
        <p:sp>
          <p:nvSpPr>
            <p:cNvPr id="78" name="Rectangle 77">
              <a:extLst>
                <a:ext uri="{FF2B5EF4-FFF2-40B4-BE49-F238E27FC236}">
                  <a16:creationId xmlns:a16="http://schemas.microsoft.com/office/drawing/2014/main" id="{F8560198-F0A2-4D8F-B629-2703AC742407}"/>
                </a:ext>
              </a:extLst>
            </p:cNvPr>
            <p:cNvSpPr/>
            <p:nvPr/>
          </p:nvSpPr>
          <p:spPr bwMode="auto">
            <a:xfrm>
              <a:off x="7571132" y="5165429"/>
              <a:ext cx="4035652" cy="288383"/>
            </a:xfrm>
            <a:prstGeom prst="rect">
              <a:avLst/>
            </a:prstGeom>
            <a:solidFill>
              <a:schemeClr val="bg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System of Record</a:t>
              </a:r>
            </a:p>
          </p:txBody>
        </p:sp>
        <p:sp>
          <p:nvSpPr>
            <p:cNvPr id="79" name="TextBox 78">
              <a:extLst>
                <a:ext uri="{FF2B5EF4-FFF2-40B4-BE49-F238E27FC236}">
                  <a16:creationId xmlns:a16="http://schemas.microsoft.com/office/drawing/2014/main" id="{3A6A290F-FDB3-4DDC-8C91-59EC8F9EDA28}"/>
                </a:ext>
              </a:extLst>
            </p:cNvPr>
            <p:cNvSpPr txBox="1"/>
            <p:nvPr/>
          </p:nvSpPr>
          <p:spPr>
            <a:xfrm>
              <a:off x="6816996" y="5232676"/>
              <a:ext cx="636317"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Customer</a:t>
              </a:r>
            </a:p>
          </p:txBody>
        </p:sp>
        <p:sp>
          <p:nvSpPr>
            <p:cNvPr id="80" name="TextBox 79">
              <a:extLst>
                <a:ext uri="{FF2B5EF4-FFF2-40B4-BE49-F238E27FC236}">
                  <a16:creationId xmlns:a16="http://schemas.microsoft.com/office/drawing/2014/main" id="{432D19A6-5E5D-4708-9CA2-1B272931DB5D}"/>
                </a:ext>
              </a:extLst>
            </p:cNvPr>
            <p:cNvSpPr txBox="1"/>
            <p:nvPr/>
          </p:nvSpPr>
          <p:spPr>
            <a:xfrm>
              <a:off x="6816996" y="4420075"/>
              <a:ext cx="668481"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Partner </a:t>
              </a:r>
            </a:p>
          </p:txBody>
        </p:sp>
        <p:sp>
          <p:nvSpPr>
            <p:cNvPr id="81" name="Rectangle 80">
              <a:extLst>
                <a:ext uri="{FF2B5EF4-FFF2-40B4-BE49-F238E27FC236}">
                  <a16:creationId xmlns:a16="http://schemas.microsoft.com/office/drawing/2014/main" id="{D8E3E21F-DF76-4FEF-8564-F101963BC535}"/>
                </a:ext>
              </a:extLst>
            </p:cNvPr>
            <p:cNvSpPr/>
            <p:nvPr/>
          </p:nvSpPr>
          <p:spPr bwMode="auto">
            <a:xfrm>
              <a:off x="7571132" y="4352828"/>
              <a:ext cx="4035652" cy="288383"/>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Integration service</a:t>
              </a:r>
            </a:p>
          </p:txBody>
        </p:sp>
        <p:cxnSp>
          <p:nvCxnSpPr>
            <p:cNvPr id="82" name="Straight Arrow Connector 81">
              <a:extLst>
                <a:ext uri="{FF2B5EF4-FFF2-40B4-BE49-F238E27FC236}">
                  <a16:creationId xmlns:a16="http://schemas.microsoft.com/office/drawing/2014/main" id="{11D46453-A208-49DF-83D3-4A45917F0C3E}"/>
                </a:ext>
              </a:extLst>
            </p:cNvPr>
            <p:cNvCxnSpPr>
              <a:cxnSpLocks/>
              <a:stCxn id="81" idx="2"/>
              <a:endCxn id="78" idx="0"/>
            </p:cNvCxnSpPr>
            <p:nvPr/>
          </p:nvCxnSpPr>
          <p:spPr>
            <a:xfrm>
              <a:off x="9588958" y="4641211"/>
              <a:ext cx="0" cy="524218"/>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380EF820-542C-4772-84D9-321BCB59930B}"/>
                </a:ext>
              </a:extLst>
            </p:cNvPr>
            <p:cNvSpPr/>
            <p:nvPr/>
          </p:nvSpPr>
          <p:spPr bwMode="auto">
            <a:xfrm>
              <a:off x="10314332" y="4761488"/>
              <a:ext cx="991536"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Connectors</a:t>
              </a:r>
            </a:p>
          </p:txBody>
        </p:sp>
        <p:cxnSp>
          <p:nvCxnSpPr>
            <p:cNvPr id="84" name="Straight Connector 83">
              <a:extLst>
                <a:ext uri="{FF2B5EF4-FFF2-40B4-BE49-F238E27FC236}">
                  <a16:creationId xmlns:a16="http://schemas.microsoft.com/office/drawing/2014/main" id="{49E745CA-698D-48BB-A952-4A631BA4722E}"/>
                </a:ext>
              </a:extLst>
            </p:cNvPr>
            <p:cNvCxnSpPr>
              <a:cxnSpLocks/>
            </p:cNvCxnSpPr>
            <p:nvPr/>
          </p:nvCxnSpPr>
          <p:spPr>
            <a:xfrm>
              <a:off x="9588958" y="4898508"/>
              <a:ext cx="725374" cy="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3871005-3E01-4A7F-B93D-B8619CE8083D}"/>
                </a:ext>
              </a:extLst>
            </p:cNvPr>
            <p:cNvSpPr/>
            <p:nvPr/>
          </p:nvSpPr>
          <p:spPr bwMode="auto">
            <a:xfrm>
              <a:off x="7571131" y="748288"/>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6" name="Rectangle 85">
              <a:extLst>
                <a:ext uri="{FF2B5EF4-FFF2-40B4-BE49-F238E27FC236}">
                  <a16:creationId xmlns:a16="http://schemas.microsoft.com/office/drawing/2014/main" id="{8F8452A6-882B-42C0-ADFB-BC0283BA5FA3}"/>
                </a:ext>
              </a:extLst>
            </p:cNvPr>
            <p:cNvSpPr/>
            <p:nvPr/>
          </p:nvSpPr>
          <p:spPr bwMode="auto">
            <a:xfrm>
              <a:off x="8431865" y="1238365"/>
              <a:ext cx="2469732" cy="288383"/>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Collaboration Manager (Model Driven App)</a:t>
              </a:r>
            </a:p>
          </p:txBody>
        </p:sp>
        <p:sp>
          <p:nvSpPr>
            <p:cNvPr id="87" name="TextBox 86">
              <a:extLst>
                <a:ext uri="{FF2B5EF4-FFF2-40B4-BE49-F238E27FC236}">
                  <a16:creationId xmlns:a16="http://schemas.microsoft.com/office/drawing/2014/main" id="{2FBECF3D-6E8D-4D17-8BE0-D03209D63F1C}"/>
                </a:ext>
              </a:extLst>
            </p:cNvPr>
            <p:cNvSpPr txBox="1"/>
            <p:nvPr/>
          </p:nvSpPr>
          <p:spPr>
            <a:xfrm>
              <a:off x="8999981" y="902468"/>
              <a:ext cx="133350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Teams</a:t>
              </a:r>
            </a:p>
          </p:txBody>
        </p:sp>
        <p:pic>
          <p:nvPicPr>
            <p:cNvPr id="88" name="Picture 4" descr="Microsoft Teams Logo transparent PNG - StickPNG">
              <a:extLst>
                <a:ext uri="{FF2B5EF4-FFF2-40B4-BE49-F238E27FC236}">
                  <a16:creationId xmlns:a16="http://schemas.microsoft.com/office/drawing/2014/main" id="{7F518901-5DF6-4819-836D-5CCD6BB840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0492" y="738319"/>
              <a:ext cx="482186" cy="48218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945EA7C9-78D2-447A-82CE-53351ED6ABCF}"/>
                </a:ext>
              </a:extLst>
            </p:cNvPr>
            <p:cNvSpPr/>
            <p:nvPr/>
          </p:nvSpPr>
          <p:spPr bwMode="auto">
            <a:xfrm>
              <a:off x="7571130" y="3824894"/>
              <a:ext cx="1306169"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Graph</a:t>
              </a:r>
            </a:p>
          </p:txBody>
        </p:sp>
        <p:sp>
          <p:nvSpPr>
            <p:cNvPr id="90" name="Rectangle 89">
              <a:extLst>
                <a:ext uri="{FF2B5EF4-FFF2-40B4-BE49-F238E27FC236}">
                  <a16:creationId xmlns:a16="http://schemas.microsoft.com/office/drawing/2014/main" id="{1F63EA28-5E79-4C74-8355-5CB901A1E4A1}"/>
                </a:ext>
              </a:extLst>
            </p:cNvPr>
            <p:cNvSpPr/>
            <p:nvPr/>
          </p:nvSpPr>
          <p:spPr bwMode="auto">
            <a:xfrm>
              <a:off x="7571131" y="2557647"/>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cxnSp>
          <p:nvCxnSpPr>
            <p:cNvPr id="94" name="Connector: Elbow 93">
              <a:extLst>
                <a:ext uri="{FF2B5EF4-FFF2-40B4-BE49-F238E27FC236}">
                  <a16:creationId xmlns:a16="http://schemas.microsoft.com/office/drawing/2014/main" id="{7539927E-A6AF-46C9-BED5-91D281CD2D8F}"/>
                </a:ext>
              </a:extLst>
            </p:cNvPr>
            <p:cNvCxnSpPr>
              <a:cxnSpLocks/>
              <a:stCxn id="86" idx="1"/>
              <a:endCxn id="89" idx="1"/>
            </p:cNvCxnSpPr>
            <p:nvPr/>
          </p:nvCxnSpPr>
          <p:spPr>
            <a:xfrm rot="10800000" flipV="1">
              <a:off x="7571131" y="1382556"/>
              <a:ext cx="860735" cy="2586529"/>
            </a:xfrm>
            <a:prstGeom prst="bentConnector3">
              <a:avLst>
                <a:gd name="adj1" fmla="val 126559"/>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FA83CEF-CB24-4BA1-94FB-BBC346574E6B}"/>
                </a:ext>
              </a:extLst>
            </p:cNvPr>
            <p:cNvCxnSpPr>
              <a:cxnSpLocks/>
              <a:stCxn id="102" idx="2"/>
              <a:endCxn id="89" idx="0"/>
            </p:cNvCxnSpPr>
            <p:nvPr/>
          </p:nvCxnSpPr>
          <p:spPr>
            <a:xfrm rot="5400000">
              <a:off x="8214052" y="3376107"/>
              <a:ext cx="458951" cy="43862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E27B35C-8F92-43B4-A4B6-2B84CB1310AE}"/>
                </a:ext>
              </a:extLst>
            </p:cNvPr>
            <p:cNvCxnSpPr>
              <a:cxnSpLocks/>
              <a:stCxn id="86" idx="2"/>
              <a:endCxn id="102" idx="0"/>
            </p:cNvCxnSpPr>
            <p:nvPr/>
          </p:nvCxnSpPr>
          <p:spPr>
            <a:xfrm rot="5400000">
              <a:off x="8473320" y="1716267"/>
              <a:ext cx="1382930" cy="100389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457A30DA-10FB-4266-81FC-EFF6BB0CCB68}"/>
                </a:ext>
              </a:extLst>
            </p:cNvPr>
            <p:cNvCxnSpPr>
              <a:cxnSpLocks/>
              <a:stCxn id="86" idx="2"/>
              <a:endCxn id="104" idx="0"/>
            </p:cNvCxnSpPr>
            <p:nvPr/>
          </p:nvCxnSpPr>
          <p:spPr>
            <a:xfrm rot="16200000" flipH="1">
              <a:off x="9404494" y="1788984"/>
              <a:ext cx="1382930" cy="858457"/>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0833AED-A6C6-4B96-9B93-CA4B96A61FE6}"/>
                </a:ext>
              </a:extLst>
            </p:cNvPr>
            <p:cNvCxnSpPr>
              <a:cxnSpLocks/>
            </p:cNvCxnSpPr>
            <p:nvPr/>
          </p:nvCxnSpPr>
          <p:spPr>
            <a:xfrm>
              <a:off x="10508965"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C97C2D-0292-457A-9CD1-DB8CAA084F40}"/>
                </a:ext>
              </a:extLst>
            </p:cNvPr>
            <p:cNvSpPr/>
            <p:nvPr/>
          </p:nvSpPr>
          <p:spPr bwMode="auto">
            <a:xfrm>
              <a:off x="7851834" y="2909678"/>
              <a:ext cx="1622008" cy="45626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Industry Toolkit</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 </a:t>
              </a:r>
            </a:p>
          </p:txBody>
        </p:sp>
        <p:sp>
          <p:nvSpPr>
            <p:cNvPr id="104" name="Rectangle 103">
              <a:extLst>
                <a:ext uri="{FF2B5EF4-FFF2-40B4-BE49-F238E27FC236}">
                  <a16:creationId xmlns:a16="http://schemas.microsoft.com/office/drawing/2014/main" id="{6B340B4D-88B8-4C37-9C94-4DA5D800CE3A}"/>
                </a:ext>
              </a:extLst>
            </p:cNvPr>
            <p:cNvSpPr/>
            <p:nvPr/>
          </p:nvSpPr>
          <p:spPr bwMode="auto">
            <a:xfrm>
              <a:off x="9714184" y="2909678"/>
              <a:ext cx="1622008" cy="456265"/>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Data Model</a:t>
              </a:r>
            </a:p>
          </p:txBody>
        </p:sp>
        <p:cxnSp>
          <p:nvCxnSpPr>
            <p:cNvPr id="105" name="Straight Arrow Connector 104">
              <a:extLst>
                <a:ext uri="{FF2B5EF4-FFF2-40B4-BE49-F238E27FC236}">
                  <a16:creationId xmlns:a16="http://schemas.microsoft.com/office/drawing/2014/main" id="{A5C38500-0211-42E1-8F9F-8B76A4A10A46}"/>
                </a:ext>
              </a:extLst>
            </p:cNvPr>
            <p:cNvCxnSpPr>
              <a:cxnSpLocks/>
            </p:cNvCxnSpPr>
            <p:nvPr/>
          </p:nvCxnSpPr>
          <p:spPr>
            <a:xfrm>
              <a:off x="9195516"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1DFF4D5-7850-498F-AD74-0AE9183629E2}"/>
                </a:ext>
              </a:extLst>
            </p:cNvPr>
            <p:cNvSpPr txBox="1"/>
            <p:nvPr/>
          </p:nvSpPr>
          <p:spPr>
            <a:xfrm>
              <a:off x="6816997" y="748288"/>
              <a:ext cx="695848"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First-party</a:t>
              </a:r>
            </a:p>
          </p:txBody>
        </p:sp>
        <p:sp>
          <p:nvSpPr>
            <p:cNvPr id="107" name="TextBox 106">
              <a:extLst>
                <a:ext uri="{FF2B5EF4-FFF2-40B4-BE49-F238E27FC236}">
                  <a16:creationId xmlns:a16="http://schemas.microsoft.com/office/drawing/2014/main" id="{12076034-8633-4F15-8FDE-72AAC2BF87CA}"/>
                </a:ext>
              </a:extLst>
            </p:cNvPr>
            <p:cNvSpPr txBox="1"/>
            <p:nvPr/>
          </p:nvSpPr>
          <p:spPr>
            <a:xfrm>
              <a:off x="6816996" y="6121936"/>
              <a:ext cx="495823"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Key</a:t>
              </a:r>
            </a:p>
          </p:txBody>
        </p:sp>
        <p:sp>
          <p:nvSpPr>
            <p:cNvPr id="108" name="Rectangle 107">
              <a:extLst>
                <a:ext uri="{FF2B5EF4-FFF2-40B4-BE49-F238E27FC236}">
                  <a16:creationId xmlns:a16="http://schemas.microsoft.com/office/drawing/2014/main" id="{01179F4D-1615-4C57-A829-979350BF770B}"/>
                </a:ext>
              </a:extLst>
            </p:cNvPr>
            <p:cNvSpPr/>
            <p:nvPr/>
          </p:nvSpPr>
          <p:spPr bwMode="auto">
            <a:xfrm>
              <a:off x="7559213" y="6108438"/>
              <a:ext cx="686735" cy="18088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Teams</a:t>
              </a:r>
            </a:p>
          </p:txBody>
        </p:sp>
        <p:sp>
          <p:nvSpPr>
            <p:cNvPr id="109" name="Rectangle 108">
              <a:extLst>
                <a:ext uri="{FF2B5EF4-FFF2-40B4-BE49-F238E27FC236}">
                  <a16:creationId xmlns:a16="http://schemas.microsoft.com/office/drawing/2014/main" id="{1F82BC57-DACC-4591-82BB-6A60A474DD0D}"/>
                </a:ext>
              </a:extLst>
            </p:cNvPr>
            <p:cNvSpPr/>
            <p:nvPr/>
          </p:nvSpPr>
          <p:spPr bwMode="auto">
            <a:xfrm>
              <a:off x="8311138" y="6108438"/>
              <a:ext cx="750312" cy="180885"/>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Partner</a:t>
              </a:r>
            </a:p>
          </p:txBody>
        </p:sp>
        <p:sp>
          <p:nvSpPr>
            <p:cNvPr id="110" name="Rectangle 109">
              <a:extLst>
                <a:ext uri="{FF2B5EF4-FFF2-40B4-BE49-F238E27FC236}">
                  <a16:creationId xmlns:a16="http://schemas.microsoft.com/office/drawing/2014/main" id="{99B1DF2A-3DE9-47EE-9A63-E044B12947FF}"/>
                </a:ext>
              </a:extLst>
            </p:cNvPr>
            <p:cNvSpPr/>
            <p:nvPr/>
          </p:nvSpPr>
          <p:spPr bwMode="auto">
            <a:xfrm>
              <a:off x="9148604" y="6108438"/>
              <a:ext cx="852645" cy="180885"/>
            </a:xfrm>
            <a:prstGeom prst="rect">
              <a:avLst/>
            </a:prstGeom>
            <a:solidFill>
              <a:srgbClr val="E6E6E6"/>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a:t>
              </a:r>
            </a:p>
          </p:txBody>
        </p:sp>
        <p:sp>
          <p:nvSpPr>
            <p:cNvPr id="112" name="TextBox 111">
              <a:extLst>
                <a:ext uri="{FF2B5EF4-FFF2-40B4-BE49-F238E27FC236}">
                  <a16:creationId xmlns:a16="http://schemas.microsoft.com/office/drawing/2014/main" id="{FAC98DAC-0FF2-483F-AA2F-522784B46D4A}"/>
                </a:ext>
              </a:extLst>
            </p:cNvPr>
            <p:cNvSpPr txBox="1"/>
            <p:nvPr/>
          </p:nvSpPr>
          <p:spPr>
            <a:xfrm>
              <a:off x="9117806" y="2659755"/>
              <a:ext cx="120933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Dataverse</a:t>
              </a:r>
            </a:p>
          </p:txBody>
        </p:sp>
        <p:pic>
          <p:nvPicPr>
            <p:cNvPr id="113" name="Picture 4" descr="Microsoft Dataverse ADO Driver: ADO Driver for Microsoft Dataverse - CData  Software">
              <a:extLst>
                <a:ext uri="{FF2B5EF4-FFF2-40B4-BE49-F238E27FC236}">
                  <a16:creationId xmlns:a16="http://schemas.microsoft.com/office/drawing/2014/main" id="{F57EAC45-1696-486D-935F-DB1F3542E6C9}"/>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6192" t="17793" r="57888" b="16465"/>
            <a:stretch/>
          </p:blipFill>
          <p:spPr bwMode="auto">
            <a:xfrm>
              <a:off x="8838367" y="2615339"/>
              <a:ext cx="265237" cy="2427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owerShell Gallery | Packages matching Tags:&quot;Microsoft&quot;">
              <a:extLst>
                <a:ext uri="{FF2B5EF4-FFF2-40B4-BE49-F238E27FC236}">
                  <a16:creationId xmlns:a16="http://schemas.microsoft.com/office/drawing/2014/main" id="{6CE7CCD6-6037-4D18-B9C3-E044D8F9A2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538" y="3871678"/>
              <a:ext cx="219156" cy="1900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itle 3">
            <a:extLst>
              <a:ext uri="{FF2B5EF4-FFF2-40B4-BE49-F238E27FC236}">
                <a16:creationId xmlns:a16="http://schemas.microsoft.com/office/drawing/2014/main" id="{DED61307-5B8C-4931-ADCB-5671576DCB70}"/>
              </a:ext>
            </a:extLst>
          </p:cNvPr>
          <p:cNvSpPr>
            <a:spLocks noGrp="1"/>
          </p:cNvSpPr>
          <p:nvPr>
            <p:ph type="title"/>
          </p:nvPr>
        </p:nvSpPr>
        <p:spPr/>
        <p:txBody>
          <a:bodyPr/>
          <a:lstStyle/>
          <a:p>
            <a:r>
              <a:rPr lang="en-US" sz="3200"/>
              <a:t>Collaboration manager</a:t>
            </a:r>
            <a:endParaRPr lang="en-US"/>
          </a:p>
        </p:txBody>
      </p:sp>
      <p:sp>
        <p:nvSpPr>
          <p:cNvPr id="37" name="Rectangle 36">
            <a:extLst>
              <a:ext uri="{FF2B5EF4-FFF2-40B4-BE49-F238E27FC236}">
                <a16:creationId xmlns:a16="http://schemas.microsoft.com/office/drawing/2014/main" id="{85B054B5-1276-41C2-A362-533774A9BE46}"/>
              </a:ext>
            </a:extLst>
          </p:cNvPr>
          <p:cNvSpPr/>
          <p:nvPr/>
        </p:nvSpPr>
        <p:spPr bwMode="auto">
          <a:xfrm>
            <a:off x="4878176" y="5493220"/>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30970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Banking customer engagement</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cxnSp>
        <p:nvCxnSpPr>
          <p:cNvPr id="56" name="Straight Arrow Connector 55">
            <a:extLst>
              <a:ext uri="{FF2B5EF4-FFF2-40B4-BE49-F238E27FC236}">
                <a16:creationId xmlns:a16="http://schemas.microsoft.com/office/drawing/2014/main" id="{81B0A141-E4CD-4107-AC57-D94F89A31AC3}"/>
              </a:ext>
            </a:extLst>
          </p:cNvPr>
          <p:cNvCxnSpPr>
            <a:cxnSpLocks/>
            <a:endCxn id="72"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D134F71-BA01-4E0D-AC77-CF67665B3065}"/>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0" name="Transform">
            <a:extLst>
              <a:ext uri="{FF2B5EF4-FFF2-40B4-BE49-F238E27FC236}">
                <a16:creationId xmlns:a16="http://schemas.microsoft.com/office/drawing/2014/main" id="{85AC8F51-5806-4A31-A9C8-E8602DC9629B}"/>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Banking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Engagement</a:t>
            </a:r>
          </a:p>
        </p:txBody>
      </p:sp>
      <p:sp>
        <p:nvSpPr>
          <p:cNvPr id="61" name="Transform">
            <a:extLst>
              <a:ext uri="{FF2B5EF4-FFF2-40B4-BE49-F238E27FC236}">
                <a16:creationId xmlns:a16="http://schemas.microsoft.com/office/drawing/2014/main" id="{262BB4FC-EC70-466F-9812-F278A1BED155}"/>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2" name="Group 61">
            <a:extLst>
              <a:ext uri="{FF2B5EF4-FFF2-40B4-BE49-F238E27FC236}">
                <a16:creationId xmlns:a16="http://schemas.microsoft.com/office/drawing/2014/main" id="{50B23F4E-D7EE-4251-B5ED-FE00FDBCAA3C}"/>
              </a:ext>
            </a:extLst>
          </p:cNvPr>
          <p:cNvGrpSpPr/>
          <p:nvPr/>
        </p:nvGrpSpPr>
        <p:grpSpPr>
          <a:xfrm>
            <a:off x="3796801" y="4041120"/>
            <a:ext cx="1411356" cy="677763"/>
            <a:chOff x="2062620" y="4567795"/>
            <a:chExt cx="1411356" cy="677763"/>
          </a:xfrm>
        </p:grpSpPr>
        <p:sp>
          <p:nvSpPr>
            <p:cNvPr id="63" name="Rectangle 62">
              <a:extLst>
                <a:ext uri="{FF2B5EF4-FFF2-40B4-BE49-F238E27FC236}">
                  <a16:creationId xmlns:a16="http://schemas.microsoft.com/office/drawing/2014/main" id="{FFDD7EAB-32AB-46C8-94C8-77D1A3CB161F}"/>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4" name="Transform">
              <a:extLst>
                <a:ext uri="{FF2B5EF4-FFF2-40B4-BE49-F238E27FC236}">
                  <a16:creationId xmlns:a16="http://schemas.microsoft.com/office/drawing/2014/main" id="{5CA74F32-5684-49AE-8469-F16AD3F1908A}"/>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5" name="Transform">
            <a:extLst>
              <a:ext uri="{FF2B5EF4-FFF2-40B4-BE49-F238E27FC236}">
                <a16:creationId xmlns:a16="http://schemas.microsoft.com/office/drawing/2014/main" id="{EC428918-2A13-416E-AB77-54403FA9AA9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intelligence</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66" name="Transform">
            <a:extLst>
              <a:ext uri="{FF2B5EF4-FFF2-40B4-BE49-F238E27FC236}">
                <a16:creationId xmlns:a16="http://schemas.microsoft.com/office/drawing/2014/main" id="{D820F33D-944D-49ED-95D1-D4A95994AD1D}"/>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68" name="Rectangle 67">
            <a:extLst>
              <a:ext uri="{FF2B5EF4-FFF2-40B4-BE49-F238E27FC236}">
                <a16:creationId xmlns:a16="http://schemas.microsoft.com/office/drawing/2014/main" id="{0F1B5BC4-9FE1-4645-8F6F-23A6CEFAE19F}"/>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cxnSp>
        <p:nvCxnSpPr>
          <p:cNvPr id="70" name="Elbow Connector 217">
            <a:extLst>
              <a:ext uri="{FF2B5EF4-FFF2-40B4-BE49-F238E27FC236}">
                <a16:creationId xmlns:a16="http://schemas.microsoft.com/office/drawing/2014/main" id="{C965F536-C2B6-4D18-960B-E14125FF1E1C}"/>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07E2AC7-C150-4431-B6DF-04D2D6BD6B66}"/>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73" name="Straight Arrow Connector 72">
            <a:extLst>
              <a:ext uri="{FF2B5EF4-FFF2-40B4-BE49-F238E27FC236}">
                <a16:creationId xmlns:a16="http://schemas.microsoft.com/office/drawing/2014/main" id="{D5539DC4-61FF-4F0C-8C9A-BFE8B61804B7}"/>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BFFA4D-68C6-4C5B-8CA0-89DBDFBBC575}"/>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75" name="Rectangle 74">
            <a:extLst>
              <a:ext uri="{FF2B5EF4-FFF2-40B4-BE49-F238E27FC236}">
                <a16:creationId xmlns:a16="http://schemas.microsoft.com/office/drawing/2014/main" id="{33489C19-A28D-4997-91FE-23A8B73E53A2}"/>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76" name="Rectangle 75">
            <a:extLst>
              <a:ext uri="{FF2B5EF4-FFF2-40B4-BE49-F238E27FC236}">
                <a16:creationId xmlns:a16="http://schemas.microsoft.com/office/drawing/2014/main" id="{315458EA-AD58-41E4-9DD2-C56940B38414}"/>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78" name="Rectangle 77">
            <a:extLst>
              <a:ext uri="{FF2B5EF4-FFF2-40B4-BE49-F238E27FC236}">
                <a16:creationId xmlns:a16="http://schemas.microsoft.com/office/drawing/2014/main" id="{3851CA2B-2108-4BFB-AE9E-A3C0B8C3B96F}"/>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sp>
        <p:nvSpPr>
          <p:cNvPr id="89" name="Rectangle 88">
            <a:extLst>
              <a:ext uri="{FF2B5EF4-FFF2-40B4-BE49-F238E27FC236}">
                <a16:creationId xmlns:a16="http://schemas.microsoft.com/office/drawing/2014/main" id="{3BC1C584-D7E3-460E-83F6-B952ACB5D80B}"/>
              </a:ext>
            </a:extLst>
          </p:cNvPr>
          <p:cNvSpPr/>
          <p:nvPr/>
        </p:nvSpPr>
        <p:spPr bwMode="auto">
          <a:xfrm>
            <a:off x="5893955" y="2198110"/>
            <a:ext cx="3408609" cy="989666"/>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sp>
        <p:nvSpPr>
          <p:cNvPr id="92" name="Transform">
            <a:extLst>
              <a:ext uri="{FF2B5EF4-FFF2-40B4-BE49-F238E27FC236}">
                <a16:creationId xmlns:a16="http://schemas.microsoft.com/office/drawing/2014/main" id="{6C325EFC-83F7-4416-A265-ED341F165552}"/>
              </a:ext>
            </a:extLst>
          </p:cNvPr>
          <p:cNvSpPr txBox="1">
            <a:spLocks/>
          </p:cNvSpPr>
          <p:nvPr/>
        </p:nvSpPr>
        <p:spPr>
          <a:xfrm>
            <a:off x="6667047" y="2294818"/>
            <a:ext cx="2524577" cy="777939"/>
          </a:xfrm>
          <a:prstGeom prst="rect">
            <a:avLst/>
          </a:prstGeom>
          <a:solidFill>
            <a:schemeClr val="accent1"/>
          </a:solid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81" name="Rectangle 80">
            <a:extLst>
              <a:ext uri="{FF2B5EF4-FFF2-40B4-BE49-F238E27FC236}">
                <a16:creationId xmlns:a16="http://schemas.microsoft.com/office/drawing/2014/main" id="{540F84E3-6611-4574-82F6-932A0317C40A}"/>
              </a:ext>
            </a:extLst>
          </p:cNvPr>
          <p:cNvSpPr/>
          <p:nvPr/>
        </p:nvSpPr>
        <p:spPr bwMode="auto">
          <a:xfrm>
            <a:off x="5893955" y="3277168"/>
            <a:ext cx="3408609" cy="1585872"/>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82" name="Group 81">
            <a:extLst>
              <a:ext uri="{FF2B5EF4-FFF2-40B4-BE49-F238E27FC236}">
                <a16:creationId xmlns:a16="http://schemas.microsoft.com/office/drawing/2014/main" id="{6A7DD9ED-58C8-4E8D-8AD8-FF6AA2A4BCCF}"/>
              </a:ext>
            </a:extLst>
          </p:cNvPr>
          <p:cNvGrpSpPr/>
          <p:nvPr/>
        </p:nvGrpSpPr>
        <p:grpSpPr>
          <a:xfrm>
            <a:off x="6667047" y="3392185"/>
            <a:ext cx="2534163" cy="1385159"/>
            <a:chOff x="6667047" y="3169012"/>
            <a:chExt cx="2534163" cy="1375236"/>
          </a:xfrm>
        </p:grpSpPr>
        <p:sp>
          <p:nvSpPr>
            <p:cNvPr id="84" name="Transform">
              <a:extLst>
                <a:ext uri="{FF2B5EF4-FFF2-40B4-BE49-F238E27FC236}">
                  <a16:creationId xmlns:a16="http://schemas.microsoft.com/office/drawing/2014/main" id="{DCCD41DD-E66E-40AD-8935-EDD0C9B64B6C}"/>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86" name="Transform">
              <a:extLst>
                <a:ext uri="{FF2B5EF4-FFF2-40B4-BE49-F238E27FC236}">
                  <a16:creationId xmlns:a16="http://schemas.microsoft.com/office/drawing/2014/main" id="{338CD9E7-B3B4-496F-BF4D-07DFA1737B32}"/>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87" name="Transform">
              <a:extLst>
                <a:ext uri="{FF2B5EF4-FFF2-40B4-BE49-F238E27FC236}">
                  <a16:creationId xmlns:a16="http://schemas.microsoft.com/office/drawing/2014/main" id="{1002AB28-272F-4F6F-8118-04B5A8F7E63D}"/>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88" name="Transform">
              <a:extLst>
                <a:ext uri="{FF2B5EF4-FFF2-40B4-BE49-F238E27FC236}">
                  <a16:creationId xmlns:a16="http://schemas.microsoft.com/office/drawing/2014/main" id="{0AD58849-F83D-4D28-BB20-40DA1B93FB6E}"/>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sp>
        <p:nvSpPr>
          <p:cNvPr id="96" name="Rectangle 95">
            <a:extLst>
              <a:ext uri="{FF2B5EF4-FFF2-40B4-BE49-F238E27FC236}">
                <a16:creationId xmlns:a16="http://schemas.microsoft.com/office/drawing/2014/main" id="{4FF7C2B6-521D-43ED-A366-9645EE1D3E90}"/>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98" name="Rectangle 12">
            <a:extLst>
              <a:ext uri="{FF2B5EF4-FFF2-40B4-BE49-F238E27FC236}">
                <a16:creationId xmlns:a16="http://schemas.microsoft.com/office/drawing/2014/main" id="{F7F215C4-57C0-47FE-8662-B07F8B71CB54}"/>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8C7BD868-E42F-4604-B0D0-05B35C00FAD9}"/>
              </a:ext>
            </a:extLst>
          </p:cNvPr>
          <p:cNvCxnSpPr>
            <a:cxnSpLocks/>
            <a:stCxn id="72" idx="0"/>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B199CD5-DA08-42C7-A6F1-1956C9790BFF}"/>
              </a:ext>
            </a:extLst>
          </p:cNvPr>
          <p:cNvSpPr/>
          <p:nvPr/>
        </p:nvSpPr>
        <p:spPr bwMode="auto">
          <a:xfrm>
            <a:off x="5893955" y="1601904"/>
            <a:ext cx="3408609" cy="50433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D365 Customer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Engagement</a:t>
            </a:r>
          </a:p>
        </p:txBody>
      </p:sp>
      <p:sp>
        <p:nvSpPr>
          <p:cNvPr id="104" name="Transform">
            <a:extLst>
              <a:ext uri="{FF2B5EF4-FFF2-40B4-BE49-F238E27FC236}">
                <a16:creationId xmlns:a16="http://schemas.microsoft.com/office/drawing/2014/main" id="{8042117D-06AF-461E-B226-829600D1A1E2}"/>
              </a:ext>
            </a:extLst>
          </p:cNvPr>
          <p:cNvSpPr txBox="1">
            <a:spLocks/>
          </p:cNvSpPr>
          <p:nvPr/>
        </p:nvSpPr>
        <p:spPr>
          <a:xfrm>
            <a:off x="7200899" y="1736657"/>
            <a:ext cx="1689101" cy="22549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800" b="0" i="0" u="none" strike="noStrike" cap="none" spc="0" normalizeH="0" baseline="0">
                <a:ln>
                  <a:noFill/>
                </a:ln>
                <a:solidFill>
                  <a:srgbClr val="FFFFFF"/>
                </a:solidFill>
                <a:effectLst/>
                <a:uLnTx/>
                <a:uFillTx/>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cs typeface="Segoe UI" pitchFamily="34" charset="0"/>
              </a:rPr>
              <a:t>Omnichannel</a:t>
            </a:r>
          </a:p>
        </p:txBody>
      </p:sp>
      <p:sp>
        <p:nvSpPr>
          <p:cNvPr id="106" name="Rectangle 105">
            <a:extLst>
              <a:ext uri="{FF2B5EF4-FFF2-40B4-BE49-F238E27FC236}">
                <a16:creationId xmlns:a16="http://schemas.microsoft.com/office/drawing/2014/main" id="{AA4031A8-C2C7-4ED8-A415-D6CB716359CC}"/>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sp>
        <p:nvSpPr>
          <p:cNvPr id="36" name="Rectangle 35">
            <a:extLst>
              <a:ext uri="{FF2B5EF4-FFF2-40B4-BE49-F238E27FC236}">
                <a16:creationId xmlns:a16="http://schemas.microsoft.com/office/drawing/2014/main" id="{97B527B3-4DB8-43E9-9E7F-60AC3E084076}"/>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42621512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Banking customer engagement</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cxnSp>
        <p:nvCxnSpPr>
          <p:cNvPr id="56" name="Straight Arrow Connector 55">
            <a:extLst>
              <a:ext uri="{FF2B5EF4-FFF2-40B4-BE49-F238E27FC236}">
                <a16:creationId xmlns:a16="http://schemas.microsoft.com/office/drawing/2014/main" id="{81B0A141-E4CD-4107-AC57-D94F89A31AC3}"/>
              </a:ext>
            </a:extLst>
          </p:cNvPr>
          <p:cNvCxnSpPr>
            <a:cxnSpLocks/>
            <a:endCxn id="72"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D134F71-BA01-4E0D-AC77-CF67665B3065}"/>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0" name="Transform">
            <a:extLst>
              <a:ext uri="{FF2B5EF4-FFF2-40B4-BE49-F238E27FC236}">
                <a16:creationId xmlns:a16="http://schemas.microsoft.com/office/drawing/2014/main" id="{85AC8F51-5806-4A31-A9C8-E8602DC9629B}"/>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Banking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Engagement</a:t>
            </a:r>
          </a:p>
        </p:txBody>
      </p:sp>
      <p:sp>
        <p:nvSpPr>
          <p:cNvPr id="61" name="Transform">
            <a:extLst>
              <a:ext uri="{FF2B5EF4-FFF2-40B4-BE49-F238E27FC236}">
                <a16:creationId xmlns:a16="http://schemas.microsoft.com/office/drawing/2014/main" id="{262BB4FC-EC70-466F-9812-F278A1BED155}"/>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2" name="Group 61">
            <a:extLst>
              <a:ext uri="{FF2B5EF4-FFF2-40B4-BE49-F238E27FC236}">
                <a16:creationId xmlns:a16="http://schemas.microsoft.com/office/drawing/2014/main" id="{50B23F4E-D7EE-4251-B5ED-FE00FDBCAA3C}"/>
              </a:ext>
            </a:extLst>
          </p:cNvPr>
          <p:cNvGrpSpPr/>
          <p:nvPr/>
        </p:nvGrpSpPr>
        <p:grpSpPr>
          <a:xfrm>
            <a:off x="3796801" y="4041120"/>
            <a:ext cx="1411356" cy="677763"/>
            <a:chOff x="2062620" y="4567795"/>
            <a:chExt cx="1411356" cy="677763"/>
          </a:xfrm>
        </p:grpSpPr>
        <p:sp>
          <p:nvSpPr>
            <p:cNvPr id="63" name="Rectangle 62">
              <a:extLst>
                <a:ext uri="{FF2B5EF4-FFF2-40B4-BE49-F238E27FC236}">
                  <a16:creationId xmlns:a16="http://schemas.microsoft.com/office/drawing/2014/main" id="{FFDD7EAB-32AB-46C8-94C8-77D1A3CB161F}"/>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4" name="Transform">
              <a:extLst>
                <a:ext uri="{FF2B5EF4-FFF2-40B4-BE49-F238E27FC236}">
                  <a16:creationId xmlns:a16="http://schemas.microsoft.com/office/drawing/2014/main" id="{5CA74F32-5684-49AE-8469-F16AD3F1908A}"/>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5" name="Transform">
            <a:extLst>
              <a:ext uri="{FF2B5EF4-FFF2-40B4-BE49-F238E27FC236}">
                <a16:creationId xmlns:a16="http://schemas.microsoft.com/office/drawing/2014/main" id="{EC428918-2A13-416E-AB77-54403FA9AA9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intelligence</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66" name="Transform">
            <a:extLst>
              <a:ext uri="{FF2B5EF4-FFF2-40B4-BE49-F238E27FC236}">
                <a16:creationId xmlns:a16="http://schemas.microsoft.com/office/drawing/2014/main" id="{D820F33D-944D-49ED-95D1-D4A95994AD1D}"/>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68" name="Rectangle 67">
            <a:extLst>
              <a:ext uri="{FF2B5EF4-FFF2-40B4-BE49-F238E27FC236}">
                <a16:creationId xmlns:a16="http://schemas.microsoft.com/office/drawing/2014/main" id="{0F1B5BC4-9FE1-4645-8F6F-23A6CEFAE19F}"/>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cxnSp>
        <p:nvCxnSpPr>
          <p:cNvPr id="70" name="Elbow Connector 217">
            <a:extLst>
              <a:ext uri="{FF2B5EF4-FFF2-40B4-BE49-F238E27FC236}">
                <a16:creationId xmlns:a16="http://schemas.microsoft.com/office/drawing/2014/main" id="{C965F536-C2B6-4D18-960B-E14125FF1E1C}"/>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07E2AC7-C150-4431-B6DF-04D2D6BD6B66}"/>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73" name="Straight Arrow Connector 72">
            <a:extLst>
              <a:ext uri="{FF2B5EF4-FFF2-40B4-BE49-F238E27FC236}">
                <a16:creationId xmlns:a16="http://schemas.microsoft.com/office/drawing/2014/main" id="{D5539DC4-61FF-4F0C-8C9A-BFE8B61804B7}"/>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BFFA4D-68C6-4C5B-8CA0-89DBDFBBC575}"/>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75" name="Rectangle 74">
            <a:extLst>
              <a:ext uri="{FF2B5EF4-FFF2-40B4-BE49-F238E27FC236}">
                <a16:creationId xmlns:a16="http://schemas.microsoft.com/office/drawing/2014/main" id="{33489C19-A28D-4997-91FE-23A8B73E53A2}"/>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76" name="Rectangle 75">
            <a:extLst>
              <a:ext uri="{FF2B5EF4-FFF2-40B4-BE49-F238E27FC236}">
                <a16:creationId xmlns:a16="http://schemas.microsoft.com/office/drawing/2014/main" id="{315458EA-AD58-41E4-9DD2-C56940B38414}"/>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78" name="Rectangle 77">
            <a:extLst>
              <a:ext uri="{FF2B5EF4-FFF2-40B4-BE49-F238E27FC236}">
                <a16:creationId xmlns:a16="http://schemas.microsoft.com/office/drawing/2014/main" id="{3851CA2B-2108-4BFB-AE9E-A3C0B8C3B96F}"/>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sp>
        <p:nvSpPr>
          <p:cNvPr id="89" name="Rectangle 88">
            <a:extLst>
              <a:ext uri="{FF2B5EF4-FFF2-40B4-BE49-F238E27FC236}">
                <a16:creationId xmlns:a16="http://schemas.microsoft.com/office/drawing/2014/main" id="{3BC1C584-D7E3-460E-83F6-B952ACB5D80B}"/>
              </a:ext>
            </a:extLst>
          </p:cNvPr>
          <p:cNvSpPr/>
          <p:nvPr/>
        </p:nvSpPr>
        <p:spPr bwMode="auto">
          <a:xfrm>
            <a:off x="5893955" y="2198110"/>
            <a:ext cx="3408609" cy="989666"/>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sp>
        <p:nvSpPr>
          <p:cNvPr id="92" name="Transform">
            <a:extLst>
              <a:ext uri="{FF2B5EF4-FFF2-40B4-BE49-F238E27FC236}">
                <a16:creationId xmlns:a16="http://schemas.microsoft.com/office/drawing/2014/main" id="{6C325EFC-83F7-4416-A265-ED341F165552}"/>
              </a:ext>
            </a:extLst>
          </p:cNvPr>
          <p:cNvSpPr txBox="1">
            <a:spLocks/>
          </p:cNvSpPr>
          <p:nvPr/>
        </p:nvSpPr>
        <p:spPr>
          <a:xfrm>
            <a:off x="6667047" y="2294818"/>
            <a:ext cx="2524577" cy="777939"/>
          </a:xfrm>
          <a:prstGeom prst="rect">
            <a:avLst/>
          </a:prstGeom>
          <a:solidFill>
            <a:schemeClr val="accent1"/>
          </a:solid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81" name="Rectangle 80">
            <a:extLst>
              <a:ext uri="{FF2B5EF4-FFF2-40B4-BE49-F238E27FC236}">
                <a16:creationId xmlns:a16="http://schemas.microsoft.com/office/drawing/2014/main" id="{540F84E3-6611-4574-82F6-932A0317C40A}"/>
              </a:ext>
            </a:extLst>
          </p:cNvPr>
          <p:cNvSpPr/>
          <p:nvPr/>
        </p:nvSpPr>
        <p:spPr bwMode="auto">
          <a:xfrm>
            <a:off x="5893955" y="3277168"/>
            <a:ext cx="3408609" cy="1585872"/>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82" name="Group 81">
            <a:extLst>
              <a:ext uri="{FF2B5EF4-FFF2-40B4-BE49-F238E27FC236}">
                <a16:creationId xmlns:a16="http://schemas.microsoft.com/office/drawing/2014/main" id="{6A7DD9ED-58C8-4E8D-8AD8-FF6AA2A4BCCF}"/>
              </a:ext>
            </a:extLst>
          </p:cNvPr>
          <p:cNvGrpSpPr/>
          <p:nvPr/>
        </p:nvGrpSpPr>
        <p:grpSpPr>
          <a:xfrm>
            <a:off x="6667047" y="3392185"/>
            <a:ext cx="2534163" cy="1385159"/>
            <a:chOff x="6667047" y="3169012"/>
            <a:chExt cx="2534163" cy="1375236"/>
          </a:xfrm>
        </p:grpSpPr>
        <p:sp>
          <p:nvSpPr>
            <p:cNvPr id="84" name="Transform">
              <a:extLst>
                <a:ext uri="{FF2B5EF4-FFF2-40B4-BE49-F238E27FC236}">
                  <a16:creationId xmlns:a16="http://schemas.microsoft.com/office/drawing/2014/main" id="{DCCD41DD-E66E-40AD-8935-EDD0C9B64B6C}"/>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86" name="Transform">
              <a:extLst>
                <a:ext uri="{FF2B5EF4-FFF2-40B4-BE49-F238E27FC236}">
                  <a16:creationId xmlns:a16="http://schemas.microsoft.com/office/drawing/2014/main" id="{338CD9E7-B3B4-496F-BF4D-07DFA1737B32}"/>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87" name="Transform">
              <a:extLst>
                <a:ext uri="{FF2B5EF4-FFF2-40B4-BE49-F238E27FC236}">
                  <a16:creationId xmlns:a16="http://schemas.microsoft.com/office/drawing/2014/main" id="{1002AB28-272F-4F6F-8118-04B5A8F7E63D}"/>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88" name="Transform">
              <a:extLst>
                <a:ext uri="{FF2B5EF4-FFF2-40B4-BE49-F238E27FC236}">
                  <a16:creationId xmlns:a16="http://schemas.microsoft.com/office/drawing/2014/main" id="{0AD58849-F83D-4D28-BB20-40DA1B93FB6E}"/>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sp>
        <p:nvSpPr>
          <p:cNvPr id="96" name="Rectangle 95">
            <a:extLst>
              <a:ext uri="{FF2B5EF4-FFF2-40B4-BE49-F238E27FC236}">
                <a16:creationId xmlns:a16="http://schemas.microsoft.com/office/drawing/2014/main" id="{4FF7C2B6-521D-43ED-A366-9645EE1D3E90}"/>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98" name="Rectangle 12">
            <a:extLst>
              <a:ext uri="{FF2B5EF4-FFF2-40B4-BE49-F238E27FC236}">
                <a16:creationId xmlns:a16="http://schemas.microsoft.com/office/drawing/2014/main" id="{F7F215C4-57C0-47FE-8662-B07F8B71CB54}"/>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8C7BD868-E42F-4604-B0D0-05B35C00FAD9}"/>
              </a:ext>
            </a:extLst>
          </p:cNvPr>
          <p:cNvCxnSpPr>
            <a:cxnSpLocks/>
            <a:stCxn id="72" idx="0"/>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B199CD5-DA08-42C7-A6F1-1956C9790BFF}"/>
              </a:ext>
            </a:extLst>
          </p:cNvPr>
          <p:cNvSpPr/>
          <p:nvPr/>
        </p:nvSpPr>
        <p:spPr bwMode="auto">
          <a:xfrm>
            <a:off x="5893955" y="1601904"/>
            <a:ext cx="3408609" cy="50433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D365 Customer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Engagement</a:t>
            </a:r>
          </a:p>
        </p:txBody>
      </p:sp>
      <p:sp>
        <p:nvSpPr>
          <p:cNvPr id="104" name="Transform">
            <a:extLst>
              <a:ext uri="{FF2B5EF4-FFF2-40B4-BE49-F238E27FC236}">
                <a16:creationId xmlns:a16="http://schemas.microsoft.com/office/drawing/2014/main" id="{8042117D-06AF-461E-B226-829600D1A1E2}"/>
              </a:ext>
            </a:extLst>
          </p:cNvPr>
          <p:cNvSpPr txBox="1">
            <a:spLocks/>
          </p:cNvSpPr>
          <p:nvPr/>
        </p:nvSpPr>
        <p:spPr>
          <a:xfrm>
            <a:off x="7200899" y="1736657"/>
            <a:ext cx="1689101" cy="22549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800" b="0" i="0" u="none" strike="noStrike" cap="none" spc="0" normalizeH="0" baseline="0">
                <a:ln>
                  <a:noFill/>
                </a:ln>
                <a:solidFill>
                  <a:srgbClr val="FFFFFF"/>
                </a:solidFill>
                <a:effectLst/>
                <a:uLnTx/>
                <a:uFillTx/>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cs typeface="Segoe UI" pitchFamily="34" charset="0"/>
              </a:rPr>
              <a:t>Omnichannel</a:t>
            </a:r>
          </a:p>
        </p:txBody>
      </p:sp>
      <p:sp>
        <p:nvSpPr>
          <p:cNvPr id="106" name="Rectangle 105">
            <a:extLst>
              <a:ext uri="{FF2B5EF4-FFF2-40B4-BE49-F238E27FC236}">
                <a16:creationId xmlns:a16="http://schemas.microsoft.com/office/drawing/2014/main" id="{AA4031A8-C2C7-4ED8-A415-D6CB716359CC}"/>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sp>
        <p:nvSpPr>
          <p:cNvPr id="36" name="Rectangle 35">
            <a:extLst>
              <a:ext uri="{FF2B5EF4-FFF2-40B4-BE49-F238E27FC236}">
                <a16:creationId xmlns:a16="http://schemas.microsoft.com/office/drawing/2014/main" id="{97B527B3-4DB8-43E9-9E7F-60AC3E084076}"/>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41069717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a:extLst>
              <a:ext uri="{FF2B5EF4-FFF2-40B4-BE49-F238E27FC236}">
                <a16:creationId xmlns:a16="http://schemas.microsoft.com/office/drawing/2014/main" id="{0631A90D-64BD-4CAC-AD7D-90243EE10700}"/>
              </a:ext>
            </a:extLst>
          </p:cNvPr>
          <p:cNvSpPr/>
          <p:nvPr/>
        </p:nvSpPr>
        <p:spPr bwMode="auto">
          <a:xfrm>
            <a:off x="0" y="5189371"/>
            <a:ext cx="12192000" cy="1668629"/>
          </a:xfrm>
          <a:prstGeom prst="rect">
            <a:avLst/>
          </a:prstGeom>
          <a:solidFill>
            <a:srgbClr val="243A5E"/>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FCC1FACC-6570-45F8-B7EF-2609E3A77754}"/>
              </a:ext>
            </a:extLst>
          </p:cNvPr>
          <p:cNvGrpSpPr/>
          <p:nvPr/>
        </p:nvGrpSpPr>
        <p:grpSpPr>
          <a:xfrm>
            <a:off x="6592723" y="5904265"/>
            <a:ext cx="521208" cy="521208"/>
            <a:chOff x="6811432" y="5470315"/>
            <a:chExt cx="491390" cy="491390"/>
          </a:xfrm>
        </p:grpSpPr>
        <p:sp>
          <p:nvSpPr>
            <p:cNvPr id="142" name="Oval 141">
              <a:extLst>
                <a:ext uri="{FF2B5EF4-FFF2-40B4-BE49-F238E27FC236}">
                  <a16:creationId xmlns:a16="http://schemas.microsoft.com/office/drawing/2014/main" id="{B41DCF97-E26A-4292-9A08-438D20E79163}"/>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4" name="Oval 143">
              <a:extLst>
                <a:ext uri="{FF2B5EF4-FFF2-40B4-BE49-F238E27FC236}">
                  <a16:creationId xmlns:a16="http://schemas.microsoft.com/office/drawing/2014/main" id="{23181027-16EC-498D-8536-88B74F2DD79E}"/>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5" name="data2" descr="data">
              <a:extLst>
                <a:ext uri="{FF2B5EF4-FFF2-40B4-BE49-F238E27FC236}">
                  <a16:creationId xmlns:a16="http://schemas.microsoft.com/office/drawing/2014/main" id="{C0BA2B72-FCA6-4490-8959-EA3A07AC91E8}"/>
                </a:ext>
              </a:extLst>
            </p:cNvPr>
            <p:cNvGrpSpPr/>
            <p:nvPr/>
          </p:nvGrpSpPr>
          <p:grpSpPr>
            <a:xfrm rot="10800000" flipH="1" flipV="1">
              <a:off x="6933683" y="5610854"/>
              <a:ext cx="246888" cy="210312"/>
              <a:chOff x="6520827" y="1696554"/>
              <a:chExt cx="396483" cy="337694"/>
            </a:xfrm>
          </p:grpSpPr>
          <p:sp>
            <p:nvSpPr>
              <p:cNvPr id="146" name="Freeform: Shape 145">
                <a:extLst>
                  <a:ext uri="{FF2B5EF4-FFF2-40B4-BE49-F238E27FC236}">
                    <a16:creationId xmlns:a16="http://schemas.microsoft.com/office/drawing/2014/main" id="{6C854A86-1C8B-43FD-9B8E-FA72EB271CF3}"/>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BB90AA5-1FC1-47AC-BB09-C7D1F232AD58}"/>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53DCECA-5ED2-4861-870D-31E745BA209D}"/>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8BDB3F-330B-44E3-8A98-5AA461F5284D}"/>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21372B9-776C-4DAF-8033-9B75173F1D54}"/>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502B2E2-903C-4573-95C5-407C536FAE99}"/>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B682C685-879E-42AA-9607-6933FF204C02}"/>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CA06732-4B5F-45F1-998F-E668C3E25244}"/>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A9BA85F-7FF1-4613-AC14-9319D9E5079D}"/>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4EC5447-A34C-45A5-848B-0C169FD35C44}"/>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9E63B26-940C-4F93-8710-DBADC6832D69}"/>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EF3D35FF-BD36-4DBF-9900-70E294F2DB6A}"/>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C328F79-CC76-4367-8322-39F39D2F750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9F5EFA4-A204-42E8-9F45-51F2E98E232D}"/>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CE938351-4260-4308-8FE7-0507F2C35696}"/>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E0E2FD27-71CE-4213-8C74-51D3BB2F40B8}"/>
              </a:ext>
            </a:extLst>
          </p:cNvPr>
          <p:cNvSpPr>
            <a:spLocks noGrp="1"/>
          </p:cNvSpPr>
          <p:nvPr>
            <p:ph type="title"/>
          </p:nvPr>
        </p:nvSpPr>
        <p:spPr>
          <a:xfrm>
            <a:off x="587375" y="378563"/>
            <a:ext cx="11017250" cy="492125"/>
          </a:xfrm>
        </p:spPr>
        <p:txBody>
          <a:bodyPr/>
          <a:lstStyle/>
          <a:p>
            <a:r>
              <a:rPr lang="en-US" noProof="0"/>
              <a:t>Microsoft </a:t>
            </a:r>
            <a:r>
              <a:rPr lang="en-US"/>
              <a:t>Cloud for Financial</a:t>
            </a:r>
            <a:r>
              <a:rPr lang="en-US" noProof="0"/>
              <a:t> Services </a:t>
            </a:r>
          </a:p>
        </p:txBody>
      </p:sp>
      <p:grpSp>
        <p:nvGrpSpPr>
          <p:cNvPr id="4" name="Group 3">
            <a:extLst>
              <a:ext uri="{FF2B5EF4-FFF2-40B4-BE49-F238E27FC236}">
                <a16:creationId xmlns:a16="http://schemas.microsoft.com/office/drawing/2014/main" id="{CCAB8F1E-365B-48C9-97F6-85F863BC0C67}"/>
              </a:ext>
            </a:extLst>
          </p:cNvPr>
          <p:cNvGrpSpPr/>
          <p:nvPr/>
        </p:nvGrpSpPr>
        <p:grpSpPr>
          <a:xfrm>
            <a:off x="1277640" y="5827448"/>
            <a:ext cx="4249704" cy="1199025"/>
            <a:chOff x="1277640" y="5803357"/>
            <a:chExt cx="4249704" cy="1199025"/>
          </a:xfrm>
        </p:grpSpPr>
        <p:sp>
          <p:nvSpPr>
            <p:cNvPr id="204" name="Rectangle 203">
              <a:extLst>
                <a:ext uri="{FF2B5EF4-FFF2-40B4-BE49-F238E27FC236}">
                  <a16:creationId xmlns:a16="http://schemas.microsoft.com/office/drawing/2014/main" id="{41AD6B24-4DA6-46FE-92AF-636DFA012839}"/>
                </a:ext>
              </a:extLst>
            </p:cNvPr>
            <p:cNvSpPr/>
            <p:nvPr/>
          </p:nvSpPr>
          <p:spPr bwMode="auto">
            <a:xfrm>
              <a:off x="1277640" y="5803357"/>
              <a:ext cx="290541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588"/>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Trust, security, and compliance</a:t>
              </a:r>
            </a:p>
          </p:txBody>
        </p:sp>
        <p:sp>
          <p:nvSpPr>
            <p:cNvPr id="205" name="TextBox 204">
              <a:extLst>
                <a:ext uri="{FF2B5EF4-FFF2-40B4-BE49-F238E27FC236}">
                  <a16:creationId xmlns:a16="http://schemas.microsoft.com/office/drawing/2014/main" id="{401C6FD2-862C-433C-9433-0F75D782D720}"/>
                </a:ext>
              </a:extLst>
            </p:cNvPr>
            <p:cNvSpPr txBox="1">
              <a:spLocks/>
            </p:cNvSpPr>
            <p:nvPr/>
          </p:nvSpPr>
          <p:spPr>
            <a:xfrm>
              <a:off x="1324538" y="6079052"/>
              <a:ext cx="4202806" cy="923330"/>
            </a:xfrm>
            <a:prstGeom prst="rect">
              <a:avLst/>
            </a:prstGeom>
            <a:noFill/>
          </p:spPr>
          <p:txBody>
            <a:bodyPr wrap="square" lIns="0" tIns="0" rIns="0" bIns="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At Microsoft we are focused on trust, and we adhere to security and privacy standards to place you in control over security, encryption, and governance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64BC81E9-FF8B-40C3-A129-0C39B7144359}"/>
              </a:ext>
            </a:extLst>
          </p:cNvPr>
          <p:cNvGrpSpPr/>
          <p:nvPr/>
        </p:nvGrpSpPr>
        <p:grpSpPr>
          <a:xfrm rot="10800000" flipV="1">
            <a:off x="682580" y="5890802"/>
            <a:ext cx="518316" cy="518316"/>
            <a:chOff x="-242825" y="4729510"/>
            <a:chExt cx="831086" cy="831086"/>
          </a:xfrm>
        </p:grpSpPr>
        <p:sp>
          <p:nvSpPr>
            <p:cNvPr id="269" name="Oval 268">
              <a:extLst>
                <a:ext uri="{FF2B5EF4-FFF2-40B4-BE49-F238E27FC236}">
                  <a16:creationId xmlns:a16="http://schemas.microsoft.com/office/drawing/2014/main" id="{EC5EF520-0F3D-4C98-BEE7-223B5761E48A}"/>
                </a:ext>
              </a:extLst>
            </p:cNvPr>
            <p:cNvSpPr>
              <a:spLocks/>
            </p:cNvSpPr>
            <p:nvPr/>
          </p:nvSpPr>
          <p:spPr bwMode="auto">
            <a:xfrm>
              <a:off x="-242825" y="4729510"/>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0" name="Oval 269">
              <a:extLst>
                <a:ext uri="{FF2B5EF4-FFF2-40B4-BE49-F238E27FC236}">
                  <a16:creationId xmlns:a16="http://schemas.microsoft.com/office/drawing/2014/main" id="{D105F08C-58F0-4461-8203-8D19DC017E14}"/>
                </a:ext>
              </a:extLst>
            </p:cNvPr>
            <p:cNvSpPr>
              <a:spLocks/>
            </p:cNvSpPr>
            <p:nvPr/>
          </p:nvSpPr>
          <p:spPr bwMode="auto">
            <a:xfrm>
              <a:off x="-200517" y="4771817"/>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71" name="Group 270">
              <a:extLst>
                <a:ext uri="{FF2B5EF4-FFF2-40B4-BE49-F238E27FC236}">
                  <a16:creationId xmlns:a16="http://schemas.microsoft.com/office/drawing/2014/main" id="{5A9636F8-1ACD-4A8D-AA4B-346F896CF176}"/>
                </a:ext>
              </a:extLst>
            </p:cNvPr>
            <p:cNvGrpSpPr/>
            <p:nvPr/>
          </p:nvGrpSpPr>
          <p:grpSpPr>
            <a:xfrm>
              <a:off x="-37721" y="4973195"/>
              <a:ext cx="420879" cy="343715"/>
              <a:chOff x="-1232737" y="3489015"/>
              <a:chExt cx="530287" cy="433064"/>
            </a:xfrm>
          </p:grpSpPr>
          <p:grpSp>
            <p:nvGrpSpPr>
              <p:cNvPr id="272" name="data2" descr="data">
                <a:extLst>
                  <a:ext uri="{FF2B5EF4-FFF2-40B4-BE49-F238E27FC236}">
                    <a16:creationId xmlns:a16="http://schemas.microsoft.com/office/drawing/2014/main" id="{7D1414B0-DDEC-47E0-800C-AAB7FA7C978F}"/>
                  </a:ext>
                </a:extLst>
              </p:cNvPr>
              <p:cNvGrpSpPr/>
              <p:nvPr/>
            </p:nvGrpSpPr>
            <p:grpSpPr>
              <a:xfrm flipH="1">
                <a:off x="-1065030" y="3489015"/>
                <a:ext cx="362580" cy="308817"/>
                <a:chOff x="6520827" y="1696554"/>
                <a:chExt cx="396483" cy="337694"/>
              </a:xfrm>
            </p:grpSpPr>
            <p:sp>
              <p:nvSpPr>
                <p:cNvPr id="277" name="Freeform: Shape 276">
                  <a:extLst>
                    <a:ext uri="{FF2B5EF4-FFF2-40B4-BE49-F238E27FC236}">
                      <a16:creationId xmlns:a16="http://schemas.microsoft.com/office/drawing/2014/main" id="{1B6733AC-938A-40B2-8D01-44CD62B72328}"/>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20E94098-9B41-40EA-A46D-AAE28E6AF63A}"/>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535D6BF0-D3F7-4398-9C70-0252D62F86EE}"/>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4345B8B5-1DBE-46A4-B821-1A6A56E15547}"/>
                    </a:ext>
                  </a:extLst>
                </p:cNvPr>
                <p:cNvSpPr/>
                <p:nvPr/>
              </p:nvSpPr>
              <p:spPr>
                <a:xfrm>
                  <a:off x="6848249"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712C2516-BB74-47B7-A5E2-6530546A27ED}"/>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8088521C-D233-4E78-9455-CB92152D8FB3}"/>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602E41E9-A3E1-4619-BF75-0D1EE0E39637}"/>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53EE466-3BAE-44D2-9858-C577FD5E1FF9}"/>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1602AAF7-D650-4F5A-8B01-52A27CE6CACF}"/>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8EEAF8FD-D6D7-43B0-91BE-012B1AA27236}"/>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A2CEA56F-305A-4FF6-AFFF-FA567B87A763}"/>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FD142CED-177D-440E-A4CF-66B7E001E200}"/>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CBCE1C0C-A86E-4335-A831-121C57845B2E}"/>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D6524928-4BC3-47E5-B376-C885EF5ACD14}"/>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C1C6FBEA-4778-46C7-A085-708A83EEF786}"/>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3E54C158-5AB8-4435-9807-7AFB6B77F5BC}"/>
                  </a:ext>
                </a:extLst>
              </p:cNvPr>
              <p:cNvGrpSpPr/>
              <p:nvPr/>
            </p:nvGrpSpPr>
            <p:grpSpPr>
              <a:xfrm>
                <a:off x="-1232737" y="3577960"/>
                <a:ext cx="213717" cy="344119"/>
                <a:chOff x="-1158451" y="3351658"/>
                <a:chExt cx="280851" cy="452216"/>
              </a:xfrm>
            </p:grpSpPr>
            <p:sp>
              <p:nvSpPr>
                <p:cNvPr id="274" name="Freeform: Shape 273">
                  <a:extLst>
                    <a:ext uri="{FF2B5EF4-FFF2-40B4-BE49-F238E27FC236}">
                      <a16:creationId xmlns:a16="http://schemas.microsoft.com/office/drawing/2014/main" id="{BE449092-33C2-4F88-AEB8-483786EA2CA2}"/>
                    </a:ext>
                  </a:extLst>
                </p:cNvPr>
                <p:cNvSpPr/>
                <p:nvPr/>
              </p:nvSpPr>
              <p:spPr>
                <a:xfrm>
                  <a:off x="-1158451" y="3351658"/>
                  <a:ext cx="280851" cy="452216"/>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CAA646C4-8BBD-49C7-8455-07CD95C2D658}"/>
                    </a:ext>
                  </a:extLst>
                </p:cNvPr>
                <p:cNvSpPr/>
                <p:nvPr/>
              </p:nvSpPr>
              <p:spPr>
                <a:xfrm>
                  <a:off x="-1054940" y="3594580"/>
                  <a:ext cx="71403" cy="71403"/>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5408EE48-AB6A-482C-A9A6-0E20997CD4BF}"/>
                    </a:ext>
                  </a:extLst>
                </p:cNvPr>
                <p:cNvSpPr/>
                <p:nvPr/>
              </p:nvSpPr>
              <p:spPr>
                <a:xfrm>
                  <a:off x="-1038534" y="3648659"/>
                  <a:ext cx="39479" cy="92117"/>
                </a:xfrm>
                <a:custGeom>
                  <a:avLst/>
                  <a:gdLst>
                    <a:gd name="connsiteX0" fmla="*/ 19740 w 39479"/>
                    <a:gd name="connsiteY0" fmla="*/ 92118 h 92117"/>
                    <a:gd name="connsiteX1" fmla="*/ 0 w 39479"/>
                    <a:gd name="connsiteY1" fmla="*/ 72378 h 92117"/>
                    <a:gd name="connsiteX2" fmla="*/ 0 w 39479"/>
                    <a:gd name="connsiteY2" fmla="*/ 19740 h 92117"/>
                    <a:gd name="connsiteX3" fmla="*/ 19740 w 39479"/>
                    <a:gd name="connsiteY3" fmla="*/ 0 h 92117"/>
                    <a:gd name="connsiteX4" fmla="*/ 39479 w 39479"/>
                    <a:gd name="connsiteY4" fmla="*/ 19740 h 92117"/>
                    <a:gd name="connsiteX5" fmla="*/ 39479 w 39479"/>
                    <a:gd name="connsiteY5" fmla="*/ 72707 h 92117"/>
                    <a:gd name="connsiteX6" fmla="*/ 19740 w 39479"/>
                    <a:gd name="connsiteY6" fmla="*/ 92118 h 9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 h="92117">
                      <a:moveTo>
                        <a:pt x="19740" y="92118"/>
                      </a:moveTo>
                      <a:cubicBezTo>
                        <a:pt x="8554" y="92118"/>
                        <a:pt x="0" y="83235"/>
                        <a:pt x="0" y="72378"/>
                      </a:cubicBezTo>
                      <a:lnTo>
                        <a:pt x="0" y="19740"/>
                      </a:lnTo>
                      <a:cubicBezTo>
                        <a:pt x="0" y="8883"/>
                        <a:pt x="8883" y="0"/>
                        <a:pt x="19740" y="0"/>
                      </a:cubicBezTo>
                      <a:cubicBezTo>
                        <a:pt x="30596" y="0"/>
                        <a:pt x="39479" y="8883"/>
                        <a:pt x="39479" y="19740"/>
                      </a:cubicBezTo>
                      <a:lnTo>
                        <a:pt x="39479" y="72707"/>
                      </a:lnTo>
                      <a:cubicBezTo>
                        <a:pt x="39479" y="83564"/>
                        <a:pt x="30596" y="92118"/>
                        <a:pt x="19740" y="92118"/>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93" name="Rectangle 92">
            <a:extLst>
              <a:ext uri="{FF2B5EF4-FFF2-40B4-BE49-F238E27FC236}">
                <a16:creationId xmlns:a16="http://schemas.microsoft.com/office/drawing/2014/main" id="{5A624FAD-8143-4FBD-9A56-09B224D5A00B}"/>
              </a:ext>
            </a:extLst>
          </p:cNvPr>
          <p:cNvSpPr/>
          <p:nvPr/>
        </p:nvSpPr>
        <p:spPr>
          <a:xfrm>
            <a:off x="2548499" y="924842"/>
            <a:ext cx="7095002"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a:ea typeface="+mn-ea"/>
                <a:cs typeface="Segoe UI" panose="020B0502040204020203" pitchFamily="34" charset="0"/>
              </a:rPr>
              <a:t>Trusted cloud to accelerate innovation for sustainable growth</a:t>
            </a:r>
          </a:p>
        </p:txBody>
      </p:sp>
      <p:grpSp>
        <p:nvGrpSpPr>
          <p:cNvPr id="83" name="Group 82">
            <a:extLst>
              <a:ext uri="{FF2B5EF4-FFF2-40B4-BE49-F238E27FC236}">
                <a16:creationId xmlns:a16="http://schemas.microsoft.com/office/drawing/2014/main" id="{D5BB0ABE-CFB2-4DB7-81D5-0E2214769F70}"/>
              </a:ext>
            </a:extLst>
          </p:cNvPr>
          <p:cNvGrpSpPr/>
          <p:nvPr/>
        </p:nvGrpSpPr>
        <p:grpSpPr>
          <a:xfrm>
            <a:off x="7225599" y="5827448"/>
            <a:ext cx="4211889" cy="1014359"/>
            <a:chOff x="1315455" y="5803357"/>
            <a:chExt cx="4211889" cy="1014359"/>
          </a:xfrm>
        </p:grpSpPr>
        <p:sp>
          <p:nvSpPr>
            <p:cNvPr id="84" name="Rectangle 83">
              <a:extLst>
                <a:ext uri="{FF2B5EF4-FFF2-40B4-BE49-F238E27FC236}">
                  <a16:creationId xmlns:a16="http://schemas.microsoft.com/office/drawing/2014/main" id="{F8FF2A32-623C-4E7D-BF2C-D9779D872516}"/>
                </a:ext>
              </a:extLst>
            </p:cNvPr>
            <p:cNvSpPr/>
            <p:nvPr/>
          </p:nvSpPr>
          <p:spPr bwMode="auto">
            <a:xfrm>
              <a:off x="1315455" y="5803357"/>
              <a:ext cx="384068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588"/>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Interoperability</a:t>
              </a:r>
            </a:p>
          </p:txBody>
        </p:sp>
        <p:sp>
          <p:nvSpPr>
            <p:cNvPr id="85" name="TextBox 84">
              <a:extLst>
                <a:ext uri="{FF2B5EF4-FFF2-40B4-BE49-F238E27FC236}">
                  <a16:creationId xmlns:a16="http://schemas.microsoft.com/office/drawing/2014/main" id="{1DD179CC-9429-44D3-A3A7-7D9657BD5E9D}"/>
                </a:ext>
              </a:extLst>
            </p:cNvPr>
            <p:cNvSpPr txBox="1">
              <a:spLocks/>
            </p:cNvSpPr>
            <p:nvPr/>
          </p:nvSpPr>
          <p:spPr>
            <a:xfrm>
              <a:off x="1324538" y="6079052"/>
              <a:ext cx="4202806" cy="738664"/>
            </a:xfrm>
            <a:prstGeom prst="rect">
              <a:avLst/>
            </a:prstGeom>
            <a:noFill/>
          </p:spPr>
          <p:txBody>
            <a:bodyPr wrap="square" lIns="0" tIns="0" rIns="0" bIns="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Help ease interoperability and unify data with an industry data </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model and connectors to help accelerate insights and </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business workflows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5" name="Straight Connector 4">
            <a:extLst>
              <a:ext uri="{FF2B5EF4-FFF2-40B4-BE49-F238E27FC236}">
                <a16:creationId xmlns:a16="http://schemas.microsoft.com/office/drawing/2014/main" id="{584455D2-C3D6-41FC-87CE-8B4FB4DFEA11}"/>
              </a:ext>
            </a:extLst>
          </p:cNvPr>
          <p:cNvCxnSpPr>
            <a:cxnSpLocks/>
          </p:cNvCxnSpPr>
          <p:nvPr/>
        </p:nvCxnSpPr>
        <p:spPr>
          <a:xfrm>
            <a:off x="6096000" y="5827448"/>
            <a:ext cx="0" cy="85681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3B5CEC69-3732-4792-89CA-E6F9B7707EA7}"/>
              </a:ext>
            </a:extLst>
          </p:cNvPr>
          <p:cNvPicPr/>
          <p:nvPr/>
        </p:nvPicPr>
        <p:blipFill rotWithShape="1">
          <a:blip r:embed="rId3" cstate="print">
            <a:extLst>
              <a:ext uri="{28A0092B-C50C-407E-A947-70E740481C1C}">
                <a14:useLocalDpi xmlns:a14="http://schemas.microsoft.com/office/drawing/2010/main" val="0"/>
              </a:ext>
            </a:extLst>
          </a:blip>
          <a:srcRect l="1" t="4573" r="603" b="23766"/>
          <a:stretch/>
        </p:blipFill>
        <p:spPr bwMode="auto">
          <a:xfrm flipH="1">
            <a:off x="4758026" y="1517500"/>
            <a:ext cx="2675946" cy="1285663"/>
          </a:xfrm>
          <a:prstGeom prst="rect">
            <a:avLst/>
          </a:prstGeom>
          <a:ln>
            <a:noFill/>
          </a:ln>
          <a:effectLst>
            <a:outerShdw blurRad="63500" dist="76200" dir="2700000" algn="tl" rotWithShape="0">
              <a:srgbClr val="333333">
                <a:alpha val="40000"/>
              </a:srgbClr>
            </a:outerShdw>
          </a:effectLst>
        </p:spPr>
      </p:pic>
      <p:sp>
        <p:nvSpPr>
          <p:cNvPr id="107" name="Rectangle 106">
            <a:extLst>
              <a:ext uri="{FF2B5EF4-FFF2-40B4-BE49-F238E27FC236}">
                <a16:creationId xmlns:a16="http://schemas.microsoft.com/office/drawing/2014/main" id="{368E6EFB-9F76-4221-926A-7FAC55616DE8}"/>
              </a:ext>
            </a:extLst>
          </p:cNvPr>
          <p:cNvSpPr/>
          <p:nvPr/>
        </p:nvSpPr>
        <p:spPr bwMode="auto">
          <a:xfrm>
            <a:off x="0" y="3037690"/>
            <a:ext cx="12192000" cy="679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95192C-ECF1-46B1-8A8A-6B192E7BE547}"/>
              </a:ext>
            </a:extLst>
          </p:cNvPr>
          <p:cNvGrpSpPr/>
          <p:nvPr/>
        </p:nvGrpSpPr>
        <p:grpSpPr>
          <a:xfrm>
            <a:off x="7629900" y="3106536"/>
            <a:ext cx="502920" cy="502920"/>
            <a:chOff x="3883264" y="12238770"/>
            <a:chExt cx="502920" cy="502920"/>
          </a:xfrm>
        </p:grpSpPr>
        <p:grpSp>
          <p:nvGrpSpPr>
            <p:cNvPr id="114" name="Group 113">
              <a:extLst>
                <a:ext uri="{FF2B5EF4-FFF2-40B4-BE49-F238E27FC236}">
                  <a16:creationId xmlns:a16="http://schemas.microsoft.com/office/drawing/2014/main" id="{D83446B7-E6C5-43C3-9724-DFF8C0F7F54E}"/>
                </a:ext>
              </a:extLst>
            </p:cNvPr>
            <p:cNvGrpSpPr>
              <a:grpSpLocks/>
            </p:cNvGrpSpPr>
            <p:nvPr/>
          </p:nvGrpSpPr>
          <p:grpSpPr>
            <a:xfrm>
              <a:off x="3883264" y="12238770"/>
              <a:ext cx="502920" cy="502920"/>
              <a:chOff x="8104818" y="-613599"/>
              <a:chExt cx="831086" cy="831086"/>
            </a:xfrm>
          </p:grpSpPr>
          <p:sp>
            <p:nvSpPr>
              <p:cNvPr id="119" name="Oval 118">
                <a:extLst>
                  <a:ext uri="{FF2B5EF4-FFF2-40B4-BE49-F238E27FC236}">
                    <a16:creationId xmlns:a16="http://schemas.microsoft.com/office/drawing/2014/main" id="{EE92A07B-65DD-4D0B-A66A-5DD172E2F8BA}"/>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D11B70FC-E758-432E-85D3-019AD7581649}"/>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D3B3FDC9-DBAF-43FE-AB83-D9659F57828F}"/>
                </a:ext>
              </a:extLst>
            </p:cNvPr>
            <p:cNvGrpSpPr/>
            <p:nvPr/>
          </p:nvGrpSpPr>
          <p:grpSpPr>
            <a:xfrm>
              <a:off x="4019869" y="12348649"/>
              <a:ext cx="229711" cy="283162"/>
              <a:chOff x="8170289" y="4060716"/>
              <a:chExt cx="360292" cy="444129"/>
            </a:xfrm>
          </p:grpSpPr>
          <p:sp>
            <p:nvSpPr>
              <p:cNvPr id="116" name="Freeform: Shape 115">
                <a:extLst>
                  <a:ext uri="{FF2B5EF4-FFF2-40B4-BE49-F238E27FC236}">
                    <a16:creationId xmlns:a16="http://schemas.microsoft.com/office/drawing/2014/main" id="{D567A61E-62FF-44D4-ABF9-9A149B7123FF}"/>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28">
                <a:extLst>
                  <a:ext uri="{FF2B5EF4-FFF2-40B4-BE49-F238E27FC236}">
                    <a16:creationId xmlns:a16="http://schemas.microsoft.com/office/drawing/2014/main" id="{F6FB318B-0796-430B-AB19-2D60BC702466}"/>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1" name="TextBox 120">
            <a:extLst>
              <a:ext uri="{FF2B5EF4-FFF2-40B4-BE49-F238E27FC236}">
                <a16:creationId xmlns:a16="http://schemas.microsoft.com/office/drawing/2014/main" id="{24500B8C-CEBC-4653-A284-FCF63B96583D}"/>
              </a:ext>
            </a:extLst>
          </p:cNvPr>
          <p:cNvSpPr txBox="1">
            <a:spLocks/>
          </p:cNvSpPr>
          <p:nvPr/>
        </p:nvSpPr>
        <p:spPr>
          <a:xfrm>
            <a:off x="1885117" y="3826922"/>
            <a:ext cx="2675947" cy="923330"/>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Provide tools to help accelerate customer growth, profitability, and loyalty through more relevant and personalized interactions along with deeper customer insights</a:t>
            </a:r>
          </a:p>
        </p:txBody>
      </p:sp>
      <p:sp>
        <p:nvSpPr>
          <p:cNvPr id="122" name="TextBox 121">
            <a:extLst>
              <a:ext uri="{FF2B5EF4-FFF2-40B4-BE49-F238E27FC236}">
                <a16:creationId xmlns:a16="http://schemas.microsoft.com/office/drawing/2014/main" id="{0B97197D-A9AF-4452-8237-AA441E057FB0}"/>
              </a:ext>
            </a:extLst>
          </p:cNvPr>
          <p:cNvSpPr txBox="1">
            <a:spLocks/>
          </p:cNvSpPr>
          <p:nvPr/>
        </p:nvSpPr>
        <p:spPr>
          <a:xfrm>
            <a:off x="2536953" y="3140000"/>
            <a:ext cx="1972540"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Deliver differentiated</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customer experience</a:t>
            </a:r>
          </a:p>
        </p:txBody>
      </p:sp>
      <p:grpSp>
        <p:nvGrpSpPr>
          <p:cNvPr id="163" name="Group 162">
            <a:extLst>
              <a:ext uri="{FF2B5EF4-FFF2-40B4-BE49-F238E27FC236}">
                <a16:creationId xmlns:a16="http://schemas.microsoft.com/office/drawing/2014/main" id="{98DFB840-F46A-46F8-B047-D8354A9EE4F6}"/>
              </a:ext>
            </a:extLst>
          </p:cNvPr>
          <p:cNvGrpSpPr>
            <a:grpSpLocks/>
          </p:cNvGrpSpPr>
          <p:nvPr/>
        </p:nvGrpSpPr>
        <p:grpSpPr>
          <a:xfrm>
            <a:off x="1936688" y="3112267"/>
            <a:ext cx="498664" cy="498664"/>
            <a:chOff x="7578884" y="2758592"/>
            <a:chExt cx="411888" cy="411888"/>
          </a:xfrm>
        </p:grpSpPr>
        <p:grpSp>
          <p:nvGrpSpPr>
            <p:cNvPr id="164" name="Group 163">
              <a:extLst>
                <a:ext uri="{FF2B5EF4-FFF2-40B4-BE49-F238E27FC236}">
                  <a16:creationId xmlns:a16="http://schemas.microsoft.com/office/drawing/2014/main" id="{D5C52387-6106-42E5-8BAF-7E744430E6B4}"/>
                </a:ext>
              </a:extLst>
            </p:cNvPr>
            <p:cNvGrpSpPr>
              <a:grpSpLocks/>
            </p:cNvGrpSpPr>
            <p:nvPr/>
          </p:nvGrpSpPr>
          <p:grpSpPr>
            <a:xfrm>
              <a:off x="7578884" y="2758592"/>
              <a:ext cx="411888" cy="411888"/>
              <a:chOff x="2677356" y="489672"/>
              <a:chExt cx="832104" cy="832104"/>
            </a:xfrm>
          </p:grpSpPr>
          <p:sp>
            <p:nvSpPr>
              <p:cNvPr id="170" name="Oval 169">
                <a:extLst>
                  <a:ext uri="{FF2B5EF4-FFF2-40B4-BE49-F238E27FC236}">
                    <a16:creationId xmlns:a16="http://schemas.microsoft.com/office/drawing/2014/main" id="{F1ACD7BA-0FEC-4C81-996C-E1E234314D2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sp>
            <p:nvSpPr>
              <p:cNvPr id="171" name="Oval 170">
                <a:extLst>
                  <a:ext uri="{FF2B5EF4-FFF2-40B4-BE49-F238E27FC236}">
                    <a16:creationId xmlns:a16="http://schemas.microsoft.com/office/drawing/2014/main" id="{FDA09821-27C9-411F-A936-4F98E05C4C10}"/>
                  </a:ext>
                </a:extLst>
              </p:cNvPr>
              <p:cNvSpPr>
                <a:spLocks/>
              </p:cNvSpPr>
              <p:nvPr/>
            </p:nvSpPr>
            <p:spPr bwMode="auto">
              <a:xfrm>
                <a:off x="2719716" y="532032"/>
                <a:ext cx="747384" cy="747384"/>
              </a:xfrm>
              <a:prstGeom prst="ellipse">
                <a:avLst/>
              </a:prstGeom>
              <a:noFill/>
              <a:ln w="9525"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165" name="Group 164">
              <a:extLst>
                <a:ext uri="{FF2B5EF4-FFF2-40B4-BE49-F238E27FC236}">
                  <a16:creationId xmlns:a16="http://schemas.microsoft.com/office/drawing/2014/main" id="{05F2AAF3-A47B-459D-9E02-521EEF7EBE8D}"/>
                </a:ext>
              </a:extLst>
            </p:cNvPr>
            <p:cNvGrpSpPr/>
            <p:nvPr/>
          </p:nvGrpSpPr>
          <p:grpSpPr>
            <a:xfrm>
              <a:off x="7644614" y="2874912"/>
              <a:ext cx="289228" cy="179249"/>
              <a:chOff x="7487814" y="1358885"/>
              <a:chExt cx="583588" cy="361679"/>
            </a:xfrm>
          </p:grpSpPr>
          <p:pic>
            <p:nvPicPr>
              <p:cNvPr id="166" name="Graphic 165">
                <a:extLst>
                  <a:ext uri="{FF2B5EF4-FFF2-40B4-BE49-F238E27FC236}">
                    <a16:creationId xmlns:a16="http://schemas.microsoft.com/office/drawing/2014/main" id="{9532DC78-D47D-4BBC-93B6-D1F0DD39E0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723" y="1358885"/>
                <a:ext cx="361679" cy="361679"/>
              </a:xfrm>
              <a:prstGeom prst="rect">
                <a:avLst/>
              </a:prstGeom>
            </p:spPr>
          </p:pic>
          <p:sp>
            <p:nvSpPr>
              <p:cNvPr id="167" name="Freeform: Shape 166">
                <a:extLst>
                  <a:ext uri="{FF2B5EF4-FFF2-40B4-BE49-F238E27FC236}">
                    <a16:creationId xmlns:a16="http://schemas.microsoft.com/office/drawing/2014/main" id="{69CB6CA8-E267-4240-813C-56612E975456}"/>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68" name="Freeform: Shape 167">
                <a:extLst>
                  <a:ext uri="{FF2B5EF4-FFF2-40B4-BE49-F238E27FC236}">
                    <a16:creationId xmlns:a16="http://schemas.microsoft.com/office/drawing/2014/main" id="{E59957D0-A182-46D0-B269-DCC7D675C18E}"/>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69" name="Freeform: Shape 168">
                <a:extLst>
                  <a:ext uri="{FF2B5EF4-FFF2-40B4-BE49-F238E27FC236}">
                    <a16:creationId xmlns:a16="http://schemas.microsoft.com/office/drawing/2014/main" id="{946C04E5-F19A-4C1B-9679-56A3FB1EEA2D}"/>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pic>
        <p:nvPicPr>
          <p:cNvPr id="172" name="Picture 171">
            <a:extLst>
              <a:ext uri="{FF2B5EF4-FFF2-40B4-BE49-F238E27FC236}">
                <a16:creationId xmlns:a16="http://schemas.microsoft.com/office/drawing/2014/main" id="{84FA0D63-BD41-4BEE-ABC8-5EC2AEAAC5EF}"/>
              </a:ext>
            </a:extLst>
          </p:cNvPr>
          <p:cNvPicPr>
            <a:picLocks/>
          </p:cNvPicPr>
          <p:nvPr/>
        </p:nvPicPr>
        <p:blipFill rotWithShape="1">
          <a:blip r:embed="rId6" cstate="print">
            <a:extLst>
              <a:ext uri="{28A0092B-C50C-407E-A947-70E740481C1C}">
                <a14:useLocalDpi xmlns:a14="http://schemas.microsoft.com/office/drawing/2010/main" val="0"/>
              </a:ext>
            </a:extLst>
          </a:blip>
          <a:srcRect t="13869" b="15829"/>
          <a:stretch/>
        </p:blipFill>
        <p:spPr>
          <a:xfrm>
            <a:off x="1885117" y="1517500"/>
            <a:ext cx="2675947" cy="1285663"/>
          </a:xfrm>
          <a:prstGeom prst="rect">
            <a:avLst/>
          </a:prstGeom>
          <a:ln>
            <a:noFill/>
          </a:ln>
          <a:effectLst>
            <a:outerShdw blurRad="63500" dist="76200" dir="2700000" algn="tl" rotWithShape="0">
              <a:srgbClr val="333333">
                <a:alpha val="40000"/>
              </a:srgbClr>
            </a:outerShdw>
          </a:effectLst>
        </p:spPr>
      </p:pic>
      <p:sp>
        <p:nvSpPr>
          <p:cNvPr id="173" name="TextBox 172">
            <a:extLst>
              <a:ext uri="{FF2B5EF4-FFF2-40B4-BE49-F238E27FC236}">
                <a16:creationId xmlns:a16="http://schemas.microsoft.com/office/drawing/2014/main" id="{835D46D9-52E9-4014-905D-0DFD33C6858C}"/>
              </a:ext>
            </a:extLst>
          </p:cNvPr>
          <p:cNvSpPr txBox="1">
            <a:spLocks/>
          </p:cNvSpPr>
          <p:nvPr/>
        </p:nvSpPr>
        <p:spPr>
          <a:xfrm>
            <a:off x="7630936" y="3826922"/>
            <a:ext cx="2675946" cy="553998"/>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Help enhance customer experience, lower account fraud, and boost profitability </a:t>
            </a:r>
          </a:p>
        </p:txBody>
      </p:sp>
      <p:sp>
        <p:nvSpPr>
          <p:cNvPr id="174" name="TextBox 173">
            <a:extLst>
              <a:ext uri="{FF2B5EF4-FFF2-40B4-BE49-F238E27FC236}">
                <a16:creationId xmlns:a16="http://schemas.microsoft.com/office/drawing/2014/main" id="{18F63F20-EBC4-4E11-98F9-980C74AD6E12}"/>
              </a:ext>
            </a:extLst>
          </p:cNvPr>
          <p:cNvSpPr txBox="1"/>
          <p:nvPr/>
        </p:nvSpPr>
        <p:spPr>
          <a:xfrm>
            <a:off x="8243534" y="3140000"/>
            <a:ext cx="2063349"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Combat financial crime</a:t>
            </a:r>
          </a:p>
        </p:txBody>
      </p:sp>
      <p:pic>
        <p:nvPicPr>
          <p:cNvPr id="175" name="Picture 174">
            <a:extLst>
              <a:ext uri="{FF2B5EF4-FFF2-40B4-BE49-F238E27FC236}">
                <a16:creationId xmlns:a16="http://schemas.microsoft.com/office/drawing/2014/main" id="{0E42A161-C9E7-439D-9368-1EF91D135846}"/>
              </a:ext>
            </a:extLst>
          </p:cNvPr>
          <p:cNvPicPr>
            <a:picLocks/>
          </p:cNvPicPr>
          <p:nvPr/>
        </p:nvPicPr>
        <p:blipFill rotWithShape="1">
          <a:blip r:embed="rId7" cstate="print">
            <a:extLst>
              <a:ext uri="{28A0092B-C50C-407E-A947-70E740481C1C}">
                <a14:useLocalDpi xmlns:a14="http://schemas.microsoft.com/office/drawing/2010/main" val="0"/>
              </a:ext>
            </a:extLst>
          </a:blip>
          <a:srcRect t="5617" b="24082"/>
          <a:stretch/>
        </p:blipFill>
        <p:spPr>
          <a:xfrm>
            <a:off x="7630936" y="1517501"/>
            <a:ext cx="2675947" cy="1285662"/>
          </a:xfrm>
          <a:prstGeom prst="rect">
            <a:avLst/>
          </a:prstGeom>
          <a:ln>
            <a:noFill/>
          </a:ln>
          <a:effectLst>
            <a:outerShdw blurRad="63500" dist="76200" dir="2700000" algn="tl" rotWithShape="0">
              <a:srgbClr val="333333">
                <a:alpha val="40000"/>
              </a:srgbClr>
            </a:outerShdw>
          </a:effectLst>
        </p:spPr>
      </p:pic>
      <p:sp>
        <p:nvSpPr>
          <p:cNvPr id="176" name="TextBox 175">
            <a:extLst>
              <a:ext uri="{FF2B5EF4-FFF2-40B4-BE49-F238E27FC236}">
                <a16:creationId xmlns:a16="http://schemas.microsoft.com/office/drawing/2014/main" id="{3F1AB88F-3B08-4190-9F68-B2A2194C3C09}"/>
              </a:ext>
            </a:extLst>
          </p:cNvPr>
          <p:cNvSpPr txBox="1">
            <a:spLocks/>
          </p:cNvSpPr>
          <p:nvPr/>
        </p:nvSpPr>
        <p:spPr>
          <a:xfrm>
            <a:off x="4758028" y="3826922"/>
            <a:ext cx="2675946" cy="923330"/>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Help fuel employee productivity, enhance process efficiencies, and strengthen customer connections through automation, collaboration, and communications</a:t>
            </a:r>
          </a:p>
        </p:txBody>
      </p:sp>
      <p:sp>
        <p:nvSpPr>
          <p:cNvPr id="177" name="TextBox 176">
            <a:extLst>
              <a:ext uri="{FF2B5EF4-FFF2-40B4-BE49-F238E27FC236}">
                <a16:creationId xmlns:a16="http://schemas.microsoft.com/office/drawing/2014/main" id="{73EFC044-675D-4AAF-BBB2-C1B4E942E374}"/>
              </a:ext>
            </a:extLst>
          </p:cNvPr>
          <p:cNvSpPr txBox="1"/>
          <p:nvPr/>
        </p:nvSpPr>
        <p:spPr>
          <a:xfrm>
            <a:off x="5358290" y="3140000"/>
            <a:ext cx="2075682"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Empower employees</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through teamwork </a:t>
            </a:r>
          </a:p>
        </p:txBody>
      </p:sp>
      <p:grpSp>
        <p:nvGrpSpPr>
          <p:cNvPr id="178" name="Group 177">
            <a:extLst>
              <a:ext uri="{FF2B5EF4-FFF2-40B4-BE49-F238E27FC236}">
                <a16:creationId xmlns:a16="http://schemas.microsoft.com/office/drawing/2014/main" id="{2C00DB7E-7D86-48BB-93D8-484B457254EC}"/>
              </a:ext>
            </a:extLst>
          </p:cNvPr>
          <p:cNvGrpSpPr>
            <a:grpSpLocks/>
          </p:cNvGrpSpPr>
          <p:nvPr/>
        </p:nvGrpSpPr>
        <p:grpSpPr>
          <a:xfrm>
            <a:off x="4758026" y="3112267"/>
            <a:ext cx="498664" cy="498664"/>
            <a:chOff x="5674986" y="8099618"/>
            <a:chExt cx="832970" cy="832970"/>
          </a:xfrm>
        </p:grpSpPr>
        <p:grpSp>
          <p:nvGrpSpPr>
            <p:cNvPr id="179" name="Group 178">
              <a:extLst>
                <a:ext uri="{FF2B5EF4-FFF2-40B4-BE49-F238E27FC236}">
                  <a16:creationId xmlns:a16="http://schemas.microsoft.com/office/drawing/2014/main" id="{362B6E9F-7E5B-440C-8404-D159B0388374}"/>
                </a:ext>
              </a:extLst>
            </p:cNvPr>
            <p:cNvGrpSpPr>
              <a:grpSpLocks/>
            </p:cNvGrpSpPr>
            <p:nvPr/>
          </p:nvGrpSpPr>
          <p:grpSpPr>
            <a:xfrm>
              <a:off x="5674986" y="8099618"/>
              <a:ext cx="832970" cy="832970"/>
              <a:chOff x="8104818" y="-613599"/>
              <a:chExt cx="831086" cy="831086"/>
            </a:xfrm>
          </p:grpSpPr>
          <p:sp>
            <p:nvSpPr>
              <p:cNvPr id="215" name="Oval 214">
                <a:extLst>
                  <a:ext uri="{FF2B5EF4-FFF2-40B4-BE49-F238E27FC236}">
                    <a16:creationId xmlns:a16="http://schemas.microsoft.com/office/drawing/2014/main" id="{7F26371D-8712-4422-92F3-EAECC672933C}"/>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sp>
            <p:nvSpPr>
              <p:cNvPr id="216" name="Oval 215">
                <a:extLst>
                  <a:ext uri="{FF2B5EF4-FFF2-40B4-BE49-F238E27FC236}">
                    <a16:creationId xmlns:a16="http://schemas.microsoft.com/office/drawing/2014/main" id="{FF02FE2D-96B8-4CCF-B573-5CDEE2758CFC}"/>
                  </a:ext>
                </a:extLst>
              </p:cNvPr>
              <p:cNvSpPr>
                <a:spLocks/>
              </p:cNvSpPr>
              <p:nvPr/>
            </p:nvSpPr>
            <p:spPr bwMode="auto">
              <a:xfrm>
                <a:off x="8147126" y="-571291"/>
                <a:ext cx="746470" cy="746470"/>
              </a:xfrm>
              <a:prstGeom prst="ellipse">
                <a:avLst/>
              </a:prstGeom>
              <a:noFill/>
              <a:ln w="9525"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180" name="Group 179">
              <a:extLst>
                <a:ext uri="{FF2B5EF4-FFF2-40B4-BE49-F238E27FC236}">
                  <a16:creationId xmlns:a16="http://schemas.microsoft.com/office/drawing/2014/main" id="{314DD48B-D3EB-4ADB-B780-F5D43DD16E0E}"/>
                </a:ext>
              </a:extLst>
            </p:cNvPr>
            <p:cNvGrpSpPr/>
            <p:nvPr/>
          </p:nvGrpSpPr>
          <p:grpSpPr>
            <a:xfrm>
              <a:off x="5834793" y="8240825"/>
              <a:ext cx="532935" cy="451229"/>
              <a:chOff x="3707408" y="1726117"/>
              <a:chExt cx="2337792" cy="1979394"/>
            </a:xfrm>
          </p:grpSpPr>
          <p:grpSp>
            <p:nvGrpSpPr>
              <p:cNvPr id="181" name="Group 180">
                <a:extLst>
                  <a:ext uri="{FF2B5EF4-FFF2-40B4-BE49-F238E27FC236}">
                    <a16:creationId xmlns:a16="http://schemas.microsoft.com/office/drawing/2014/main" id="{2DD6D5E6-9693-4EA1-847A-06FF440DBE23}"/>
                  </a:ext>
                </a:extLst>
              </p:cNvPr>
              <p:cNvGrpSpPr/>
              <p:nvPr/>
            </p:nvGrpSpPr>
            <p:grpSpPr>
              <a:xfrm>
                <a:off x="4408634" y="1726117"/>
                <a:ext cx="935341" cy="1264839"/>
                <a:chOff x="4384193" y="1573717"/>
                <a:chExt cx="935341" cy="1264839"/>
              </a:xfrm>
            </p:grpSpPr>
            <p:sp>
              <p:nvSpPr>
                <p:cNvPr id="206" name="Freeform: Shape 205">
                  <a:extLst>
                    <a:ext uri="{FF2B5EF4-FFF2-40B4-BE49-F238E27FC236}">
                      <a16:creationId xmlns:a16="http://schemas.microsoft.com/office/drawing/2014/main" id="{6A9B902C-6654-4079-8BDE-5837A485C7B7}"/>
                    </a:ext>
                  </a:extLst>
                </p:cNvPr>
                <p:cNvSpPr/>
                <p:nvPr/>
              </p:nvSpPr>
              <p:spPr>
                <a:xfrm>
                  <a:off x="4983354" y="1624860"/>
                  <a:ext cx="152443" cy="167341"/>
                </a:xfrm>
                <a:custGeom>
                  <a:avLst/>
                  <a:gdLst>
                    <a:gd name="connsiteX0" fmla="*/ 158973 w 163890"/>
                    <a:gd name="connsiteY0" fmla="*/ 42635 h 179909"/>
                    <a:gd name="connsiteX1" fmla="*/ 97931 w 163890"/>
                    <a:gd name="connsiteY1" fmla="*/ 13899 h 179909"/>
                    <a:gd name="connsiteX2" fmla="*/ 0 w 163890"/>
                    <a:gd name="connsiteY2" fmla="*/ 151306 h 179909"/>
                    <a:gd name="connsiteX3" fmla="*/ 61148 w 163890"/>
                    <a:gd name="connsiteY3" fmla="*/ 179910 h 179909"/>
                    <a:gd name="connsiteX4" fmla="*/ 158891 w 163890"/>
                    <a:gd name="connsiteY4" fmla="*/ 42778 h 179909"/>
                    <a:gd name="connsiteX5" fmla="*/ 158915 w 163890"/>
                    <a:gd name="connsiteY5" fmla="*/ 42731 h 179909"/>
                    <a:gd name="connsiteX6" fmla="*/ 158973 w 163890"/>
                    <a:gd name="connsiteY6" fmla="*/ 42635 h 179909"/>
                    <a:gd name="connsiteX7" fmla="*/ 158973 w 163890"/>
                    <a:gd name="connsiteY7" fmla="*/ 42635 h 17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890" h="179909">
                      <a:moveTo>
                        <a:pt x="158973" y="42635"/>
                      </a:moveTo>
                      <a:cubicBezTo>
                        <a:pt x="181492" y="10689"/>
                        <a:pt x="120638" y="-17982"/>
                        <a:pt x="97931" y="13899"/>
                      </a:cubicBezTo>
                      <a:cubicBezTo>
                        <a:pt x="86054" y="30567"/>
                        <a:pt x="0" y="151306"/>
                        <a:pt x="0" y="151306"/>
                      </a:cubicBezTo>
                      <a:lnTo>
                        <a:pt x="61148" y="179910"/>
                      </a:lnTo>
                      <a:cubicBezTo>
                        <a:pt x="61148" y="179910"/>
                        <a:pt x="137677" y="72544"/>
                        <a:pt x="158891" y="42778"/>
                      </a:cubicBezTo>
                      <a:cubicBezTo>
                        <a:pt x="158903" y="42759"/>
                        <a:pt x="158915" y="42740"/>
                        <a:pt x="158915" y="42731"/>
                      </a:cubicBezTo>
                      <a:lnTo>
                        <a:pt x="158973" y="42635"/>
                      </a:lnTo>
                      <a:lnTo>
                        <a:pt x="158973" y="42635"/>
                      </a:ln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8" name="Freeform: Shape 207">
                  <a:extLst>
                    <a:ext uri="{FF2B5EF4-FFF2-40B4-BE49-F238E27FC236}">
                      <a16:creationId xmlns:a16="http://schemas.microsoft.com/office/drawing/2014/main" id="{4321180E-2FD8-4F50-A5E6-0888F29C2ADA}"/>
                    </a:ext>
                  </a:extLst>
                </p:cNvPr>
                <p:cNvSpPr/>
                <p:nvPr/>
              </p:nvSpPr>
              <p:spPr>
                <a:xfrm>
                  <a:off x="5117765" y="1777298"/>
                  <a:ext cx="201769" cy="121249"/>
                </a:xfrm>
                <a:custGeom>
                  <a:avLst/>
                  <a:gdLst>
                    <a:gd name="connsiteX0" fmla="*/ 164289 w 216923"/>
                    <a:gd name="connsiteY0" fmla="*/ 3985 h 130353"/>
                    <a:gd name="connsiteX1" fmla="*/ 164289 w 216923"/>
                    <a:gd name="connsiteY1" fmla="*/ 3985 h 130353"/>
                    <a:gd name="connsiteX2" fmla="*/ 164218 w 216923"/>
                    <a:gd name="connsiteY2" fmla="*/ 4014 h 130353"/>
                    <a:gd name="connsiteX3" fmla="*/ 164124 w 216923"/>
                    <a:gd name="connsiteY3" fmla="*/ 4052 h 130353"/>
                    <a:gd name="connsiteX4" fmla="*/ 0 w 216923"/>
                    <a:gd name="connsiteY4" fmla="*/ 80823 h 130353"/>
                    <a:gd name="connsiteX5" fmla="*/ 35313 w 216923"/>
                    <a:gd name="connsiteY5" fmla="*/ 130353 h 130353"/>
                    <a:gd name="connsiteX6" fmla="*/ 199755 w 216923"/>
                    <a:gd name="connsiteY6" fmla="*/ 53458 h 130353"/>
                    <a:gd name="connsiteX7" fmla="*/ 164289 w 216923"/>
                    <a:gd name="connsiteY7" fmla="*/ 3985 h 1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923" h="130353">
                      <a:moveTo>
                        <a:pt x="164289" y="3985"/>
                      </a:moveTo>
                      <a:lnTo>
                        <a:pt x="164289" y="3985"/>
                      </a:lnTo>
                      <a:lnTo>
                        <a:pt x="164218" y="4014"/>
                      </a:lnTo>
                      <a:cubicBezTo>
                        <a:pt x="164195" y="4033"/>
                        <a:pt x="164159" y="4033"/>
                        <a:pt x="164124" y="4052"/>
                      </a:cubicBezTo>
                      <a:cubicBezTo>
                        <a:pt x="133080" y="18568"/>
                        <a:pt x="0" y="80823"/>
                        <a:pt x="0" y="80823"/>
                      </a:cubicBezTo>
                      <a:lnTo>
                        <a:pt x="35313" y="130353"/>
                      </a:lnTo>
                      <a:cubicBezTo>
                        <a:pt x="35313" y="130353"/>
                        <a:pt x="168734" y="67964"/>
                        <a:pt x="199755" y="53458"/>
                      </a:cubicBezTo>
                      <a:cubicBezTo>
                        <a:pt x="239125" y="35046"/>
                        <a:pt x="203741" y="-14265"/>
                        <a:pt x="164289" y="3985"/>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9" name="Freeform: Shape 208">
                  <a:extLst>
                    <a:ext uri="{FF2B5EF4-FFF2-40B4-BE49-F238E27FC236}">
                      <a16:creationId xmlns:a16="http://schemas.microsoft.com/office/drawing/2014/main" id="{3A6326C8-6BF4-486E-96BB-BE553759AF29}"/>
                    </a:ext>
                  </a:extLst>
                </p:cNvPr>
                <p:cNvSpPr/>
                <p:nvPr/>
              </p:nvSpPr>
              <p:spPr>
                <a:xfrm>
                  <a:off x="4798560" y="1573717"/>
                  <a:ext cx="65690" cy="167629"/>
                </a:xfrm>
                <a:custGeom>
                  <a:avLst/>
                  <a:gdLst>
                    <a:gd name="connsiteX0" fmla="*/ 70626 w 70626"/>
                    <a:gd name="connsiteY0" fmla="*/ 27668 h 180220"/>
                    <a:gd name="connsiteX1" fmla="*/ 70626 w 70626"/>
                    <a:gd name="connsiteY1" fmla="*/ 180220 h 180220"/>
                    <a:gd name="connsiteX2" fmla="*/ 0 w 70626"/>
                    <a:gd name="connsiteY2" fmla="*/ 180220 h 180220"/>
                    <a:gd name="connsiteX3" fmla="*/ 0 w 70626"/>
                    <a:gd name="connsiteY3" fmla="*/ 27668 h 180220"/>
                    <a:gd name="connsiteX4" fmla="*/ 70626 w 70626"/>
                    <a:gd name="connsiteY4" fmla="*/ 27668 h 1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6" h="180220">
                      <a:moveTo>
                        <a:pt x="70626" y="27668"/>
                      </a:moveTo>
                      <a:cubicBezTo>
                        <a:pt x="70626" y="36326"/>
                        <a:pt x="70626" y="180220"/>
                        <a:pt x="70626" y="180220"/>
                      </a:cubicBezTo>
                      <a:lnTo>
                        <a:pt x="0" y="180220"/>
                      </a:lnTo>
                      <a:cubicBezTo>
                        <a:pt x="0" y="180220"/>
                        <a:pt x="0" y="36326"/>
                        <a:pt x="0" y="27668"/>
                      </a:cubicBezTo>
                      <a:cubicBezTo>
                        <a:pt x="0" y="-9223"/>
                        <a:pt x="70626" y="-9223"/>
                        <a:pt x="70626" y="27668"/>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2" name="Freeform: Shape 211">
                  <a:extLst>
                    <a:ext uri="{FF2B5EF4-FFF2-40B4-BE49-F238E27FC236}">
                      <a16:creationId xmlns:a16="http://schemas.microsoft.com/office/drawing/2014/main" id="{0EDECB2B-1D5A-4D80-BD49-A57391AC6F34}"/>
                    </a:ext>
                  </a:extLst>
                </p:cNvPr>
                <p:cNvSpPr/>
                <p:nvPr/>
              </p:nvSpPr>
              <p:spPr>
                <a:xfrm>
                  <a:off x="4569806" y="1616076"/>
                  <a:ext cx="152455" cy="167341"/>
                </a:xfrm>
                <a:custGeom>
                  <a:avLst/>
                  <a:gdLst>
                    <a:gd name="connsiteX0" fmla="*/ 4921 w 163905"/>
                    <a:gd name="connsiteY0" fmla="*/ 42635 h 179909"/>
                    <a:gd name="connsiteX1" fmla="*/ 65963 w 163905"/>
                    <a:gd name="connsiteY1" fmla="*/ 13899 h 179909"/>
                    <a:gd name="connsiteX2" fmla="*/ 163906 w 163905"/>
                    <a:gd name="connsiteY2" fmla="*/ 151306 h 179909"/>
                    <a:gd name="connsiteX3" fmla="*/ 102746 w 163905"/>
                    <a:gd name="connsiteY3" fmla="*/ 179910 h 179909"/>
                    <a:gd name="connsiteX4" fmla="*/ 5003 w 163905"/>
                    <a:gd name="connsiteY4" fmla="*/ 42778 h 179909"/>
                    <a:gd name="connsiteX5" fmla="*/ 4979 w 163905"/>
                    <a:gd name="connsiteY5" fmla="*/ 42731 h 179909"/>
                    <a:gd name="connsiteX6" fmla="*/ 4921 w 163905"/>
                    <a:gd name="connsiteY6" fmla="*/ 42635 h 179909"/>
                    <a:gd name="connsiteX7" fmla="*/ 4921 w 163905"/>
                    <a:gd name="connsiteY7" fmla="*/ 42635 h 17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05" h="179909">
                      <a:moveTo>
                        <a:pt x="4921" y="42635"/>
                      </a:moveTo>
                      <a:cubicBezTo>
                        <a:pt x="-17610" y="10689"/>
                        <a:pt x="43256" y="-17982"/>
                        <a:pt x="65963" y="13899"/>
                      </a:cubicBezTo>
                      <a:cubicBezTo>
                        <a:pt x="77828" y="30567"/>
                        <a:pt x="163906" y="151306"/>
                        <a:pt x="163906" y="151306"/>
                      </a:cubicBezTo>
                      <a:lnTo>
                        <a:pt x="102746" y="179910"/>
                      </a:lnTo>
                      <a:cubicBezTo>
                        <a:pt x="102746" y="179910"/>
                        <a:pt x="26217" y="72544"/>
                        <a:pt x="5003" y="42778"/>
                      </a:cubicBezTo>
                      <a:cubicBezTo>
                        <a:pt x="4991" y="42759"/>
                        <a:pt x="4979" y="42740"/>
                        <a:pt x="4979" y="42731"/>
                      </a:cubicBezTo>
                      <a:lnTo>
                        <a:pt x="4921" y="42635"/>
                      </a:lnTo>
                      <a:lnTo>
                        <a:pt x="4921" y="42635"/>
                      </a:ln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3" name="Freeform: Shape 212">
                  <a:extLst>
                    <a:ext uri="{FF2B5EF4-FFF2-40B4-BE49-F238E27FC236}">
                      <a16:creationId xmlns:a16="http://schemas.microsoft.com/office/drawing/2014/main" id="{347884CD-4836-44F5-A800-881D784C1693}"/>
                    </a:ext>
                  </a:extLst>
                </p:cNvPr>
                <p:cNvSpPr/>
                <p:nvPr/>
              </p:nvSpPr>
              <p:spPr>
                <a:xfrm>
                  <a:off x="4384193" y="1765171"/>
                  <a:ext cx="201780" cy="121249"/>
                </a:xfrm>
                <a:custGeom>
                  <a:avLst/>
                  <a:gdLst>
                    <a:gd name="connsiteX0" fmla="*/ 52645 w 216933"/>
                    <a:gd name="connsiteY0" fmla="*/ 3985 h 130353"/>
                    <a:gd name="connsiteX1" fmla="*/ 52645 w 216933"/>
                    <a:gd name="connsiteY1" fmla="*/ 3985 h 130353"/>
                    <a:gd name="connsiteX2" fmla="*/ 52716 w 216933"/>
                    <a:gd name="connsiteY2" fmla="*/ 4014 h 130353"/>
                    <a:gd name="connsiteX3" fmla="*/ 52810 w 216933"/>
                    <a:gd name="connsiteY3" fmla="*/ 4052 h 130353"/>
                    <a:gd name="connsiteX4" fmla="*/ 216934 w 216933"/>
                    <a:gd name="connsiteY4" fmla="*/ 80823 h 130353"/>
                    <a:gd name="connsiteX5" fmla="*/ 181621 w 216933"/>
                    <a:gd name="connsiteY5" fmla="*/ 130353 h 130353"/>
                    <a:gd name="connsiteX6" fmla="*/ 17179 w 216933"/>
                    <a:gd name="connsiteY6" fmla="*/ 53458 h 130353"/>
                    <a:gd name="connsiteX7" fmla="*/ 52645 w 216933"/>
                    <a:gd name="connsiteY7" fmla="*/ 3985 h 1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933" h="130353">
                      <a:moveTo>
                        <a:pt x="52645" y="3985"/>
                      </a:moveTo>
                      <a:lnTo>
                        <a:pt x="52645" y="3985"/>
                      </a:lnTo>
                      <a:lnTo>
                        <a:pt x="52716" y="4014"/>
                      </a:lnTo>
                      <a:cubicBezTo>
                        <a:pt x="52739" y="4033"/>
                        <a:pt x="52775" y="4033"/>
                        <a:pt x="52810" y="4052"/>
                      </a:cubicBezTo>
                      <a:cubicBezTo>
                        <a:pt x="83843" y="18568"/>
                        <a:pt x="216934" y="80823"/>
                        <a:pt x="216934" y="80823"/>
                      </a:cubicBezTo>
                      <a:lnTo>
                        <a:pt x="181621" y="130353"/>
                      </a:lnTo>
                      <a:cubicBezTo>
                        <a:pt x="181621" y="130353"/>
                        <a:pt x="48200" y="67964"/>
                        <a:pt x="17179" y="53458"/>
                      </a:cubicBezTo>
                      <a:cubicBezTo>
                        <a:pt x="-22214" y="35046"/>
                        <a:pt x="13193" y="-14265"/>
                        <a:pt x="52645" y="3985"/>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4" name="Graphic 311">
                  <a:extLst>
                    <a:ext uri="{FF2B5EF4-FFF2-40B4-BE49-F238E27FC236}">
                      <a16:creationId xmlns:a16="http://schemas.microsoft.com/office/drawing/2014/main" id="{77545922-02C2-4790-9CAC-221928532255}"/>
                    </a:ext>
                  </a:extLst>
                </p:cNvPr>
                <p:cNvSpPr/>
                <p:nvPr/>
              </p:nvSpPr>
              <p:spPr>
                <a:xfrm>
                  <a:off x="4444257" y="1708532"/>
                  <a:ext cx="791156" cy="1130024"/>
                </a:xfrm>
                <a:custGeom>
                  <a:avLst/>
                  <a:gdLst>
                    <a:gd name="connsiteX0" fmla="*/ 695213 w 850575"/>
                    <a:gd name="connsiteY0" fmla="*/ 97220 h 1214884"/>
                    <a:gd name="connsiteX1" fmla="*/ 339868 w 850575"/>
                    <a:gd name="connsiteY1" fmla="*/ 8536 h 1214884"/>
                    <a:gd name="connsiteX2" fmla="*/ 8752 w 850575"/>
                    <a:gd name="connsiteY2" fmla="*/ 510483 h 1214884"/>
                    <a:gd name="connsiteX3" fmla="*/ 167967 w 850575"/>
                    <a:gd name="connsiteY3" fmla="*/ 763567 h 1214884"/>
                    <a:gd name="connsiteX4" fmla="*/ 181938 w 850575"/>
                    <a:gd name="connsiteY4" fmla="*/ 789686 h 1214884"/>
                    <a:gd name="connsiteX5" fmla="*/ 181938 w 850575"/>
                    <a:gd name="connsiteY5" fmla="*/ 941543 h 1214884"/>
                    <a:gd name="connsiteX6" fmla="*/ 242680 w 850575"/>
                    <a:gd name="connsiteY6" fmla="*/ 1027190 h 1214884"/>
                    <a:gd name="connsiteX7" fmla="*/ 242680 w 850575"/>
                    <a:gd name="connsiteY7" fmla="*/ 1032657 h 1214884"/>
                    <a:gd name="connsiteX8" fmla="*/ 424908 w 850575"/>
                    <a:gd name="connsiteY8" fmla="*/ 1214885 h 1214884"/>
                    <a:gd name="connsiteX9" fmla="*/ 607136 w 850575"/>
                    <a:gd name="connsiteY9" fmla="*/ 1032657 h 1214884"/>
                    <a:gd name="connsiteX10" fmla="*/ 607136 w 850575"/>
                    <a:gd name="connsiteY10" fmla="*/ 1027190 h 1214884"/>
                    <a:gd name="connsiteX11" fmla="*/ 667879 w 850575"/>
                    <a:gd name="connsiteY11" fmla="*/ 941543 h 1214884"/>
                    <a:gd name="connsiteX12" fmla="*/ 667879 w 850575"/>
                    <a:gd name="connsiteY12" fmla="*/ 789686 h 1214884"/>
                    <a:gd name="connsiteX13" fmla="*/ 681242 w 850575"/>
                    <a:gd name="connsiteY13" fmla="*/ 764782 h 1214884"/>
                    <a:gd name="connsiteX14" fmla="*/ 764933 w 850575"/>
                    <a:gd name="connsiteY14" fmla="*/ 169313 h 1214884"/>
                    <a:gd name="connsiteX15" fmla="*/ 695213 w 850575"/>
                    <a:gd name="connsiteY15" fmla="*/ 96612 h 1214884"/>
                    <a:gd name="connsiteX16" fmla="*/ 424908 w 850575"/>
                    <a:gd name="connsiteY16" fmla="*/ 1154142 h 1214884"/>
                    <a:gd name="connsiteX17" fmla="*/ 303423 w 850575"/>
                    <a:gd name="connsiteY17" fmla="*/ 1032657 h 1214884"/>
                    <a:gd name="connsiteX18" fmla="*/ 546394 w 850575"/>
                    <a:gd name="connsiteY18" fmla="*/ 1032657 h 1214884"/>
                    <a:gd name="connsiteX19" fmla="*/ 424908 w 850575"/>
                    <a:gd name="connsiteY19" fmla="*/ 1154142 h 1214884"/>
                    <a:gd name="connsiteX20" fmla="*/ 644797 w 850575"/>
                    <a:gd name="connsiteY20" fmla="*/ 715580 h 1214884"/>
                    <a:gd name="connsiteX21" fmla="*/ 607136 w 850575"/>
                    <a:gd name="connsiteY21" fmla="*/ 789686 h 1214884"/>
                    <a:gd name="connsiteX22" fmla="*/ 607136 w 850575"/>
                    <a:gd name="connsiteY22" fmla="*/ 941543 h 1214884"/>
                    <a:gd name="connsiteX23" fmla="*/ 576765 w 850575"/>
                    <a:gd name="connsiteY23" fmla="*/ 971914 h 1214884"/>
                    <a:gd name="connsiteX24" fmla="*/ 546394 w 850575"/>
                    <a:gd name="connsiteY24" fmla="*/ 971914 h 1214884"/>
                    <a:gd name="connsiteX25" fmla="*/ 546394 w 850575"/>
                    <a:gd name="connsiteY25" fmla="*/ 728944 h 1214884"/>
                    <a:gd name="connsiteX26" fmla="*/ 557935 w 850575"/>
                    <a:gd name="connsiteY26" fmla="*/ 705254 h 1214884"/>
                    <a:gd name="connsiteX27" fmla="*/ 728622 w 850575"/>
                    <a:gd name="connsiteY27" fmla="*/ 454994 h 1214884"/>
                    <a:gd name="connsiteX28" fmla="*/ 698250 w 850575"/>
                    <a:gd name="connsiteY28" fmla="*/ 424623 h 1214884"/>
                    <a:gd name="connsiteX29" fmla="*/ 667879 w 850575"/>
                    <a:gd name="connsiteY29" fmla="*/ 454994 h 1214884"/>
                    <a:gd name="connsiteX30" fmla="*/ 520882 w 850575"/>
                    <a:gd name="connsiteY30" fmla="*/ 656660 h 1214884"/>
                    <a:gd name="connsiteX31" fmla="*/ 485651 w 850575"/>
                    <a:gd name="connsiteY31" fmla="*/ 728944 h 1214884"/>
                    <a:gd name="connsiteX32" fmla="*/ 485651 w 850575"/>
                    <a:gd name="connsiteY32" fmla="*/ 971914 h 1214884"/>
                    <a:gd name="connsiteX33" fmla="*/ 364166 w 850575"/>
                    <a:gd name="connsiteY33" fmla="*/ 971914 h 1214884"/>
                    <a:gd name="connsiteX34" fmla="*/ 364166 w 850575"/>
                    <a:gd name="connsiteY34" fmla="*/ 728944 h 1214884"/>
                    <a:gd name="connsiteX35" fmla="*/ 328935 w 850575"/>
                    <a:gd name="connsiteY35" fmla="*/ 656660 h 1214884"/>
                    <a:gd name="connsiteX36" fmla="*/ 181938 w 850575"/>
                    <a:gd name="connsiteY36" fmla="*/ 455602 h 1214884"/>
                    <a:gd name="connsiteX37" fmla="*/ 151566 w 850575"/>
                    <a:gd name="connsiteY37" fmla="*/ 425230 h 1214884"/>
                    <a:gd name="connsiteX38" fmla="*/ 121195 w 850575"/>
                    <a:gd name="connsiteY38" fmla="*/ 455602 h 1214884"/>
                    <a:gd name="connsiteX39" fmla="*/ 291882 w 850575"/>
                    <a:gd name="connsiteY39" fmla="*/ 705861 h 1214884"/>
                    <a:gd name="connsiteX40" fmla="*/ 303423 w 850575"/>
                    <a:gd name="connsiteY40" fmla="*/ 728944 h 1214884"/>
                    <a:gd name="connsiteX41" fmla="*/ 303423 w 850575"/>
                    <a:gd name="connsiteY41" fmla="*/ 971914 h 1214884"/>
                    <a:gd name="connsiteX42" fmla="*/ 273052 w 850575"/>
                    <a:gd name="connsiteY42" fmla="*/ 971914 h 1214884"/>
                    <a:gd name="connsiteX43" fmla="*/ 242680 w 850575"/>
                    <a:gd name="connsiteY43" fmla="*/ 941543 h 1214884"/>
                    <a:gd name="connsiteX44" fmla="*/ 242680 w 850575"/>
                    <a:gd name="connsiteY44" fmla="*/ 789686 h 1214884"/>
                    <a:gd name="connsiteX45" fmla="*/ 205020 w 850575"/>
                    <a:gd name="connsiteY45" fmla="*/ 716188 h 1214884"/>
                    <a:gd name="connsiteX46" fmla="*/ 65919 w 850575"/>
                    <a:gd name="connsiteY46" fmla="*/ 359628 h 1214884"/>
                    <a:gd name="connsiteX47" fmla="*/ 351410 w 850575"/>
                    <a:gd name="connsiteY47" fmla="*/ 68063 h 1214884"/>
                    <a:gd name="connsiteX48" fmla="*/ 424908 w 850575"/>
                    <a:gd name="connsiteY48" fmla="*/ 60774 h 1214884"/>
                    <a:gd name="connsiteX49" fmla="*/ 790184 w 850575"/>
                    <a:gd name="connsiteY49" fmla="*/ 424409 h 1214884"/>
                    <a:gd name="connsiteX50" fmla="*/ 646012 w 850575"/>
                    <a:gd name="connsiteY50" fmla="*/ 715580 h 121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50575" h="1214884">
                      <a:moveTo>
                        <a:pt x="695213" y="97220"/>
                      </a:moveTo>
                      <a:cubicBezTo>
                        <a:pt x="596221" y="15546"/>
                        <a:pt x="465630" y="-17044"/>
                        <a:pt x="339868" y="8536"/>
                      </a:cubicBezTo>
                      <a:cubicBezTo>
                        <a:pt x="109824" y="55708"/>
                        <a:pt x="-38422" y="280437"/>
                        <a:pt x="8752" y="510483"/>
                      </a:cubicBezTo>
                      <a:cubicBezTo>
                        <a:pt x="29433" y="611334"/>
                        <a:pt x="86005" y="701263"/>
                        <a:pt x="167967" y="763567"/>
                      </a:cubicBezTo>
                      <a:cubicBezTo>
                        <a:pt x="176671" y="769416"/>
                        <a:pt x="181905" y="779202"/>
                        <a:pt x="181938" y="789686"/>
                      </a:cubicBezTo>
                      <a:lnTo>
                        <a:pt x="181938" y="941543"/>
                      </a:lnTo>
                      <a:cubicBezTo>
                        <a:pt x="182225" y="980005"/>
                        <a:pt x="206478" y="1014203"/>
                        <a:pt x="242680" y="1027190"/>
                      </a:cubicBezTo>
                      <a:lnTo>
                        <a:pt x="242680" y="1032657"/>
                      </a:lnTo>
                      <a:cubicBezTo>
                        <a:pt x="242680" y="1133302"/>
                        <a:pt x="324264" y="1214885"/>
                        <a:pt x="424908" y="1214885"/>
                      </a:cubicBezTo>
                      <a:cubicBezTo>
                        <a:pt x="525553" y="1214885"/>
                        <a:pt x="607136" y="1133302"/>
                        <a:pt x="607136" y="1032657"/>
                      </a:cubicBezTo>
                      <a:lnTo>
                        <a:pt x="607136" y="1027190"/>
                      </a:lnTo>
                      <a:cubicBezTo>
                        <a:pt x="643339" y="1014203"/>
                        <a:pt x="667593" y="980005"/>
                        <a:pt x="667879" y="941543"/>
                      </a:cubicBezTo>
                      <a:lnTo>
                        <a:pt x="667879" y="789686"/>
                      </a:lnTo>
                      <a:cubicBezTo>
                        <a:pt x="667964" y="779694"/>
                        <a:pt x="672963" y="770376"/>
                        <a:pt x="681242" y="764782"/>
                      </a:cubicBezTo>
                      <a:cubicBezTo>
                        <a:pt x="868785" y="623458"/>
                        <a:pt x="906257" y="356858"/>
                        <a:pt x="764933" y="169313"/>
                      </a:cubicBezTo>
                      <a:cubicBezTo>
                        <a:pt x="744658" y="142402"/>
                        <a:pt x="721253" y="117997"/>
                        <a:pt x="695213" y="96612"/>
                      </a:cubicBezTo>
                      <a:close/>
                      <a:moveTo>
                        <a:pt x="424908" y="1154142"/>
                      </a:moveTo>
                      <a:cubicBezTo>
                        <a:pt x="357812" y="1154142"/>
                        <a:pt x="303423" y="1099753"/>
                        <a:pt x="303423" y="1032657"/>
                      </a:cubicBezTo>
                      <a:lnTo>
                        <a:pt x="546394" y="1032657"/>
                      </a:lnTo>
                      <a:cubicBezTo>
                        <a:pt x="546394" y="1099753"/>
                        <a:pt x="492005" y="1154142"/>
                        <a:pt x="424908" y="1154142"/>
                      </a:cubicBezTo>
                      <a:close/>
                      <a:moveTo>
                        <a:pt x="644797" y="715580"/>
                      </a:moveTo>
                      <a:cubicBezTo>
                        <a:pt x="621277" y="732977"/>
                        <a:pt x="607325" y="760433"/>
                        <a:pt x="607136" y="789686"/>
                      </a:cubicBezTo>
                      <a:lnTo>
                        <a:pt x="607136" y="941543"/>
                      </a:lnTo>
                      <a:cubicBezTo>
                        <a:pt x="607136" y="958314"/>
                        <a:pt x="593536" y="971914"/>
                        <a:pt x="576765" y="971914"/>
                      </a:cubicBezTo>
                      <a:lnTo>
                        <a:pt x="546394" y="971914"/>
                      </a:lnTo>
                      <a:lnTo>
                        <a:pt x="546394" y="728944"/>
                      </a:lnTo>
                      <a:cubicBezTo>
                        <a:pt x="546248" y="719662"/>
                        <a:pt x="550536" y="710861"/>
                        <a:pt x="557935" y="705254"/>
                      </a:cubicBezTo>
                      <a:cubicBezTo>
                        <a:pt x="621714" y="656660"/>
                        <a:pt x="728622" y="559472"/>
                        <a:pt x="728622" y="454994"/>
                      </a:cubicBezTo>
                      <a:cubicBezTo>
                        <a:pt x="728622" y="438221"/>
                        <a:pt x="715021" y="424623"/>
                        <a:pt x="698250" y="424623"/>
                      </a:cubicBezTo>
                      <a:cubicBezTo>
                        <a:pt x="681479" y="424623"/>
                        <a:pt x="667879" y="438221"/>
                        <a:pt x="667879" y="454994"/>
                      </a:cubicBezTo>
                      <a:cubicBezTo>
                        <a:pt x="667879" y="538212"/>
                        <a:pt x="555505" y="630540"/>
                        <a:pt x="520882" y="656660"/>
                      </a:cubicBezTo>
                      <a:cubicBezTo>
                        <a:pt x="498638" y="674050"/>
                        <a:pt x="485645" y="700710"/>
                        <a:pt x="485651" y="728944"/>
                      </a:cubicBezTo>
                      <a:lnTo>
                        <a:pt x="485651" y="971914"/>
                      </a:lnTo>
                      <a:lnTo>
                        <a:pt x="364166" y="971914"/>
                      </a:lnTo>
                      <a:lnTo>
                        <a:pt x="364166" y="728944"/>
                      </a:lnTo>
                      <a:cubicBezTo>
                        <a:pt x="364172" y="700710"/>
                        <a:pt x="351179" y="674050"/>
                        <a:pt x="328935" y="656660"/>
                      </a:cubicBezTo>
                      <a:cubicBezTo>
                        <a:pt x="294311" y="631148"/>
                        <a:pt x="181938" y="538819"/>
                        <a:pt x="181938" y="455602"/>
                      </a:cubicBezTo>
                      <a:cubicBezTo>
                        <a:pt x="181938" y="438828"/>
                        <a:pt x="168340" y="425230"/>
                        <a:pt x="151566" y="425230"/>
                      </a:cubicBezTo>
                      <a:cubicBezTo>
                        <a:pt x="134793" y="425230"/>
                        <a:pt x="121195" y="438828"/>
                        <a:pt x="121195" y="455602"/>
                      </a:cubicBezTo>
                      <a:cubicBezTo>
                        <a:pt x="121195" y="560079"/>
                        <a:pt x="228102" y="657267"/>
                        <a:pt x="291882" y="705861"/>
                      </a:cubicBezTo>
                      <a:cubicBezTo>
                        <a:pt x="299110" y="711340"/>
                        <a:pt x="303375" y="719875"/>
                        <a:pt x="303423" y="728944"/>
                      </a:cubicBezTo>
                      <a:lnTo>
                        <a:pt x="303423" y="971914"/>
                      </a:lnTo>
                      <a:lnTo>
                        <a:pt x="273052" y="971914"/>
                      </a:lnTo>
                      <a:cubicBezTo>
                        <a:pt x="256278" y="971914"/>
                        <a:pt x="242680" y="958314"/>
                        <a:pt x="242680" y="941543"/>
                      </a:cubicBezTo>
                      <a:lnTo>
                        <a:pt x="242680" y="789686"/>
                      </a:lnTo>
                      <a:cubicBezTo>
                        <a:pt x="242299" y="760651"/>
                        <a:pt x="228367" y="733457"/>
                        <a:pt x="205020" y="716188"/>
                      </a:cubicBezTo>
                      <a:cubicBezTo>
                        <a:pt x="94956" y="633201"/>
                        <a:pt x="41127" y="495224"/>
                        <a:pt x="65919" y="359628"/>
                      </a:cubicBezTo>
                      <a:cubicBezTo>
                        <a:pt x="92656" y="213281"/>
                        <a:pt x="205658" y="97875"/>
                        <a:pt x="351410" y="68063"/>
                      </a:cubicBezTo>
                      <a:cubicBezTo>
                        <a:pt x="375603" y="63184"/>
                        <a:pt x="400228" y="60742"/>
                        <a:pt x="424908" y="60774"/>
                      </a:cubicBezTo>
                      <a:cubicBezTo>
                        <a:pt x="626191" y="60321"/>
                        <a:pt x="789729" y="223126"/>
                        <a:pt x="790184" y="424409"/>
                      </a:cubicBezTo>
                      <a:cubicBezTo>
                        <a:pt x="790439" y="538704"/>
                        <a:pt x="737065" y="646498"/>
                        <a:pt x="646012" y="71558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1" name="Group 190">
                <a:extLst>
                  <a:ext uri="{FF2B5EF4-FFF2-40B4-BE49-F238E27FC236}">
                    <a16:creationId xmlns:a16="http://schemas.microsoft.com/office/drawing/2014/main" id="{8FFA7DA8-3A44-4349-AE7A-A2EBE47A71A2}"/>
                  </a:ext>
                </a:extLst>
              </p:cNvPr>
              <p:cNvGrpSpPr/>
              <p:nvPr/>
            </p:nvGrpSpPr>
            <p:grpSpPr>
              <a:xfrm>
                <a:off x="3897466" y="3210759"/>
                <a:ext cx="1957676" cy="494752"/>
                <a:chOff x="3873025" y="3058359"/>
                <a:chExt cx="1957676" cy="494752"/>
              </a:xfrm>
            </p:grpSpPr>
            <p:grpSp>
              <p:nvGrpSpPr>
                <p:cNvPr id="193" name="Group 192">
                  <a:extLst>
                    <a:ext uri="{FF2B5EF4-FFF2-40B4-BE49-F238E27FC236}">
                      <a16:creationId xmlns:a16="http://schemas.microsoft.com/office/drawing/2014/main" id="{4EFA933E-9303-4C11-899A-7938F344855F}"/>
                    </a:ext>
                  </a:extLst>
                </p:cNvPr>
                <p:cNvGrpSpPr/>
                <p:nvPr/>
              </p:nvGrpSpPr>
              <p:grpSpPr>
                <a:xfrm>
                  <a:off x="5413459" y="3058359"/>
                  <a:ext cx="417242" cy="494647"/>
                  <a:chOff x="5413459" y="3058359"/>
                  <a:chExt cx="417242" cy="494647"/>
                </a:xfrm>
              </p:grpSpPr>
              <p:sp>
                <p:nvSpPr>
                  <p:cNvPr id="201" name="Freeform: Shape 200">
                    <a:extLst>
                      <a:ext uri="{FF2B5EF4-FFF2-40B4-BE49-F238E27FC236}">
                        <a16:creationId xmlns:a16="http://schemas.microsoft.com/office/drawing/2014/main" id="{F922695E-A3BA-43AC-B083-381384100541}"/>
                      </a:ext>
                    </a:extLst>
                  </p:cNvPr>
                  <p:cNvSpPr/>
                  <p:nvPr/>
                </p:nvSpPr>
                <p:spPr>
                  <a:xfrm>
                    <a:off x="5413459" y="3344389"/>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2" name="Freeform: Shape 201">
                    <a:extLst>
                      <a:ext uri="{FF2B5EF4-FFF2-40B4-BE49-F238E27FC236}">
                        <a16:creationId xmlns:a16="http://schemas.microsoft.com/office/drawing/2014/main" id="{DD514678-8DF5-403B-BFB9-495675976031}"/>
                      </a:ext>
                    </a:extLst>
                  </p:cNvPr>
                  <p:cNvSpPr/>
                  <p:nvPr/>
                </p:nvSpPr>
                <p:spPr>
                  <a:xfrm>
                    <a:off x="5504284" y="3058359"/>
                    <a:ext cx="231799" cy="231795"/>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4" name="Group 193">
                  <a:extLst>
                    <a:ext uri="{FF2B5EF4-FFF2-40B4-BE49-F238E27FC236}">
                      <a16:creationId xmlns:a16="http://schemas.microsoft.com/office/drawing/2014/main" id="{68B5FAD9-5D8B-495C-9512-1FDBA6467D4F}"/>
                    </a:ext>
                  </a:extLst>
                </p:cNvPr>
                <p:cNvGrpSpPr/>
                <p:nvPr/>
              </p:nvGrpSpPr>
              <p:grpSpPr>
                <a:xfrm>
                  <a:off x="4643242" y="3058449"/>
                  <a:ext cx="417242" cy="494557"/>
                  <a:chOff x="4611107" y="3058449"/>
                  <a:chExt cx="417242" cy="494557"/>
                </a:xfrm>
              </p:grpSpPr>
              <p:sp>
                <p:nvSpPr>
                  <p:cNvPr id="198" name="Freeform: Shape 197">
                    <a:extLst>
                      <a:ext uri="{FF2B5EF4-FFF2-40B4-BE49-F238E27FC236}">
                        <a16:creationId xmlns:a16="http://schemas.microsoft.com/office/drawing/2014/main" id="{D014E917-87A7-4E34-85E1-196A56EA2EDA}"/>
                      </a:ext>
                    </a:extLst>
                  </p:cNvPr>
                  <p:cNvSpPr/>
                  <p:nvPr/>
                </p:nvSpPr>
                <p:spPr>
                  <a:xfrm>
                    <a:off x="4611107" y="3344389"/>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99" name="Freeform: Shape 198">
                    <a:extLst>
                      <a:ext uri="{FF2B5EF4-FFF2-40B4-BE49-F238E27FC236}">
                        <a16:creationId xmlns:a16="http://schemas.microsoft.com/office/drawing/2014/main" id="{C0A69105-B7F8-49D5-8B33-986324A7B6DB}"/>
                      </a:ext>
                    </a:extLst>
                  </p:cNvPr>
                  <p:cNvSpPr/>
                  <p:nvPr/>
                </p:nvSpPr>
                <p:spPr>
                  <a:xfrm>
                    <a:off x="4701948" y="3058449"/>
                    <a:ext cx="231799" cy="231795"/>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5" name="Group 194">
                  <a:extLst>
                    <a:ext uri="{FF2B5EF4-FFF2-40B4-BE49-F238E27FC236}">
                      <a16:creationId xmlns:a16="http://schemas.microsoft.com/office/drawing/2014/main" id="{90DE7EDD-B2A2-4226-AABC-A2360F784738}"/>
                    </a:ext>
                  </a:extLst>
                </p:cNvPr>
                <p:cNvGrpSpPr/>
                <p:nvPr/>
              </p:nvGrpSpPr>
              <p:grpSpPr>
                <a:xfrm>
                  <a:off x="3873025" y="3058449"/>
                  <a:ext cx="417242" cy="494662"/>
                  <a:chOff x="3873025" y="3058449"/>
                  <a:chExt cx="417242" cy="494662"/>
                </a:xfrm>
              </p:grpSpPr>
              <p:sp>
                <p:nvSpPr>
                  <p:cNvPr id="196" name="Freeform: Shape 195">
                    <a:extLst>
                      <a:ext uri="{FF2B5EF4-FFF2-40B4-BE49-F238E27FC236}">
                        <a16:creationId xmlns:a16="http://schemas.microsoft.com/office/drawing/2014/main" id="{2CB73BE1-F870-4040-98E4-40617409F740}"/>
                      </a:ext>
                    </a:extLst>
                  </p:cNvPr>
                  <p:cNvSpPr/>
                  <p:nvPr/>
                </p:nvSpPr>
                <p:spPr>
                  <a:xfrm>
                    <a:off x="3873025" y="3344494"/>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97" name="Freeform: Shape 196">
                    <a:extLst>
                      <a:ext uri="{FF2B5EF4-FFF2-40B4-BE49-F238E27FC236}">
                        <a16:creationId xmlns:a16="http://schemas.microsoft.com/office/drawing/2014/main" id="{EE9603BE-218D-427F-88EB-C21C31DE2547}"/>
                      </a:ext>
                    </a:extLst>
                  </p:cNvPr>
                  <p:cNvSpPr/>
                  <p:nvPr/>
                </p:nvSpPr>
                <p:spPr>
                  <a:xfrm>
                    <a:off x="3963862" y="3058449"/>
                    <a:ext cx="231799" cy="231795"/>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sp>
            <p:nvSpPr>
              <p:cNvPr id="192" name="Right Brace 191">
                <a:extLst>
                  <a:ext uri="{FF2B5EF4-FFF2-40B4-BE49-F238E27FC236}">
                    <a16:creationId xmlns:a16="http://schemas.microsoft.com/office/drawing/2014/main" id="{589BBECC-C7CA-4494-B9DC-8BD85B21335A}"/>
                  </a:ext>
                </a:extLst>
              </p:cNvPr>
              <p:cNvSpPr/>
              <p:nvPr/>
            </p:nvSpPr>
            <p:spPr>
              <a:xfrm rot="16200000">
                <a:off x="4798580" y="1984216"/>
                <a:ext cx="155448" cy="2337792"/>
              </a:xfrm>
              <a:prstGeom prst="rightBrace">
                <a:avLst/>
              </a:prstGeom>
              <a:ln w="63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sp>
        <p:nvSpPr>
          <p:cNvPr id="217" name="Rectangle 216">
            <a:extLst>
              <a:ext uri="{FF2B5EF4-FFF2-40B4-BE49-F238E27FC236}">
                <a16:creationId xmlns:a16="http://schemas.microsoft.com/office/drawing/2014/main" id="{E1E35BDB-C6BC-41E9-BC26-32EFB33236C4}"/>
              </a:ext>
            </a:extLst>
          </p:cNvPr>
          <p:cNvSpPr/>
          <p:nvPr/>
        </p:nvSpPr>
        <p:spPr bwMode="auto">
          <a:xfrm>
            <a:off x="466919" y="5281240"/>
            <a:ext cx="1097056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588"/>
              </a:spcBef>
              <a:spcAft>
                <a:spcPts val="0"/>
              </a:spcAft>
              <a:buClrTx/>
              <a:buSzPct val="90000"/>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Built on a foundation of:</a:t>
            </a:r>
          </a:p>
        </p:txBody>
      </p:sp>
      <p:cxnSp>
        <p:nvCxnSpPr>
          <p:cNvPr id="218" name="Straight Connector 217">
            <a:extLst>
              <a:ext uri="{FF2B5EF4-FFF2-40B4-BE49-F238E27FC236}">
                <a16:creationId xmlns:a16="http://schemas.microsoft.com/office/drawing/2014/main" id="{6A1DF9E9-003C-4274-B8AB-FDA431A28259}"/>
              </a:ext>
            </a:extLst>
          </p:cNvPr>
          <p:cNvCxnSpPr>
            <a:cxnSpLocks/>
          </p:cNvCxnSpPr>
          <p:nvPr/>
        </p:nvCxnSpPr>
        <p:spPr>
          <a:xfrm flipH="1">
            <a:off x="440533" y="5635039"/>
            <a:ext cx="2148267"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9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362B055-5689-4D2E-A1D4-300FD0BA88C0}"/>
              </a:ext>
            </a:extLst>
          </p:cNvPr>
          <p:cNvSpPr>
            <a:spLocks noGrp="1"/>
          </p:cNvSpPr>
          <p:nvPr>
            <p:ph type="title"/>
          </p:nvPr>
        </p:nvSpPr>
        <p:spPr/>
        <p:txBody>
          <a:bodyPr vert="horz"/>
          <a:lstStyle/>
          <a:p>
            <a:r>
              <a:rPr lang="en-US" noProof="0"/>
              <a:t>Financial services regulatory compliance </a:t>
            </a:r>
            <a:endParaRPr lang="en-US"/>
          </a:p>
        </p:txBody>
      </p:sp>
      <p:sp>
        <p:nvSpPr>
          <p:cNvPr id="112" name="Rectangle 111">
            <a:extLst>
              <a:ext uri="{FF2B5EF4-FFF2-40B4-BE49-F238E27FC236}">
                <a16:creationId xmlns:a16="http://schemas.microsoft.com/office/drawing/2014/main" id="{AE74FF04-2269-4355-AB6B-55D82F175E30}"/>
              </a:ext>
            </a:extLst>
          </p:cNvPr>
          <p:cNvSpPr/>
          <p:nvPr/>
        </p:nvSpPr>
        <p:spPr bwMode="auto">
          <a:xfrm>
            <a:off x="0" y="1259589"/>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8BFDF0F7-CE1E-4DB6-8240-E3B3039A5E3F}"/>
              </a:ext>
            </a:extLst>
          </p:cNvPr>
          <p:cNvSpPr/>
          <p:nvPr/>
        </p:nvSpPr>
        <p:spPr bwMode="auto">
          <a:xfrm>
            <a:off x="6148388" y="2017713"/>
            <a:ext cx="5472112" cy="1283764"/>
          </a:xfrm>
          <a:custGeom>
            <a:avLst/>
            <a:gdLst>
              <a:gd name="connsiteX0" fmla="*/ 0 w 5472112"/>
              <a:gd name="connsiteY0" fmla="*/ 0 h 1283764"/>
              <a:gd name="connsiteX1" fmla="*/ 5472112 w 5472112"/>
              <a:gd name="connsiteY1" fmla="*/ 0 h 1283764"/>
              <a:gd name="connsiteX2" fmla="*/ 5472112 w 5472112"/>
              <a:gd name="connsiteY2" fmla="*/ 1283764 h 1283764"/>
              <a:gd name="connsiteX3" fmla="*/ 1406794 w 5472112"/>
              <a:gd name="connsiteY3" fmla="*/ 1283764 h 1283764"/>
              <a:gd name="connsiteX4" fmla="*/ 1345608 w 5472112"/>
              <a:gd name="connsiteY4" fmla="*/ 1183049 h 1283764"/>
              <a:gd name="connsiteX5" fmla="*/ 119991 w 5472112"/>
              <a:gd name="connsiteY5" fmla="*/ 448446 h 1283764"/>
              <a:gd name="connsiteX6" fmla="*/ 0 w 5472112"/>
              <a:gd name="connsiteY6" fmla="*/ 442387 h 1283764"/>
              <a:gd name="connsiteX7" fmla="*/ 0 w 5472112"/>
              <a:gd name="connsiteY7" fmla="*/ 0 h 128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2112" h="1283764">
                <a:moveTo>
                  <a:pt x="0" y="0"/>
                </a:moveTo>
                <a:lnTo>
                  <a:pt x="5472112" y="0"/>
                </a:lnTo>
                <a:lnTo>
                  <a:pt x="5472112" y="1283764"/>
                </a:lnTo>
                <a:lnTo>
                  <a:pt x="1406794" y="1283764"/>
                </a:lnTo>
                <a:lnTo>
                  <a:pt x="1345608" y="1183049"/>
                </a:lnTo>
                <a:cubicBezTo>
                  <a:pt x="1072933" y="779437"/>
                  <a:pt x="630073" y="500248"/>
                  <a:pt x="119991" y="448446"/>
                </a:cubicBezTo>
                <a:lnTo>
                  <a:pt x="0" y="442387"/>
                </a:lnTo>
                <a:lnTo>
                  <a:pt x="0"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In-region data storage and </a:t>
            </a:r>
            <a:br>
              <a:rPr lang="en-US" sz="1600">
                <a:solidFill>
                  <a:schemeClr val="tx1"/>
                </a:solidFill>
                <a:latin typeface="+mj-lt"/>
                <a:ea typeface="Segoe UI" pitchFamily="34" charset="0"/>
                <a:cs typeface="Segoe UI" pitchFamily="34" charset="0"/>
              </a:rPr>
            </a:br>
            <a:r>
              <a:rPr lang="en-US" sz="1600">
                <a:solidFill>
                  <a:schemeClr val="tx1"/>
                </a:solidFill>
                <a:latin typeface="+mj-lt"/>
                <a:ea typeface="Segoe UI" pitchFamily="34" charset="0"/>
                <a:cs typeface="Segoe UI" pitchFamily="34" charset="0"/>
              </a:rPr>
              <a:t>multi-geo capabilities</a:t>
            </a:r>
          </a:p>
        </p:txBody>
      </p:sp>
      <p:grpSp>
        <p:nvGrpSpPr>
          <p:cNvPr id="34" name="Group 33">
            <a:extLst>
              <a:ext uri="{FF2B5EF4-FFF2-40B4-BE49-F238E27FC236}">
                <a16:creationId xmlns:a16="http://schemas.microsoft.com/office/drawing/2014/main" id="{CAAA83A5-44B2-4FE6-9E36-882C599FF3BE}"/>
              </a:ext>
            </a:extLst>
          </p:cNvPr>
          <p:cNvGrpSpPr/>
          <p:nvPr/>
        </p:nvGrpSpPr>
        <p:grpSpPr>
          <a:xfrm>
            <a:off x="4523233" y="2564223"/>
            <a:ext cx="3162296" cy="3158306"/>
            <a:chOff x="4523233" y="2564223"/>
            <a:chExt cx="3162296" cy="3158306"/>
          </a:xfrm>
          <a:effectLst>
            <a:outerShdw blurRad="63500" sx="102000" sy="102000" algn="ctr" rotWithShape="0">
              <a:schemeClr val="bg1">
                <a:lumMod val="75000"/>
                <a:alpha val="40000"/>
              </a:schemeClr>
            </a:outerShdw>
          </a:effectLst>
        </p:grpSpPr>
        <p:sp>
          <p:nvSpPr>
            <p:cNvPr id="173" name="Freeform: Shape 172">
              <a:extLst>
                <a:ext uri="{FF2B5EF4-FFF2-40B4-BE49-F238E27FC236}">
                  <a16:creationId xmlns:a16="http://schemas.microsoft.com/office/drawing/2014/main" id="{331E184F-1538-478A-BFAD-95FC21C2B356}"/>
                </a:ext>
              </a:extLst>
            </p:cNvPr>
            <p:cNvSpPr/>
            <p:nvPr/>
          </p:nvSpPr>
          <p:spPr bwMode="auto">
            <a:xfrm>
              <a:off x="4756648" y="2564223"/>
              <a:ext cx="1308205" cy="1063283"/>
            </a:xfrm>
            <a:custGeom>
              <a:avLst/>
              <a:gdLst>
                <a:gd name="connsiteX0" fmla="*/ 756553 w 756553"/>
                <a:gd name="connsiteY0" fmla="*/ 0 h 614911"/>
                <a:gd name="connsiteX1" fmla="*/ 756553 w 756553"/>
                <a:gd name="connsiteY1" fmla="*/ 356754 h 614911"/>
                <a:gd name="connsiteX2" fmla="*/ 666797 w 756553"/>
                <a:gd name="connsiteY2" fmla="*/ 365802 h 614911"/>
                <a:gd name="connsiteX3" fmla="*/ 316049 w 756553"/>
                <a:gd name="connsiteY3" fmla="*/ 600818 h 614911"/>
                <a:gd name="connsiteX4" fmla="*/ 308400 w 756553"/>
                <a:gd name="connsiteY4" fmla="*/ 614911 h 614911"/>
                <a:gd name="connsiteX5" fmla="*/ 0 w 756553"/>
                <a:gd name="connsiteY5" fmla="*/ 436856 h 614911"/>
                <a:gd name="connsiteX6" fmla="*/ 21178 w 756553"/>
                <a:gd name="connsiteY6" fmla="*/ 401996 h 614911"/>
                <a:gd name="connsiteX7" fmla="*/ 685921 w 756553"/>
                <a:gd name="connsiteY7" fmla="*/ 3567 h 614911"/>
                <a:gd name="connsiteX8" fmla="*/ 756553 w 756553"/>
                <a:gd name="connsiteY8" fmla="*/ 0 h 6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3" h="614911">
                  <a:moveTo>
                    <a:pt x="756553" y="0"/>
                  </a:moveTo>
                  <a:lnTo>
                    <a:pt x="756553" y="356754"/>
                  </a:lnTo>
                  <a:lnTo>
                    <a:pt x="666797" y="365802"/>
                  </a:lnTo>
                  <a:cubicBezTo>
                    <a:pt x="521291" y="395577"/>
                    <a:pt x="396386" y="481905"/>
                    <a:pt x="316049" y="600818"/>
                  </a:cubicBezTo>
                  <a:lnTo>
                    <a:pt x="308400" y="614911"/>
                  </a:lnTo>
                  <a:lnTo>
                    <a:pt x="0" y="436856"/>
                  </a:lnTo>
                  <a:lnTo>
                    <a:pt x="21178" y="401996"/>
                  </a:lnTo>
                  <a:cubicBezTo>
                    <a:pt x="169070" y="183088"/>
                    <a:pt x="409266" y="31663"/>
                    <a:pt x="685921" y="3567"/>
                  </a:cubicBezTo>
                  <a:lnTo>
                    <a:pt x="756553"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99D0F2F7-3A93-4E02-8529-08A353997FB5}"/>
                </a:ext>
              </a:extLst>
            </p:cNvPr>
            <p:cNvSpPr/>
            <p:nvPr/>
          </p:nvSpPr>
          <p:spPr bwMode="auto">
            <a:xfrm>
              <a:off x="6143906" y="2564223"/>
              <a:ext cx="1308206" cy="1063281"/>
            </a:xfrm>
            <a:custGeom>
              <a:avLst/>
              <a:gdLst>
                <a:gd name="connsiteX0" fmla="*/ 0 w 756554"/>
                <a:gd name="connsiteY0" fmla="*/ 0 h 614910"/>
                <a:gd name="connsiteX1" fmla="*/ 70632 w 756554"/>
                <a:gd name="connsiteY1" fmla="*/ 3567 h 614910"/>
                <a:gd name="connsiteX2" fmla="*/ 735375 w 756554"/>
                <a:gd name="connsiteY2" fmla="*/ 401996 h 614910"/>
                <a:gd name="connsiteX3" fmla="*/ 756554 w 756554"/>
                <a:gd name="connsiteY3" fmla="*/ 436857 h 614910"/>
                <a:gd name="connsiteX4" fmla="*/ 448157 w 756554"/>
                <a:gd name="connsiteY4" fmla="*/ 614910 h 614910"/>
                <a:gd name="connsiteX5" fmla="*/ 440507 w 756554"/>
                <a:gd name="connsiteY5" fmla="*/ 600817 h 614910"/>
                <a:gd name="connsiteX6" fmla="*/ 89759 w 756554"/>
                <a:gd name="connsiteY6" fmla="*/ 365801 h 614910"/>
                <a:gd name="connsiteX7" fmla="*/ 0 w 756554"/>
                <a:gd name="connsiteY7" fmla="*/ 356752 h 614910"/>
                <a:gd name="connsiteX8" fmla="*/ 0 w 756554"/>
                <a:gd name="connsiteY8" fmla="*/ 0 h 61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4" h="614910">
                  <a:moveTo>
                    <a:pt x="0" y="0"/>
                  </a:moveTo>
                  <a:lnTo>
                    <a:pt x="70632" y="3567"/>
                  </a:lnTo>
                  <a:cubicBezTo>
                    <a:pt x="347287" y="31663"/>
                    <a:pt x="587483" y="183088"/>
                    <a:pt x="735375" y="401996"/>
                  </a:cubicBezTo>
                  <a:lnTo>
                    <a:pt x="756554" y="436857"/>
                  </a:lnTo>
                  <a:lnTo>
                    <a:pt x="448157" y="614910"/>
                  </a:lnTo>
                  <a:lnTo>
                    <a:pt x="440507" y="600817"/>
                  </a:lnTo>
                  <a:cubicBezTo>
                    <a:pt x="360171" y="481904"/>
                    <a:pt x="235266" y="395576"/>
                    <a:pt x="89759" y="365801"/>
                  </a:cubicBezTo>
                  <a:lnTo>
                    <a:pt x="0" y="356752"/>
                  </a:lnTo>
                  <a:lnTo>
                    <a:pt x="0"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5EBD5288-09DB-4936-8A45-46923627966E}"/>
                </a:ext>
              </a:extLst>
            </p:cNvPr>
            <p:cNvSpPr/>
            <p:nvPr/>
          </p:nvSpPr>
          <p:spPr bwMode="auto">
            <a:xfrm>
              <a:off x="4523233" y="3387200"/>
              <a:ext cx="728962" cy="1512352"/>
            </a:xfrm>
            <a:custGeom>
              <a:avLst/>
              <a:gdLst>
                <a:gd name="connsiteX0" fmla="*/ 111243 w 421569"/>
                <a:gd name="connsiteY0" fmla="*/ 0 h 874614"/>
                <a:gd name="connsiteX1" fmla="*/ 421569 w 421569"/>
                <a:gd name="connsiteY1" fmla="*/ 179167 h 874614"/>
                <a:gd name="connsiteX2" fmla="*/ 399515 w 421569"/>
                <a:gd name="connsiteY2" fmla="*/ 219797 h 874614"/>
                <a:gd name="connsiteX3" fmla="*/ 355602 w 421569"/>
                <a:gd name="connsiteY3" fmla="*/ 437307 h 874614"/>
                <a:gd name="connsiteX4" fmla="*/ 399515 w 421569"/>
                <a:gd name="connsiteY4" fmla="*/ 654817 h 874614"/>
                <a:gd name="connsiteX5" fmla="*/ 421569 w 421569"/>
                <a:gd name="connsiteY5" fmla="*/ 695448 h 874614"/>
                <a:gd name="connsiteX6" fmla="*/ 111244 w 421569"/>
                <a:gd name="connsiteY6" fmla="*/ 874614 h 874614"/>
                <a:gd name="connsiteX7" fmla="*/ 110363 w 421569"/>
                <a:gd name="connsiteY7" fmla="*/ 873163 h 874614"/>
                <a:gd name="connsiteX8" fmla="*/ 0 w 421569"/>
                <a:gd name="connsiteY8" fmla="*/ 437306 h 874614"/>
                <a:gd name="connsiteX9" fmla="*/ 110363 w 421569"/>
                <a:gd name="connsiteY9" fmla="*/ 1449 h 874614"/>
                <a:gd name="connsiteX10" fmla="*/ 111243 w 421569"/>
                <a:gd name="connsiteY10" fmla="*/ 0 h 87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569" h="874614">
                  <a:moveTo>
                    <a:pt x="111243" y="0"/>
                  </a:moveTo>
                  <a:lnTo>
                    <a:pt x="421569" y="179167"/>
                  </a:lnTo>
                  <a:lnTo>
                    <a:pt x="399515" y="219797"/>
                  </a:lnTo>
                  <a:cubicBezTo>
                    <a:pt x="371239" y="286651"/>
                    <a:pt x="355602" y="360153"/>
                    <a:pt x="355602" y="437307"/>
                  </a:cubicBezTo>
                  <a:cubicBezTo>
                    <a:pt x="355602" y="514461"/>
                    <a:pt x="371239" y="587963"/>
                    <a:pt x="399515" y="654817"/>
                  </a:cubicBezTo>
                  <a:lnTo>
                    <a:pt x="421569" y="695448"/>
                  </a:lnTo>
                  <a:lnTo>
                    <a:pt x="111244" y="874614"/>
                  </a:lnTo>
                  <a:lnTo>
                    <a:pt x="110363" y="873163"/>
                  </a:lnTo>
                  <a:cubicBezTo>
                    <a:pt x="39980" y="743599"/>
                    <a:pt x="0" y="595122"/>
                    <a:pt x="0" y="437306"/>
                  </a:cubicBezTo>
                  <a:cubicBezTo>
                    <a:pt x="0" y="279491"/>
                    <a:pt x="39980" y="131013"/>
                    <a:pt x="110363" y="1449"/>
                  </a:cubicBezTo>
                  <a:lnTo>
                    <a:pt x="111243"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5ECA6678-B075-41B3-8055-CF300BB44E71}"/>
                </a:ext>
              </a:extLst>
            </p:cNvPr>
            <p:cNvSpPr/>
            <p:nvPr/>
          </p:nvSpPr>
          <p:spPr bwMode="auto">
            <a:xfrm>
              <a:off x="6956570" y="3387202"/>
              <a:ext cx="728959" cy="1512348"/>
            </a:xfrm>
            <a:custGeom>
              <a:avLst/>
              <a:gdLst>
                <a:gd name="connsiteX0" fmla="*/ 310324 w 421567"/>
                <a:gd name="connsiteY0" fmla="*/ 0 h 874612"/>
                <a:gd name="connsiteX1" fmla="*/ 311204 w 421567"/>
                <a:gd name="connsiteY1" fmla="*/ 1448 h 874612"/>
                <a:gd name="connsiteX2" fmla="*/ 421567 w 421567"/>
                <a:gd name="connsiteY2" fmla="*/ 437305 h 874612"/>
                <a:gd name="connsiteX3" fmla="*/ 311204 w 421567"/>
                <a:gd name="connsiteY3" fmla="*/ 873162 h 874612"/>
                <a:gd name="connsiteX4" fmla="*/ 310323 w 421567"/>
                <a:gd name="connsiteY4" fmla="*/ 874612 h 874612"/>
                <a:gd name="connsiteX5" fmla="*/ 0 w 421567"/>
                <a:gd name="connsiteY5" fmla="*/ 695447 h 874612"/>
                <a:gd name="connsiteX6" fmla="*/ 22054 w 421567"/>
                <a:gd name="connsiteY6" fmla="*/ 654816 h 874612"/>
                <a:gd name="connsiteX7" fmla="*/ 65967 w 421567"/>
                <a:gd name="connsiteY7" fmla="*/ 437306 h 874612"/>
                <a:gd name="connsiteX8" fmla="*/ 22054 w 421567"/>
                <a:gd name="connsiteY8" fmla="*/ 219796 h 874612"/>
                <a:gd name="connsiteX9" fmla="*/ 0 w 421567"/>
                <a:gd name="connsiteY9" fmla="*/ 179166 h 874612"/>
                <a:gd name="connsiteX10" fmla="*/ 310324 w 421567"/>
                <a:gd name="connsiteY10" fmla="*/ 0 h 8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567" h="874612">
                  <a:moveTo>
                    <a:pt x="310324" y="0"/>
                  </a:moveTo>
                  <a:lnTo>
                    <a:pt x="311204" y="1448"/>
                  </a:lnTo>
                  <a:cubicBezTo>
                    <a:pt x="381588" y="131012"/>
                    <a:pt x="421567" y="279490"/>
                    <a:pt x="421567" y="437305"/>
                  </a:cubicBezTo>
                  <a:cubicBezTo>
                    <a:pt x="421567" y="595121"/>
                    <a:pt x="381588" y="743598"/>
                    <a:pt x="311204" y="873162"/>
                  </a:cubicBezTo>
                  <a:lnTo>
                    <a:pt x="310323" y="874612"/>
                  </a:lnTo>
                  <a:lnTo>
                    <a:pt x="0" y="695447"/>
                  </a:lnTo>
                  <a:lnTo>
                    <a:pt x="22054" y="654816"/>
                  </a:lnTo>
                  <a:cubicBezTo>
                    <a:pt x="50331" y="587962"/>
                    <a:pt x="65967" y="514460"/>
                    <a:pt x="65967" y="437306"/>
                  </a:cubicBezTo>
                  <a:cubicBezTo>
                    <a:pt x="65967" y="360152"/>
                    <a:pt x="50331" y="286650"/>
                    <a:pt x="22054" y="219796"/>
                  </a:cubicBezTo>
                  <a:lnTo>
                    <a:pt x="0" y="179166"/>
                  </a:lnTo>
                  <a:lnTo>
                    <a:pt x="310324"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377322DE-0E68-44A6-BF20-0E77CB27767D}"/>
                </a:ext>
              </a:extLst>
            </p:cNvPr>
            <p:cNvSpPr/>
            <p:nvPr/>
          </p:nvSpPr>
          <p:spPr bwMode="auto">
            <a:xfrm>
              <a:off x="4756651" y="4659250"/>
              <a:ext cx="1308201" cy="1063277"/>
            </a:xfrm>
            <a:custGeom>
              <a:avLst/>
              <a:gdLst>
                <a:gd name="connsiteX0" fmla="*/ 308398 w 756551"/>
                <a:gd name="connsiteY0" fmla="*/ 0 h 614908"/>
                <a:gd name="connsiteX1" fmla="*/ 316047 w 756551"/>
                <a:gd name="connsiteY1" fmla="*/ 14092 h 614908"/>
                <a:gd name="connsiteX2" fmla="*/ 666795 w 756551"/>
                <a:gd name="connsiteY2" fmla="*/ 249108 h 614908"/>
                <a:gd name="connsiteX3" fmla="*/ 756551 w 756551"/>
                <a:gd name="connsiteY3" fmla="*/ 258157 h 614908"/>
                <a:gd name="connsiteX4" fmla="*/ 756551 w 756551"/>
                <a:gd name="connsiteY4" fmla="*/ 614908 h 614908"/>
                <a:gd name="connsiteX5" fmla="*/ 685919 w 756551"/>
                <a:gd name="connsiteY5" fmla="*/ 611341 h 614908"/>
                <a:gd name="connsiteX6" fmla="*/ 21176 w 756551"/>
                <a:gd name="connsiteY6" fmla="*/ 212912 h 614908"/>
                <a:gd name="connsiteX7" fmla="*/ 0 w 756551"/>
                <a:gd name="connsiteY7" fmla="*/ 178054 h 614908"/>
                <a:gd name="connsiteX8" fmla="*/ 308398 w 756551"/>
                <a:gd name="connsiteY8" fmla="*/ 0 h 6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1" h="614908">
                  <a:moveTo>
                    <a:pt x="308398" y="0"/>
                  </a:moveTo>
                  <a:lnTo>
                    <a:pt x="316047" y="14092"/>
                  </a:lnTo>
                  <a:cubicBezTo>
                    <a:pt x="396384" y="133006"/>
                    <a:pt x="521289" y="219334"/>
                    <a:pt x="666795" y="249108"/>
                  </a:cubicBezTo>
                  <a:lnTo>
                    <a:pt x="756551" y="258157"/>
                  </a:lnTo>
                  <a:lnTo>
                    <a:pt x="756551" y="614908"/>
                  </a:lnTo>
                  <a:lnTo>
                    <a:pt x="685919" y="611341"/>
                  </a:lnTo>
                  <a:cubicBezTo>
                    <a:pt x="409264" y="583245"/>
                    <a:pt x="169068" y="431821"/>
                    <a:pt x="21176" y="212912"/>
                  </a:cubicBezTo>
                  <a:lnTo>
                    <a:pt x="0" y="178054"/>
                  </a:lnTo>
                  <a:lnTo>
                    <a:pt x="308398"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Shape 166">
              <a:extLst>
                <a:ext uri="{FF2B5EF4-FFF2-40B4-BE49-F238E27FC236}">
                  <a16:creationId xmlns:a16="http://schemas.microsoft.com/office/drawing/2014/main" id="{475EAC24-AD38-45E5-AA52-A1E2CE8D4229}"/>
                </a:ext>
              </a:extLst>
            </p:cNvPr>
            <p:cNvSpPr/>
            <p:nvPr/>
          </p:nvSpPr>
          <p:spPr bwMode="auto">
            <a:xfrm>
              <a:off x="6143906" y="4659253"/>
              <a:ext cx="1308203" cy="1063276"/>
            </a:xfrm>
            <a:custGeom>
              <a:avLst/>
              <a:gdLst>
                <a:gd name="connsiteX0" fmla="*/ 448156 w 756552"/>
                <a:gd name="connsiteY0" fmla="*/ 0 h 614907"/>
                <a:gd name="connsiteX1" fmla="*/ 756552 w 756552"/>
                <a:gd name="connsiteY1" fmla="*/ 178053 h 614907"/>
                <a:gd name="connsiteX2" fmla="*/ 735375 w 756552"/>
                <a:gd name="connsiteY2" fmla="*/ 212911 h 614907"/>
                <a:gd name="connsiteX3" fmla="*/ 70632 w 756552"/>
                <a:gd name="connsiteY3" fmla="*/ 611340 h 614907"/>
                <a:gd name="connsiteX4" fmla="*/ 0 w 756552"/>
                <a:gd name="connsiteY4" fmla="*/ 614907 h 614907"/>
                <a:gd name="connsiteX5" fmla="*/ 0 w 756552"/>
                <a:gd name="connsiteY5" fmla="*/ 258156 h 614907"/>
                <a:gd name="connsiteX6" fmla="*/ 89759 w 756552"/>
                <a:gd name="connsiteY6" fmla="*/ 249107 h 614907"/>
                <a:gd name="connsiteX7" fmla="*/ 440507 w 756552"/>
                <a:gd name="connsiteY7" fmla="*/ 14091 h 614907"/>
                <a:gd name="connsiteX8" fmla="*/ 448156 w 756552"/>
                <a:gd name="connsiteY8" fmla="*/ 0 h 6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2" h="614907">
                  <a:moveTo>
                    <a:pt x="448156" y="0"/>
                  </a:moveTo>
                  <a:lnTo>
                    <a:pt x="756552" y="178053"/>
                  </a:lnTo>
                  <a:lnTo>
                    <a:pt x="735375" y="212911"/>
                  </a:lnTo>
                  <a:cubicBezTo>
                    <a:pt x="587483" y="431820"/>
                    <a:pt x="347287" y="583244"/>
                    <a:pt x="70632" y="611340"/>
                  </a:cubicBezTo>
                  <a:lnTo>
                    <a:pt x="0" y="614907"/>
                  </a:lnTo>
                  <a:lnTo>
                    <a:pt x="0" y="258156"/>
                  </a:lnTo>
                  <a:lnTo>
                    <a:pt x="89759" y="249107"/>
                  </a:lnTo>
                  <a:cubicBezTo>
                    <a:pt x="235266" y="219333"/>
                    <a:pt x="360171" y="133005"/>
                    <a:pt x="440507" y="14091"/>
                  </a:cubicBezTo>
                  <a:lnTo>
                    <a:pt x="448156"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Oval 27">
            <a:extLst>
              <a:ext uri="{FF2B5EF4-FFF2-40B4-BE49-F238E27FC236}">
                <a16:creationId xmlns:a16="http://schemas.microsoft.com/office/drawing/2014/main" id="{1D08AABB-4272-421E-B1FE-A34278341FDD}"/>
              </a:ext>
            </a:extLst>
          </p:cNvPr>
          <p:cNvSpPr/>
          <p:nvPr/>
        </p:nvSpPr>
        <p:spPr bwMode="auto">
          <a:xfrm>
            <a:off x="5219689" y="3267063"/>
            <a:ext cx="1752628" cy="1752628"/>
          </a:xfrm>
          <a:prstGeom prst="ellipse">
            <a:avLst/>
          </a:prstGeom>
          <a:solidFill>
            <a:schemeClr val="accent2"/>
          </a:solidFill>
          <a:ln>
            <a:noFill/>
            <a:headEnd type="none" w="med" len="med"/>
            <a:tailEnd type="none" w="med" len="med"/>
          </a:ln>
          <a:effectLst>
            <a:outerShdw blurRad="63500" sx="102000" sy="1020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b="0" i="0" u="none" strike="noStrike" kern="1200" cap="none" spc="0" normalizeH="0" baseline="0" noProof="0">
              <a:ln>
                <a:noFill/>
              </a:ln>
              <a:solidFill>
                <a:schemeClr val="bg1"/>
              </a:solidFill>
              <a:effectLst/>
              <a:uLnTx/>
              <a:uFillTx/>
              <a:latin typeface="+mj-lt"/>
              <a:ea typeface="+mn-ea"/>
              <a:cs typeface="Segoe UI Semibold" panose="020B0702040204020203" pitchFamily="34" charset="0"/>
              <a:sym typeface="'Roboto-Bold'"/>
            </a:endParaRPr>
          </a:p>
        </p:txBody>
      </p:sp>
      <p:grpSp>
        <p:nvGrpSpPr>
          <p:cNvPr id="3" name="Group 2">
            <a:extLst>
              <a:ext uri="{FF2B5EF4-FFF2-40B4-BE49-F238E27FC236}">
                <a16:creationId xmlns:a16="http://schemas.microsoft.com/office/drawing/2014/main" id="{E3D2C89C-A825-49B7-BE4E-372805FC9CAA}"/>
              </a:ext>
            </a:extLst>
          </p:cNvPr>
          <p:cNvGrpSpPr/>
          <p:nvPr/>
        </p:nvGrpSpPr>
        <p:grpSpPr>
          <a:xfrm>
            <a:off x="6646578" y="2890802"/>
            <a:ext cx="302862" cy="410122"/>
            <a:chOff x="6791291" y="2814999"/>
            <a:chExt cx="206445" cy="279561"/>
          </a:xfrm>
        </p:grpSpPr>
        <p:sp>
          <p:nvSpPr>
            <p:cNvPr id="195" name="Freeform: Shape 194">
              <a:extLst>
                <a:ext uri="{FF2B5EF4-FFF2-40B4-BE49-F238E27FC236}">
                  <a16:creationId xmlns:a16="http://schemas.microsoft.com/office/drawing/2014/main" id="{26AE5CA1-37BA-4F3F-8AEC-14AA67E88BA6}"/>
                </a:ext>
              </a:extLst>
            </p:cNvPr>
            <p:cNvSpPr/>
            <p:nvPr/>
          </p:nvSpPr>
          <p:spPr>
            <a:xfrm>
              <a:off x="6791291" y="2814999"/>
              <a:ext cx="206445" cy="279561"/>
            </a:xfrm>
            <a:custGeom>
              <a:avLst/>
              <a:gdLst>
                <a:gd name="connsiteX0" fmla="*/ 53748 w 653142"/>
                <a:gd name="connsiteY0" fmla="*/ 506186 h 884464"/>
                <a:gd name="connsiteX1" fmla="*/ 320994 w 653142"/>
                <a:gd name="connsiteY1" fmla="*/ 881607 h 884464"/>
                <a:gd name="connsiteX2" fmla="*/ 326571 w 653142"/>
                <a:gd name="connsiteY2" fmla="*/ 884464 h 884464"/>
                <a:gd name="connsiteX3" fmla="*/ 332083 w 653142"/>
                <a:gd name="connsiteY3" fmla="*/ 881607 h 884464"/>
                <a:gd name="connsiteX4" fmla="*/ 597149 w 653142"/>
                <a:gd name="connsiteY4" fmla="*/ 509179 h 884464"/>
                <a:gd name="connsiteX5" fmla="*/ 598714 w 653142"/>
                <a:gd name="connsiteY5" fmla="*/ 507342 h 884464"/>
                <a:gd name="connsiteX6" fmla="*/ 600279 w 653142"/>
                <a:gd name="connsiteY6" fmla="*/ 504621 h 884464"/>
                <a:gd name="connsiteX7" fmla="*/ 653143 w 653142"/>
                <a:gd name="connsiteY7" fmla="*/ 326571 h 884464"/>
                <a:gd name="connsiteX8" fmla="*/ 326571 w 653142"/>
                <a:gd name="connsiteY8" fmla="*/ 0 h 884464"/>
                <a:gd name="connsiteX9" fmla="*/ 0 w 653142"/>
                <a:gd name="connsiteY9" fmla="*/ 326571 h 884464"/>
                <a:gd name="connsiteX10" fmla="*/ 53137 w 653142"/>
                <a:gd name="connsiteY10" fmla="*/ 505165 h 884464"/>
                <a:gd name="connsiteX11" fmla="*/ 53748 w 653142"/>
                <a:gd name="connsiteY11" fmla="*/ 506186 h 884464"/>
                <a:gd name="connsiteX12" fmla="*/ 326571 w 653142"/>
                <a:gd name="connsiteY12" fmla="*/ 75996 h 884464"/>
                <a:gd name="connsiteX13" fmla="*/ 578304 w 653142"/>
                <a:gd name="connsiteY13" fmla="*/ 327728 h 884464"/>
                <a:gd name="connsiteX14" fmla="*/ 326571 w 653142"/>
                <a:gd name="connsiteY14" fmla="*/ 579460 h 884464"/>
                <a:gd name="connsiteX15" fmla="*/ 74839 w 653142"/>
                <a:gd name="connsiteY15" fmla="*/ 327728 h 884464"/>
                <a:gd name="connsiteX16" fmla="*/ 326571 w 653142"/>
                <a:gd name="connsiteY16" fmla="*/ 75996 h 8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3142" h="884464">
                  <a:moveTo>
                    <a:pt x="53748" y="506186"/>
                  </a:moveTo>
                  <a:lnTo>
                    <a:pt x="320994" y="881607"/>
                  </a:lnTo>
                  <a:cubicBezTo>
                    <a:pt x="322286" y="883444"/>
                    <a:pt x="324326" y="884464"/>
                    <a:pt x="326571" y="884464"/>
                  </a:cubicBezTo>
                  <a:cubicBezTo>
                    <a:pt x="328749" y="884464"/>
                    <a:pt x="330790" y="883444"/>
                    <a:pt x="332083" y="881607"/>
                  </a:cubicBezTo>
                  <a:lnTo>
                    <a:pt x="597149" y="509179"/>
                  </a:lnTo>
                  <a:cubicBezTo>
                    <a:pt x="597694" y="508703"/>
                    <a:pt x="598170" y="508091"/>
                    <a:pt x="598714" y="507342"/>
                  </a:cubicBezTo>
                  <a:cubicBezTo>
                    <a:pt x="599395" y="506390"/>
                    <a:pt x="599939" y="505437"/>
                    <a:pt x="600279" y="504621"/>
                  </a:cubicBezTo>
                  <a:cubicBezTo>
                    <a:pt x="634841" y="451553"/>
                    <a:pt x="653143" y="390049"/>
                    <a:pt x="653143" y="326571"/>
                  </a:cubicBezTo>
                  <a:cubicBezTo>
                    <a:pt x="653143" y="146549"/>
                    <a:pt x="506594" y="0"/>
                    <a:pt x="326571" y="0"/>
                  </a:cubicBezTo>
                  <a:cubicBezTo>
                    <a:pt x="146481" y="0"/>
                    <a:pt x="0" y="146549"/>
                    <a:pt x="0" y="326571"/>
                  </a:cubicBezTo>
                  <a:cubicBezTo>
                    <a:pt x="0" y="390253"/>
                    <a:pt x="18370" y="452029"/>
                    <a:pt x="53137" y="505165"/>
                  </a:cubicBezTo>
                  <a:cubicBezTo>
                    <a:pt x="53341" y="505505"/>
                    <a:pt x="53545" y="505846"/>
                    <a:pt x="53748" y="506186"/>
                  </a:cubicBezTo>
                  <a:close/>
                  <a:moveTo>
                    <a:pt x="326571" y="75996"/>
                  </a:moveTo>
                  <a:cubicBezTo>
                    <a:pt x="465570" y="75996"/>
                    <a:pt x="578304" y="188731"/>
                    <a:pt x="578304" y="327728"/>
                  </a:cubicBezTo>
                  <a:cubicBezTo>
                    <a:pt x="578304" y="466793"/>
                    <a:pt x="465570" y="579460"/>
                    <a:pt x="326571" y="579460"/>
                  </a:cubicBezTo>
                  <a:cubicBezTo>
                    <a:pt x="187507" y="579460"/>
                    <a:pt x="74839" y="466793"/>
                    <a:pt x="74839" y="327728"/>
                  </a:cubicBezTo>
                  <a:cubicBezTo>
                    <a:pt x="74839" y="188731"/>
                    <a:pt x="187507" y="75996"/>
                    <a:pt x="326571" y="75996"/>
                  </a:cubicBezTo>
                  <a:close/>
                </a:path>
              </a:pathLst>
            </a:custGeom>
            <a:solidFill>
              <a:schemeClr val="accent1"/>
            </a:solidFill>
            <a:ln w="48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Oval 1">
              <a:extLst>
                <a:ext uri="{FF2B5EF4-FFF2-40B4-BE49-F238E27FC236}">
                  <a16:creationId xmlns:a16="http://schemas.microsoft.com/office/drawing/2014/main" id="{9938760B-EDE6-4CFE-8968-1015496342FC}"/>
                </a:ext>
              </a:extLst>
            </p:cNvPr>
            <p:cNvSpPr/>
            <p:nvPr/>
          </p:nvSpPr>
          <p:spPr bwMode="auto">
            <a:xfrm>
              <a:off x="6851719" y="2872447"/>
              <a:ext cx="90352" cy="9035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F130DA59-505A-49F6-8891-7344A4403114}"/>
              </a:ext>
            </a:extLst>
          </p:cNvPr>
          <p:cNvGrpSpPr>
            <a:grpSpLocks noChangeAspect="1"/>
          </p:cNvGrpSpPr>
          <p:nvPr/>
        </p:nvGrpSpPr>
        <p:grpSpPr>
          <a:xfrm>
            <a:off x="5250925" y="2911127"/>
            <a:ext cx="319650" cy="369474"/>
            <a:chOff x="3646170" y="4415014"/>
            <a:chExt cx="558324" cy="645348"/>
          </a:xfrm>
        </p:grpSpPr>
        <p:sp>
          <p:nvSpPr>
            <p:cNvPr id="187" name="Freeform: Shape 186">
              <a:extLst>
                <a:ext uri="{FF2B5EF4-FFF2-40B4-BE49-F238E27FC236}">
                  <a16:creationId xmlns:a16="http://schemas.microsoft.com/office/drawing/2014/main" id="{15B4CAA9-C5FA-4826-8E16-40B2D206D324}"/>
                </a:ext>
              </a:extLst>
            </p:cNvPr>
            <p:cNvSpPr/>
            <p:nvPr/>
          </p:nvSpPr>
          <p:spPr>
            <a:xfrm>
              <a:off x="3748839" y="4415014"/>
              <a:ext cx="241126" cy="102277"/>
            </a:xfrm>
            <a:custGeom>
              <a:avLst/>
              <a:gdLst>
                <a:gd name="connsiteX0" fmla="*/ 0 w 117443"/>
                <a:gd name="connsiteY0" fmla="*/ 0 h 49815"/>
                <a:gd name="connsiteX1" fmla="*/ 0 w 117443"/>
                <a:gd name="connsiteY1" fmla="*/ 49816 h 49815"/>
                <a:gd name="connsiteX2" fmla="*/ 117443 w 117443"/>
                <a:gd name="connsiteY2" fmla="*/ 49816 h 49815"/>
                <a:gd name="connsiteX3" fmla="*/ 117443 w 117443"/>
                <a:gd name="connsiteY3" fmla="*/ 0 h 49815"/>
                <a:gd name="connsiteX4" fmla="*/ 0 w 117443"/>
                <a:gd name="connsiteY4" fmla="*/ 0 h 49815"/>
                <a:gd name="connsiteX5" fmla="*/ 83820 w 117443"/>
                <a:gd name="connsiteY5" fmla="*/ 30194 h 49815"/>
                <a:gd name="connsiteX6" fmla="*/ 33719 w 117443"/>
                <a:gd name="connsiteY6" fmla="*/ 30194 h 49815"/>
                <a:gd name="connsiteX7" fmla="*/ 33719 w 117443"/>
                <a:gd name="connsiteY7" fmla="*/ 19717 h 49815"/>
                <a:gd name="connsiteX8" fmla="*/ 83820 w 117443"/>
                <a:gd name="connsiteY8" fmla="*/ 19717 h 49815"/>
                <a:gd name="connsiteX9" fmla="*/ 83820 w 117443"/>
                <a:gd name="connsiteY9" fmla="*/ 30194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43" h="49815">
                  <a:moveTo>
                    <a:pt x="0" y="0"/>
                  </a:moveTo>
                  <a:lnTo>
                    <a:pt x="0" y="49816"/>
                  </a:lnTo>
                  <a:lnTo>
                    <a:pt x="117443" y="49816"/>
                  </a:lnTo>
                  <a:lnTo>
                    <a:pt x="117443" y="0"/>
                  </a:lnTo>
                  <a:lnTo>
                    <a:pt x="0" y="0"/>
                  </a:lnTo>
                  <a:close/>
                  <a:moveTo>
                    <a:pt x="83820" y="30194"/>
                  </a:moveTo>
                  <a:lnTo>
                    <a:pt x="33719" y="30194"/>
                  </a:lnTo>
                  <a:lnTo>
                    <a:pt x="33719" y="19717"/>
                  </a:lnTo>
                  <a:lnTo>
                    <a:pt x="83820" y="19717"/>
                  </a:lnTo>
                  <a:lnTo>
                    <a:pt x="83820" y="30194"/>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2C367B4-9F65-4771-9A80-4E23CBD64BD9}"/>
                </a:ext>
              </a:extLst>
            </p:cNvPr>
            <p:cNvSpPr/>
            <p:nvPr/>
          </p:nvSpPr>
          <p:spPr>
            <a:xfrm>
              <a:off x="3958870" y="4765261"/>
              <a:ext cx="245624" cy="245427"/>
            </a:xfrm>
            <a:custGeom>
              <a:avLst/>
              <a:gdLst>
                <a:gd name="connsiteX0" fmla="*/ 116015 w 119634"/>
                <a:gd name="connsiteY0" fmla="*/ 46958 h 119538"/>
                <a:gd name="connsiteX1" fmla="*/ 102775 w 119634"/>
                <a:gd name="connsiteY1" fmla="*/ 42577 h 119538"/>
                <a:gd name="connsiteX2" fmla="*/ 102394 w 119634"/>
                <a:gd name="connsiteY2" fmla="*/ 41624 h 119538"/>
                <a:gd name="connsiteX3" fmla="*/ 108585 w 119634"/>
                <a:gd name="connsiteY3" fmla="*/ 29147 h 119538"/>
                <a:gd name="connsiteX4" fmla="*/ 107632 w 119634"/>
                <a:gd name="connsiteY4" fmla="*/ 23051 h 119538"/>
                <a:gd name="connsiteX5" fmla="*/ 96584 w 119634"/>
                <a:gd name="connsiteY5" fmla="*/ 12002 h 119538"/>
                <a:gd name="connsiteX6" fmla="*/ 90488 w 119634"/>
                <a:gd name="connsiteY6" fmla="*/ 11049 h 119538"/>
                <a:gd name="connsiteX7" fmla="*/ 78010 w 119634"/>
                <a:gd name="connsiteY7" fmla="*/ 17240 h 119538"/>
                <a:gd name="connsiteX8" fmla="*/ 77057 w 119634"/>
                <a:gd name="connsiteY8" fmla="*/ 16859 h 119538"/>
                <a:gd name="connsiteX9" fmla="*/ 72676 w 119634"/>
                <a:gd name="connsiteY9" fmla="*/ 3620 h 119538"/>
                <a:gd name="connsiteX10" fmla="*/ 67723 w 119634"/>
                <a:gd name="connsiteY10" fmla="*/ 0 h 119538"/>
                <a:gd name="connsiteX11" fmla="*/ 52007 w 119634"/>
                <a:gd name="connsiteY11" fmla="*/ 0 h 119538"/>
                <a:gd name="connsiteX12" fmla="*/ 47054 w 119634"/>
                <a:gd name="connsiteY12" fmla="*/ 3620 h 119538"/>
                <a:gd name="connsiteX13" fmla="*/ 42577 w 119634"/>
                <a:gd name="connsiteY13" fmla="*/ 16859 h 119538"/>
                <a:gd name="connsiteX14" fmla="*/ 41624 w 119634"/>
                <a:gd name="connsiteY14" fmla="*/ 17240 h 119538"/>
                <a:gd name="connsiteX15" fmla="*/ 29147 w 119634"/>
                <a:gd name="connsiteY15" fmla="*/ 11049 h 119538"/>
                <a:gd name="connsiteX16" fmla="*/ 23051 w 119634"/>
                <a:gd name="connsiteY16" fmla="*/ 12002 h 119538"/>
                <a:gd name="connsiteX17" fmla="*/ 12002 w 119634"/>
                <a:gd name="connsiteY17" fmla="*/ 23051 h 119538"/>
                <a:gd name="connsiteX18" fmla="*/ 11049 w 119634"/>
                <a:gd name="connsiteY18" fmla="*/ 29147 h 119538"/>
                <a:gd name="connsiteX19" fmla="*/ 17240 w 119634"/>
                <a:gd name="connsiteY19" fmla="*/ 41624 h 119538"/>
                <a:gd name="connsiteX20" fmla="*/ 16859 w 119634"/>
                <a:gd name="connsiteY20" fmla="*/ 42577 h 119538"/>
                <a:gd name="connsiteX21" fmla="*/ 3620 w 119634"/>
                <a:gd name="connsiteY21" fmla="*/ 46958 h 119538"/>
                <a:gd name="connsiteX22" fmla="*/ 0 w 119634"/>
                <a:gd name="connsiteY22" fmla="*/ 51911 h 119538"/>
                <a:gd name="connsiteX23" fmla="*/ 0 w 119634"/>
                <a:gd name="connsiteY23" fmla="*/ 67628 h 119538"/>
                <a:gd name="connsiteX24" fmla="*/ 3620 w 119634"/>
                <a:gd name="connsiteY24" fmla="*/ 72581 h 119538"/>
                <a:gd name="connsiteX25" fmla="*/ 16859 w 119634"/>
                <a:gd name="connsiteY25" fmla="*/ 76962 h 119538"/>
                <a:gd name="connsiteX26" fmla="*/ 17240 w 119634"/>
                <a:gd name="connsiteY26" fmla="*/ 77915 h 119538"/>
                <a:gd name="connsiteX27" fmla="*/ 11049 w 119634"/>
                <a:gd name="connsiteY27" fmla="*/ 90392 h 119538"/>
                <a:gd name="connsiteX28" fmla="*/ 12002 w 119634"/>
                <a:gd name="connsiteY28" fmla="*/ 96488 h 119538"/>
                <a:gd name="connsiteX29" fmla="*/ 23051 w 119634"/>
                <a:gd name="connsiteY29" fmla="*/ 107537 h 119538"/>
                <a:gd name="connsiteX30" fmla="*/ 29147 w 119634"/>
                <a:gd name="connsiteY30" fmla="*/ 108490 h 119538"/>
                <a:gd name="connsiteX31" fmla="*/ 41624 w 119634"/>
                <a:gd name="connsiteY31" fmla="*/ 102299 h 119538"/>
                <a:gd name="connsiteX32" fmla="*/ 42577 w 119634"/>
                <a:gd name="connsiteY32" fmla="*/ 102680 h 119538"/>
                <a:gd name="connsiteX33" fmla="*/ 47054 w 119634"/>
                <a:gd name="connsiteY33" fmla="*/ 115919 h 119538"/>
                <a:gd name="connsiteX34" fmla="*/ 52007 w 119634"/>
                <a:gd name="connsiteY34" fmla="*/ 119539 h 119538"/>
                <a:gd name="connsiteX35" fmla="*/ 67723 w 119634"/>
                <a:gd name="connsiteY35" fmla="*/ 119539 h 119538"/>
                <a:gd name="connsiteX36" fmla="*/ 72676 w 119634"/>
                <a:gd name="connsiteY36" fmla="*/ 115919 h 119538"/>
                <a:gd name="connsiteX37" fmla="*/ 77057 w 119634"/>
                <a:gd name="connsiteY37" fmla="*/ 102680 h 119538"/>
                <a:gd name="connsiteX38" fmla="*/ 78010 w 119634"/>
                <a:gd name="connsiteY38" fmla="*/ 102299 h 119538"/>
                <a:gd name="connsiteX39" fmla="*/ 90488 w 119634"/>
                <a:gd name="connsiteY39" fmla="*/ 108490 h 119538"/>
                <a:gd name="connsiteX40" fmla="*/ 96584 w 119634"/>
                <a:gd name="connsiteY40" fmla="*/ 107537 h 119538"/>
                <a:gd name="connsiteX41" fmla="*/ 107632 w 119634"/>
                <a:gd name="connsiteY41" fmla="*/ 96488 h 119538"/>
                <a:gd name="connsiteX42" fmla="*/ 108585 w 119634"/>
                <a:gd name="connsiteY42" fmla="*/ 90392 h 119538"/>
                <a:gd name="connsiteX43" fmla="*/ 102394 w 119634"/>
                <a:gd name="connsiteY43" fmla="*/ 77915 h 119538"/>
                <a:gd name="connsiteX44" fmla="*/ 102775 w 119634"/>
                <a:gd name="connsiteY44" fmla="*/ 76962 h 119538"/>
                <a:gd name="connsiteX45" fmla="*/ 116015 w 119634"/>
                <a:gd name="connsiteY45" fmla="*/ 72581 h 119538"/>
                <a:gd name="connsiteX46" fmla="*/ 119634 w 119634"/>
                <a:gd name="connsiteY46" fmla="*/ 67628 h 119538"/>
                <a:gd name="connsiteX47" fmla="*/ 119634 w 119634"/>
                <a:gd name="connsiteY47" fmla="*/ 51911 h 119538"/>
                <a:gd name="connsiteX48" fmla="*/ 116015 w 119634"/>
                <a:gd name="connsiteY48" fmla="*/ 46958 h 119538"/>
                <a:gd name="connsiteX49" fmla="*/ 59912 w 119634"/>
                <a:gd name="connsiteY49" fmla="*/ 83439 h 119538"/>
                <a:gd name="connsiteX50" fmla="*/ 36290 w 119634"/>
                <a:gd name="connsiteY50" fmla="*/ 59817 h 119538"/>
                <a:gd name="connsiteX51" fmla="*/ 59912 w 119634"/>
                <a:gd name="connsiteY51" fmla="*/ 36195 h 119538"/>
                <a:gd name="connsiteX52" fmla="*/ 83534 w 119634"/>
                <a:gd name="connsiteY52" fmla="*/ 59817 h 119538"/>
                <a:gd name="connsiteX53" fmla="*/ 59912 w 119634"/>
                <a:gd name="connsiteY53" fmla="*/ 834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9634" h="119538">
                  <a:moveTo>
                    <a:pt x="116015" y="46958"/>
                  </a:moveTo>
                  <a:lnTo>
                    <a:pt x="102775" y="42577"/>
                  </a:lnTo>
                  <a:lnTo>
                    <a:pt x="102394" y="41624"/>
                  </a:lnTo>
                  <a:lnTo>
                    <a:pt x="108585" y="29147"/>
                  </a:lnTo>
                  <a:cubicBezTo>
                    <a:pt x="109633" y="27146"/>
                    <a:pt x="109156" y="24670"/>
                    <a:pt x="107632" y="23051"/>
                  </a:cubicBezTo>
                  <a:lnTo>
                    <a:pt x="96584" y="12002"/>
                  </a:lnTo>
                  <a:cubicBezTo>
                    <a:pt x="94964" y="10382"/>
                    <a:pt x="92488" y="10001"/>
                    <a:pt x="90488" y="11049"/>
                  </a:cubicBezTo>
                  <a:lnTo>
                    <a:pt x="78010" y="17240"/>
                  </a:lnTo>
                  <a:lnTo>
                    <a:pt x="77057" y="16859"/>
                  </a:lnTo>
                  <a:lnTo>
                    <a:pt x="72676" y="3620"/>
                  </a:lnTo>
                  <a:cubicBezTo>
                    <a:pt x="71914" y="1429"/>
                    <a:pt x="69914" y="0"/>
                    <a:pt x="67723" y="0"/>
                  </a:cubicBezTo>
                  <a:lnTo>
                    <a:pt x="52007" y="0"/>
                  </a:lnTo>
                  <a:cubicBezTo>
                    <a:pt x="49721" y="0"/>
                    <a:pt x="47720" y="1429"/>
                    <a:pt x="47054" y="3620"/>
                  </a:cubicBezTo>
                  <a:lnTo>
                    <a:pt x="42577" y="16859"/>
                  </a:lnTo>
                  <a:lnTo>
                    <a:pt x="41624" y="17240"/>
                  </a:lnTo>
                  <a:lnTo>
                    <a:pt x="29147" y="11049"/>
                  </a:lnTo>
                  <a:cubicBezTo>
                    <a:pt x="27146" y="10097"/>
                    <a:pt x="24670" y="10478"/>
                    <a:pt x="23051" y="12002"/>
                  </a:cubicBezTo>
                  <a:lnTo>
                    <a:pt x="12002" y="23051"/>
                  </a:lnTo>
                  <a:cubicBezTo>
                    <a:pt x="10382" y="24670"/>
                    <a:pt x="10001" y="27051"/>
                    <a:pt x="11049" y="29147"/>
                  </a:cubicBezTo>
                  <a:lnTo>
                    <a:pt x="17240" y="41624"/>
                  </a:lnTo>
                  <a:lnTo>
                    <a:pt x="16859" y="42577"/>
                  </a:lnTo>
                  <a:lnTo>
                    <a:pt x="3620" y="46958"/>
                  </a:lnTo>
                  <a:cubicBezTo>
                    <a:pt x="1429" y="47720"/>
                    <a:pt x="0" y="49721"/>
                    <a:pt x="0" y="51911"/>
                  </a:cubicBezTo>
                  <a:lnTo>
                    <a:pt x="0" y="67628"/>
                  </a:lnTo>
                  <a:cubicBezTo>
                    <a:pt x="0" y="69914"/>
                    <a:pt x="1429" y="71914"/>
                    <a:pt x="3620" y="72581"/>
                  </a:cubicBezTo>
                  <a:lnTo>
                    <a:pt x="16859" y="76962"/>
                  </a:lnTo>
                  <a:lnTo>
                    <a:pt x="17240" y="77915"/>
                  </a:lnTo>
                  <a:lnTo>
                    <a:pt x="11049" y="90392"/>
                  </a:lnTo>
                  <a:cubicBezTo>
                    <a:pt x="10001" y="92393"/>
                    <a:pt x="10478" y="94869"/>
                    <a:pt x="12002" y="96488"/>
                  </a:cubicBezTo>
                  <a:lnTo>
                    <a:pt x="23051" y="107537"/>
                  </a:lnTo>
                  <a:cubicBezTo>
                    <a:pt x="24670" y="109157"/>
                    <a:pt x="27146" y="109538"/>
                    <a:pt x="29147" y="108490"/>
                  </a:cubicBezTo>
                  <a:lnTo>
                    <a:pt x="41624" y="102299"/>
                  </a:lnTo>
                  <a:lnTo>
                    <a:pt x="42577" y="102680"/>
                  </a:lnTo>
                  <a:lnTo>
                    <a:pt x="47054" y="115919"/>
                  </a:lnTo>
                  <a:cubicBezTo>
                    <a:pt x="47720" y="118015"/>
                    <a:pt x="49816" y="119539"/>
                    <a:pt x="52007" y="119539"/>
                  </a:cubicBezTo>
                  <a:lnTo>
                    <a:pt x="67723" y="119539"/>
                  </a:lnTo>
                  <a:cubicBezTo>
                    <a:pt x="70009" y="119539"/>
                    <a:pt x="72009" y="118110"/>
                    <a:pt x="72676" y="115919"/>
                  </a:cubicBezTo>
                  <a:lnTo>
                    <a:pt x="77057" y="102680"/>
                  </a:lnTo>
                  <a:lnTo>
                    <a:pt x="78010" y="102299"/>
                  </a:lnTo>
                  <a:lnTo>
                    <a:pt x="90488" y="108490"/>
                  </a:lnTo>
                  <a:cubicBezTo>
                    <a:pt x="92488" y="109442"/>
                    <a:pt x="94964" y="109061"/>
                    <a:pt x="96584" y="107537"/>
                  </a:cubicBezTo>
                  <a:lnTo>
                    <a:pt x="107632" y="96488"/>
                  </a:lnTo>
                  <a:cubicBezTo>
                    <a:pt x="109252" y="94869"/>
                    <a:pt x="109633" y="92488"/>
                    <a:pt x="108585" y="90392"/>
                  </a:cubicBezTo>
                  <a:lnTo>
                    <a:pt x="102394" y="77915"/>
                  </a:lnTo>
                  <a:lnTo>
                    <a:pt x="102775" y="76962"/>
                  </a:lnTo>
                  <a:lnTo>
                    <a:pt x="116015" y="72581"/>
                  </a:lnTo>
                  <a:cubicBezTo>
                    <a:pt x="118110" y="71819"/>
                    <a:pt x="119634" y="69818"/>
                    <a:pt x="119634" y="67628"/>
                  </a:cubicBezTo>
                  <a:lnTo>
                    <a:pt x="119634" y="51911"/>
                  </a:lnTo>
                  <a:cubicBezTo>
                    <a:pt x="119634" y="49721"/>
                    <a:pt x="118205" y="47720"/>
                    <a:pt x="116015" y="46958"/>
                  </a:cubicBezTo>
                  <a:close/>
                  <a:moveTo>
                    <a:pt x="59912" y="83439"/>
                  </a:moveTo>
                  <a:cubicBezTo>
                    <a:pt x="46863" y="83439"/>
                    <a:pt x="36290" y="72866"/>
                    <a:pt x="36290" y="59817"/>
                  </a:cubicBezTo>
                  <a:cubicBezTo>
                    <a:pt x="36290" y="46768"/>
                    <a:pt x="46863" y="36195"/>
                    <a:pt x="59912" y="36195"/>
                  </a:cubicBezTo>
                  <a:cubicBezTo>
                    <a:pt x="72962" y="36195"/>
                    <a:pt x="83534" y="46768"/>
                    <a:pt x="83534" y="59817"/>
                  </a:cubicBezTo>
                  <a:cubicBezTo>
                    <a:pt x="83534" y="72866"/>
                    <a:pt x="72866" y="83439"/>
                    <a:pt x="59912" y="83439"/>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8ACF202-8D33-4319-83D9-542A9A0EF56B}"/>
                </a:ext>
              </a:extLst>
            </p:cNvPr>
            <p:cNvSpPr/>
            <p:nvPr/>
          </p:nvSpPr>
          <p:spPr>
            <a:xfrm>
              <a:off x="3646170" y="4455298"/>
              <a:ext cx="446463" cy="605064"/>
            </a:xfrm>
            <a:custGeom>
              <a:avLst/>
              <a:gdLst>
                <a:gd name="connsiteX0" fmla="*/ 168021 w 217455"/>
                <a:gd name="connsiteY0" fmla="*/ 155543 h 294703"/>
                <a:gd name="connsiteX1" fmla="*/ 186214 w 217455"/>
                <a:gd name="connsiteY1" fmla="*/ 152591 h 294703"/>
                <a:gd name="connsiteX2" fmla="*/ 188500 w 217455"/>
                <a:gd name="connsiteY2" fmla="*/ 153734 h 294703"/>
                <a:gd name="connsiteX3" fmla="*/ 189357 w 217455"/>
                <a:gd name="connsiteY3" fmla="*/ 151257 h 294703"/>
                <a:gd name="connsiteX4" fmla="*/ 204311 w 217455"/>
                <a:gd name="connsiteY4" fmla="*/ 140494 h 294703"/>
                <a:gd name="connsiteX5" fmla="*/ 217456 w 217455"/>
                <a:gd name="connsiteY5" fmla="*/ 140494 h 294703"/>
                <a:gd name="connsiteX6" fmla="*/ 217456 w 217455"/>
                <a:gd name="connsiteY6" fmla="*/ 0 h 294703"/>
                <a:gd name="connsiteX7" fmla="*/ 177927 w 217455"/>
                <a:gd name="connsiteY7" fmla="*/ 0 h 294703"/>
                <a:gd name="connsiteX8" fmla="*/ 177927 w 217455"/>
                <a:gd name="connsiteY8" fmla="*/ 40672 h 294703"/>
                <a:gd name="connsiteX9" fmla="*/ 39624 w 217455"/>
                <a:gd name="connsiteY9" fmla="*/ 40672 h 294703"/>
                <a:gd name="connsiteX10" fmla="*/ 39624 w 217455"/>
                <a:gd name="connsiteY10" fmla="*/ 0 h 294703"/>
                <a:gd name="connsiteX11" fmla="*/ 0 w 217455"/>
                <a:gd name="connsiteY11" fmla="*/ 0 h 294703"/>
                <a:gd name="connsiteX12" fmla="*/ 0 w 217455"/>
                <a:gd name="connsiteY12" fmla="*/ 294704 h 294703"/>
                <a:gd name="connsiteX13" fmla="*/ 217456 w 217455"/>
                <a:gd name="connsiteY13" fmla="*/ 294704 h 294703"/>
                <a:gd name="connsiteX14" fmla="*/ 217456 w 217455"/>
                <a:gd name="connsiteY14" fmla="*/ 280988 h 294703"/>
                <a:gd name="connsiteX15" fmla="*/ 204311 w 217455"/>
                <a:gd name="connsiteY15" fmla="*/ 280988 h 294703"/>
                <a:gd name="connsiteX16" fmla="*/ 189357 w 217455"/>
                <a:gd name="connsiteY16" fmla="*/ 270224 h 294703"/>
                <a:gd name="connsiteX17" fmla="*/ 188500 w 217455"/>
                <a:gd name="connsiteY17" fmla="*/ 267748 h 294703"/>
                <a:gd name="connsiteX18" fmla="*/ 186214 w 217455"/>
                <a:gd name="connsiteY18" fmla="*/ 268891 h 294703"/>
                <a:gd name="connsiteX19" fmla="*/ 168021 w 217455"/>
                <a:gd name="connsiteY19" fmla="*/ 265938 h 294703"/>
                <a:gd name="connsiteX20" fmla="*/ 156972 w 217455"/>
                <a:gd name="connsiteY20" fmla="*/ 254889 h 294703"/>
                <a:gd name="connsiteX21" fmla="*/ 154019 w 217455"/>
                <a:gd name="connsiteY21" fmla="*/ 236696 h 294703"/>
                <a:gd name="connsiteX22" fmla="*/ 155162 w 217455"/>
                <a:gd name="connsiteY22" fmla="*/ 234410 h 294703"/>
                <a:gd name="connsiteX23" fmla="*/ 152686 w 217455"/>
                <a:gd name="connsiteY23" fmla="*/ 233553 h 294703"/>
                <a:gd name="connsiteX24" fmla="*/ 141922 w 217455"/>
                <a:gd name="connsiteY24" fmla="*/ 218599 h 294703"/>
                <a:gd name="connsiteX25" fmla="*/ 141922 w 217455"/>
                <a:gd name="connsiteY25" fmla="*/ 202883 h 294703"/>
                <a:gd name="connsiteX26" fmla="*/ 152686 w 217455"/>
                <a:gd name="connsiteY26" fmla="*/ 187928 h 294703"/>
                <a:gd name="connsiteX27" fmla="*/ 155162 w 217455"/>
                <a:gd name="connsiteY27" fmla="*/ 187071 h 294703"/>
                <a:gd name="connsiteX28" fmla="*/ 154019 w 217455"/>
                <a:gd name="connsiteY28" fmla="*/ 184785 h 294703"/>
                <a:gd name="connsiteX29" fmla="*/ 156972 w 217455"/>
                <a:gd name="connsiteY29" fmla="*/ 166592 h 294703"/>
                <a:gd name="connsiteX30" fmla="*/ 168021 w 217455"/>
                <a:gd name="connsiteY30" fmla="*/ 155543 h 294703"/>
                <a:gd name="connsiteX31" fmla="*/ 95726 w 217455"/>
                <a:gd name="connsiteY31" fmla="*/ 72962 h 294703"/>
                <a:gd name="connsiteX32" fmla="*/ 179927 w 217455"/>
                <a:gd name="connsiteY32" fmla="*/ 72962 h 294703"/>
                <a:gd name="connsiteX33" fmla="*/ 179927 w 217455"/>
                <a:gd name="connsiteY33" fmla="*/ 83439 h 294703"/>
                <a:gd name="connsiteX34" fmla="*/ 95726 w 217455"/>
                <a:gd name="connsiteY34" fmla="*/ 83439 h 294703"/>
                <a:gd name="connsiteX35" fmla="*/ 95726 w 217455"/>
                <a:gd name="connsiteY35" fmla="*/ 72962 h 294703"/>
                <a:gd name="connsiteX36" fmla="*/ 45149 w 217455"/>
                <a:gd name="connsiteY36" fmla="*/ 255079 h 294703"/>
                <a:gd name="connsiteX37" fmla="*/ 28575 w 217455"/>
                <a:gd name="connsiteY37" fmla="*/ 238506 h 294703"/>
                <a:gd name="connsiteX38" fmla="*/ 36005 w 217455"/>
                <a:gd name="connsiteY38" fmla="*/ 231076 h 294703"/>
                <a:gd name="connsiteX39" fmla="*/ 45149 w 217455"/>
                <a:gd name="connsiteY39" fmla="*/ 240221 h 294703"/>
                <a:gd name="connsiteX40" fmla="*/ 64294 w 217455"/>
                <a:gd name="connsiteY40" fmla="*/ 221075 h 294703"/>
                <a:gd name="connsiteX41" fmla="*/ 71723 w 217455"/>
                <a:gd name="connsiteY41" fmla="*/ 228505 h 294703"/>
                <a:gd name="connsiteX42" fmla="*/ 45149 w 217455"/>
                <a:gd name="connsiteY42" fmla="*/ 255079 h 294703"/>
                <a:gd name="connsiteX43" fmla="*/ 45149 w 217455"/>
                <a:gd name="connsiteY43" fmla="*/ 202406 h 294703"/>
                <a:gd name="connsiteX44" fmla="*/ 28575 w 217455"/>
                <a:gd name="connsiteY44" fmla="*/ 185833 h 294703"/>
                <a:gd name="connsiteX45" fmla="*/ 36005 w 217455"/>
                <a:gd name="connsiteY45" fmla="*/ 178403 h 294703"/>
                <a:gd name="connsiteX46" fmla="*/ 45149 w 217455"/>
                <a:gd name="connsiteY46" fmla="*/ 187452 h 294703"/>
                <a:gd name="connsiteX47" fmla="*/ 64294 w 217455"/>
                <a:gd name="connsiteY47" fmla="*/ 168307 h 294703"/>
                <a:gd name="connsiteX48" fmla="*/ 71723 w 217455"/>
                <a:gd name="connsiteY48" fmla="*/ 175736 h 294703"/>
                <a:gd name="connsiteX49" fmla="*/ 45149 w 217455"/>
                <a:gd name="connsiteY49" fmla="*/ 202406 h 294703"/>
                <a:gd name="connsiteX50" fmla="*/ 45149 w 217455"/>
                <a:gd name="connsiteY50" fmla="*/ 149733 h 294703"/>
                <a:gd name="connsiteX51" fmla="*/ 28575 w 217455"/>
                <a:gd name="connsiteY51" fmla="*/ 133159 h 294703"/>
                <a:gd name="connsiteX52" fmla="*/ 36005 w 217455"/>
                <a:gd name="connsiteY52" fmla="*/ 125730 h 294703"/>
                <a:gd name="connsiteX53" fmla="*/ 45149 w 217455"/>
                <a:gd name="connsiteY53" fmla="*/ 134874 h 294703"/>
                <a:gd name="connsiteX54" fmla="*/ 64294 w 217455"/>
                <a:gd name="connsiteY54" fmla="*/ 115729 h 294703"/>
                <a:gd name="connsiteX55" fmla="*/ 71723 w 217455"/>
                <a:gd name="connsiteY55" fmla="*/ 123158 h 294703"/>
                <a:gd name="connsiteX56" fmla="*/ 45149 w 217455"/>
                <a:gd name="connsiteY56" fmla="*/ 149733 h 294703"/>
                <a:gd name="connsiteX57" fmla="*/ 45149 w 217455"/>
                <a:gd name="connsiteY57" fmla="*/ 97060 h 294703"/>
                <a:gd name="connsiteX58" fmla="*/ 28575 w 217455"/>
                <a:gd name="connsiteY58" fmla="*/ 80486 h 294703"/>
                <a:gd name="connsiteX59" fmla="*/ 36005 w 217455"/>
                <a:gd name="connsiteY59" fmla="*/ 73057 h 294703"/>
                <a:gd name="connsiteX60" fmla="*/ 45149 w 217455"/>
                <a:gd name="connsiteY60" fmla="*/ 82201 h 294703"/>
                <a:gd name="connsiteX61" fmla="*/ 64294 w 217455"/>
                <a:gd name="connsiteY61" fmla="*/ 63055 h 294703"/>
                <a:gd name="connsiteX62" fmla="*/ 71723 w 217455"/>
                <a:gd name="connsiteY62" fmla="*/ 70485 h 294703"/>
                <a:gd name="connsiteX63" fmla="*/ 45149 w 217455"/>
                <a:gd name="connsiteY63" fmla="*/ 97060 h 294703"/>
                <a:gd name="connsiteX64" fmla="*/ 137351 w 217455"/>
                <a:gd name="connsiteY64" fmla="*/ 241459 h 294703"/>
                <a:gd name="connsiteX65" fmla="*/ 95631 w 217455"/>
                <a:gd name="connsiteY65" fmla="*/ 241459 h 294703"/>
                <a:gd name="connsiteX66" fmla="*/ 95631 w 217455"/>
                <a:gd name="connsiteY66" fmla="*/ 230981 h 294703"/>
                <a:gd name="connsiteX67" fmla="*/ 137351 w 217455"/>
                <a:gd name="connsiteY67" fmla="*/ 230981 h 294703"/>
                <a:gd name="connsiteX68" fmla="*/ 137351 w 217455"/>
                <a:gd name="connsiteY68" fmla="*/ 241459 h 294703"/>
                <a:gd name="connsiteX69" fmla="*/ 137732 w 217455"/>
                <a:gd name="connsiteY69" fmla="*/ 188785 h 294703"/>
                <a:gd name="connsiteX70" fmla="*/ 95631 w 217455"/>
                <a:gd name="connsiteY70" fmla="*/ 188785 h 294703"/>
                <a:gd name="connsiteX71" fmla="*/ 95631 w 217455"/>
                <a:gd name="connsiteY71" fmla="*/ 178308 h 294703"/>
                <a:gd name="connsiteX72" fmla="*/ 137732 w 217455"/>
                <a:gd name="connsiteY72" fmla="*/ 178308 h 294703"/>
                <a:gd name="connsiteX73" fmla="*/ 137732 w 217455"/>
                <a:gd name="connsiteY73" fmla="*/ 188785 h 294703"/>
                <a:gd name="connsiteX74" fmla="*/ 95726 w 217455"/>
                <a:gd name="connsiteY74" fmla="*/ 136112 h 294703"/>
                <a:gd name="connsiteX75" fmla="*/ 95726 w 217455"/>
                <a:gd name="connsiteY75" fmla="*/ 125635 h 294703"/>
                <a:gd name="connsiteX76" fmla="*/ 179927 w 217455"/>
                <a:gd name="connsiteY76" fmla="*/ 125635 h 294703"/>
                <a:gd name="connsiteX77" fmla="*/ 179927 w 217455"/>
                <a:gd name="connsiteY77" fmla="*/ 136112 h 294703"/>
                <a:gd name="connsiteX78" fmla="*/ 95726 w 217455"/>
                <a:gd name="connsiteY78" fmla="*/ 136112 h 29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7455" h="294703">
                  <a:moveTo>
                    <a:pt x="168021" y="155543"/>
                  </a:moveTo>
                  <a:cubicBezTo>
                    <a:pt x="172784" y="150781"/>
                    <a:pt x="180118" y="149542"/>
                    <a:pt x="186214" y="152591"/>
                  </a:cubicBezTo>
                  <a:lnTo>
                    <a:pt x="188500" y="153734"/>
                  </a:lnTo>
                  <a:lnTo>
                    <a:pt x="189357" y="151257"/>
                  </a:lnTo>
                  <a:cubicBezTo>
                    <a:pt x="191548" y="144780"/>
                    <a:pt x="197549" y="140494"/>
                    <a:pt x="204311" y="140494"/>
                  </a:cubicBezTo>
                  <a:lnTo>
                    <a:pt x="217456" y="140494"/>
                  </a:lnTo>
                  <a:lnTo>
                    <a:pt x="217456" y="0"/>
                  </a:lnTo>
                  <a:lnTo>
                    <a:pt x="177927" y="0"/>
                  </a:lnTo>
                  <a:lnTo>
                    <a:pt x="177927" y="40672"/>
                  </a:lnTo>
                  <a:lnTo>
                    <a:pt x="39624" y="40672"/>
                  </a:lnTo>
                  <a:lnTo>
                    <a:pt x="39624" y="0"/>
                  </a:lnTo>
                  <a:lnTo>
                    <a:pt x="0" y="0"/>
                  </a:lnTo>
                  <a:lnTo>
                    <a:pt x="0" y="294704"/>
                  </a:lnTo>
                  <a:lnTo>
                    <a:pt x="217456" y="294704"/>
                  </a:lnTo>
                  <a:lnTo>
                    <a:pt x="217456" y="280988"/>
                  </a:lnTo>
                  <a:lnTo>
                    <a:pt x="204311" y="280988"/>
                  </a:lnTo>
                  <a:cubicBezTo>
                    <a:pt x="197549" y="280988"/>
                    <a:pt x="191453" y="276606"/>
                    <a:pt x="189357" y="270224"/>
                  </a:cubicBezTo>
                  <a:lnTo>
                    <a:pt x="188500" y="267748"/>
                  </a:lnTo>
                  <a:lnTo>
                    <a:pt x="186214" y="268891"/>
                  </a:lnTo>
                  <a:cubicBezTo>
                    <a:pt x="180118" y="271843"/>
                    <a:pt x="172784" y="270700"/>
                    <a:pt x="168021" y="265938"/>
                  </a:cubicBezTo>
                  <a:lnTo>
                    <a:pt x="156972" y="254889"/>
                  </a:lnTo>
                  <a:cubicBezTo>
                    <a:pt x="152209" y="250126"/>
                    <a:pt x="150971" y="242792"/>
                    <a:pt x="154019" y="236696"/>
                  </a:cubicBezTo>
                  <a:lnTo>
                    <a:pt x="155162" y="234410"/>
                  </a:lnTo>
                  <a:lnTo>
                    <a:pt x="152686" y="233553"/>
                  </a:lnTo>
                  <a:cubicBezTo>
                    <a:pt x="146209" y="231362"/>
                    <a:pt x="141922" y="225362"/>
                    <a:pt x="141922" y="218599"/>
                  </a:cubicBezTo>
                  <a:lnTo>
                    <a:pt x="141922" y="202883"/>
                  </a:lnTo>
                  <a:cubicBezTo>
                    <a:pt x="141922" y="196120"/>
                    <a:pt x="146304" y="190024"/>
                    <a:pt x="152686" y="187928"/>
                  </a:cubicBezTo>
                  <a:lnTo>
                    <a:pt x="155162" y="187071"/>
                  </a:lnTo>
                  <a:lnTo>
                    <a:pt x="154019" y="184785"/>
                  </a:lnTo>
                  <a:cubicBezTo>
                    <a:pt x="150971" y="178689"/>
                    <a:pt x="152209" y="171355"/>
                    <a:pt x="156972" y="166592"/>
                  </a:cubicBezTo>
                  <a:lnTo>
                    <a:pt x="168021" y="155543"/>
                  </a:lnTo>
                  <a:close/>
                  <a:moveTo>
                    <a:pt x="95726" y="72962"/>
                  </a:moveTo>
                  <a:lnTo>
                    <a:pt x="179927" y="72962"/>
                  </a:lnTo>
                  <a:lnTo>
                    <a:pt x="179927" y="83439"/>
                  </a:lnTo>
                  <a:lnTo>
                    <a:pt x="95726" y="83439"/>
                  </a:lnTo>
                  <a:lnTo>
                    <a:pt x="95726" y="72962"/>
                  </a:lnTo>
                  <a:close/>
                  <a:moveTo>
                    <a:pt x="45149" y="255079"/>
                  </a:moveTo>
                  <a:lnTo>
                    <a:pt x="28575" y="238506"/>
                  </a:lnTo>
                  <a:lnTo>
                    <a:pt x="36005" y="231076"/>
                  </a:lnTo>
                  <a:lnTo>
                    <a:pt x="45149" y="240221"/>
                  </a:lnTo>
                  <a:lnTo>
                    <a:pt x="64294" y="221075"/>
                  </a:lnTo>
                  <a:lnTo>
                    <a:pt x="71723" y="228505"/>
                  </a:lnTo>
                  <a:lnTo>
                    <a:pt x="45149" y="255079"/>
                  </a:lnTo>
                  <a:close/>
                  <a:moveTo>
                    <a:pt x="45149" y="202406"/>
                  </a:moveTo>
                  <a:lnTo>
                    <a:pt x="28575" y="185833"/>
                  </a:lnTo>
                  <a:lnTo>
                    <a:pt x="36005" y="178403"/>
                  </a:lnTo>
                  <a:lnTo>
                    <a:pt x="45149" y="187452"/>
                  </a:lnTo>
                  <a:lnTo>
                    <a:pt x="64294" y="168307"/>
                  </a:lnTo>
                  <a:lnTo>
                    <a:pt x="71723" y="175736"/>
                  </a:lnTo>
                  <a:lnTo>
                    <a:pt x="45149" y="202406"/>
                  </a:lnTo>
                  <a:close/>
                  <a:moveTo>
                    <a:pt x="45149" y="149733"/>
                  </a:moveTo>
                  <a:lnTo>
                    <a:pt x="28575" y="133159"/>
                  </a:lnTo>
                  <a:lnTo>
                    <a:pt x="36005" y="125730"/>
                  </a:lnTo>
                  <a:lnTo>
                    <a:pt x="45149" y="134874"/>
                  </a:lnTo>
                  <a:lnTo>
                    <a:pt x="64294" y="115729"/>
                  </a:lnTo>
                  <a:lnTo>
                    <a:pt x="71723" y="123158"/>
                  </a:lnTo>
                  <a:lnTo>
                    <a:pt x="45149" y="149733"/>
                  </a:lnTo>
                  <a:close/>
                  <a:moveTo>
                    <a:pt x="45149" y="97060"/>
                  </a:moveTo>
                  <a:lnTo>
                    <a:pt x="28575" y="80486"/>
                  </a:lnTo>
                  <a:lnTo>
                    <a:pt x="36005" y="73057"/>
                  </a:lnTo>
                  <a:lnTo>
                    <a:pt x="45149" y="82201"/>
                  </a:lnTo>
                  <a:lnTo>
                    <a:pt x="64294" y="63055"/>
                  </a:lnTo>
                  <a:lnTo>
                    <a:pt x="71723" y="70485"/>
                  </a:lnTo>
                  <a:lnTo>
                    <a:pt x="45149" y="97060"/>
                  </a:lnTo>
                  <a:close/>
                  <a:moveTo>
                    <a:pt x="137351" y="241459"/>
                  </a:moveTo>
                  <a:lnTo>
                    <a:pt x="95631" y="241459"/>
                  </a:lnTo>
                  <a:lnTo>
                    <a:pt x="95631" y="230981"/>
                  </a:lnTo>
                  <a:lnTo>
                    <a:pt x="137351" y="230981"/>
                  </a:lnTo>
                  <a:lnTo>
                    <a:pt x="137351" y="241459"/>
                  </a:lnTo>
                  <a:close/>
                  <a:moveTo>
                    <a:pt x="137732" y="188785"/>
                  </a:moveTo>
                  <a:lnTo>
                    <a:pt x="95631" y="188785"/>
                  </a:lnTo>
                  <a:lnTo>
                    <a:pt x="95631" y="178308"/>
                  </a:lnTo>
                  <a:lnTo>
                    <a:pt x="137732" y="178308"/>
                  </a:lnTo>
                  <a:lnTo>
                    <a:pt x="137732" y="188785"/>
                  </a:lnTo>
                  <a:close/>
                  <a:moveTo>
                    <a:pt x="95726" y="136112"/>
                  </a:moveTo>
                  <a:lnTo>
                    <a:pt x="95726" y="125635"/>
                  </a:lnTo>
                  <a:lnTo>
                    <a:pt x="179927" y="125635"/>
                  </a:lnTo>
                  <a:lnTo>
                    <a:pt x="179927" y="136112"/>
                  </a:lnTo>
                  <a:lnTo>
                    <a:pt x="95726" y="136112"/>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AB87C3A8-F806-4579-9E72-DBE105BC97FC}"/>
              </a:ext>
            </a:extLst>
          </p:cNvPr>
          <p:cNvGrpSpPr/>
          <p:nvPr/>
        </p:nvGrpSpPr>
        <p:grpSpPr>
          <a:xfrm>
            <a:off x="4687575" y="3956444"/>
            <a:ext cx="278358" cy="373864"/>
            <a:chOff x="11010346" y="1346468"/>
            <a:chExt cx="287770" cy="386512"/>
          </a:xfrm>
        </p:grpSpPr>
        <p:sp>
          <p:nvSpPr>
            <p:cNvPr id="123" name="Freeform 5">
              <a:extLst>
                <a:ext uri="{FF2B5EF4-FFF2-40B4-BE49-F238E27FC236}">
                  <a16:creationId xmlns:a16="http://schemas.microsoft.com/office/drawing/2014/main" id="{EFB6A680-3B24-4872-8EB3-9F3556B0A50D}"/>
                </a:ext>
              </a:extLst>
            </p:cNvPr>
            <p:cNvSpPr>
              <a:spLocks/>
            </p:cNvSpPr>
            <p:nvPr/>
          </p:nvSpPr>
          <p:spPr bwMode="auto">
            <a:xfrm>
              <a:off x="11010346" y="1569348"/>
              <a:ext cx="287770" cy="163632"/>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6">
              <a:extLst>
                <a:ext uri="{FF2B5EF4-FFF2-40B4-BE49-F238E27FC236}">
                  <a16:creationId xmlns:a16="http://schemas.microsoft.com/office/drawing/2014/main" id="{AF545105-73B3-4720-9E94-9DD390183CE6}"/>
                </a:ext>
              </a:extLst>
            </p:cNvPr>
            <p:cNvSpPr>
              <a:spLocks/>
            </p:cNvSpPr>
            <p:nvPr/>
          </p:nvSpPr>
          <p:spPr bwMode="auto">
            <a:xfrm>
              <a:off x="11010346" y="1552419"/>
              <a:ext cx="287770" cy="152349"/>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7">
              <a:extLst>
                <a:ext uri="{FF2B5EF4-FFF2-40B4-BE49-F238E27FC236}">
                  <a16:creationId xmlns:a16="http://schemas.microsoft.com/office/drawing/2014/main" id="{A958CCED-470B-4CFC-A5A6-1F32A038F465}"/>
                </a:ext>
              </a:extLst>
            </p:cNvPr>
            <p:cNvSpPr>
              <a:spLocks/>
            </p:cNvSpPr>
            <p:nvPr/>
          </p:nvSpPr>
          <p:spPr bwMode="auto">
            <a:xfrm>
              <a:off x="11010346" y="1470603"/>
              <a:ext cx="287770" cy="160811"/>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8">
              <a:extLst>
                <a:ext uri="{FF2B5EF4-FFF2-40B4-BE49-F238E27FC236}">
                  <a16:creationId xmlns:a16="http://schemas.microsoft.com/office/drawing/2014/main" id="{95AE64AE-4CD0-4F75-96ED-D7E2542D9838}"/>
                </a:ext>
              </a:extLst>
            </p:cNvPr>
            <p:cNvSpPr>
              <a:spLocks/>
            </p:cNvSpPr>
            <p:nvPr/>
          </p:nvSpPr>
          <p:spPr bwMode="auto">
            <a:xfrm>
              <a:off x="11010346" y="1414179"/>
              <a:ext cx="287770" cy="146706"/>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Oval 9">
              <a:extLst>
                <a:ext uri="{FF2B5EF4-FFF2-40B4-BE49-F238E27FC236}">
                  <a16:creationId xmlns:a16="http://schemas.microsoft.com/office/drawing/2014/main" id="{91F7639F-3E3C-461C-9C3A-1B9C775CF22F}"/>
                </a:ext>
              </a:extLst>
            </p:cNvPr>
            <p:cNvSpPr>
              <a:spLocks noChangeArrowheads="1"/>
            </p:cNvSpPr>
            <p:nvPr/>
          </p:nvSpPr>
          <p:spPr bwMode="auto">
            <a:xfrm>
              <a:off x="11010346" y="1346468"/>
              <a:ext cx="287770" cy="14388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9204B2A0-D9A7-4D58-AA7B-A6010095EA45}"/>
              </a:ext>
            </a:extLst>
          </p:cNvPr>
          <p:cNvGrpSpPr/>
          <p:nvPr/>
        </p:nvGrpSpPr>
        <p:grpSpPr>
          <a:xfrm>
            <a:off x="7164830" y="3954780"/>
            <a:ext cx="383196" cy="404670"/>
            <a:chOff x="3037979" y="4039198"/>
            <a:chExt cx="442962" cy="467788"/>
          </a:xfrm>
        </p:grpSpPr>
        <p:pic>
          <p:nvPicPr>
            <p:cNvPr id="121" name="Graphic 120">
              <a:extLst>
                <a:ext uri="{FF2B5EF4-FFF2-40B4-BE49-F238E27FC236}">
                  <a16:creationId xmlns:a16="http://schemas.microsoft.com/office/drawing/2014/main" id="{F3B467A0-1CBE-4B8B-99C3-3F7883963C5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50138" y="4039198"/>
              <a:ext cx="430803" cy="430803"/>
            </a:xfrm>
            <a:prstGeom prst="rect">
              <a:avLst/>
            </a:prstGeom>
          </p:spPr>
        </p:pic>
        <p:sp>
          <p:nvSpPr>
            <p:cNvPr id="122" name="Freeform: Shape 121">
              <a:extLst>
                <a:ext uri="{FF2B5EF4-FFF2-40B4-BE49-F238E27FC236}">
                  <a16:creationId xmlns:a16="http://schemas.microsoft.com/office/drawing/2014/main" id="{914CB296-6B99-4C43-99CF-1E829800A336}"/>
                </a:ext>
              </a:extLst>
            </p:cNvPr>
            <p:cNvSpPr/>
            <p:nvPr/>
          </p:nvSpPr>
          <p:spPr>
            <a:xfrm>
              <a:off x="3037979" y="4355464"/>
              <a:ext cx="427493" cy="151522"/>
            </a:xfrm>
            <a:custGeom>
              <a:avLst/>
              <a:gdLst>
                <a:gd name="connsiteX0" fmla="*/ 530076 w 762184"/>
                <a:gd name="connsiteY0" fmla="*/ 33369 h 270151"/>
                <a:gd name="connsiteX1" fmla="*/ 476212 w 762184"/>
                <a:gd name="connsiteY1" fmla="*/ 24654 h 270151"/>
                <a:gd name="connsiteX2" fmla="*/ 251631 w 762184"/>
                <a:gd name="connsiteY2" fmla="*/ 1927 h 270151"/>
                <a:gd name="connsiteX3" fmla="*/ 185737 w 762184"/>
                <a:gd name="connsiteY3" fmla="*/ 6642 h 270151"/>
                <a:gd name="connsiteX4" fmla="*/ 0 w 762184"/>
                <a:gd name="connsiteY4" fmla="*/ 113046 h 270151"/>
                <a:gd name="connsiteX5" fmla="*/ 121234 w 762184"/>
                <a:gd name="connsiteY5" fmla="*/ 270151 h 270151"/>
                <a:gd name="connsiteX6" fmla="*/ 243878 w 762184"/>
                <a:gd name="connsiteY6" fmla="*/ 245072 h 270151"/>
                <a:gd name="connsiteX7" fmla="*/ 526637 w 762184"/>
                <a:gd name="connsiteY7" fmla="*/ 246825 h 270151"/>
                <a:gd name="connsiteX8" fmla="*/ 633127 w 762184"/>
                <a:gd name="connsiteY8" fmla="*/ 210353 h 270151"/>
                <a:gd name="connsiteX9" fmla="*/ 741264 w 762184"/>
                <a:gd name="connsiteY9" fmla="*/ 120314 h 270151"/>
                <a:gd name="connsiteX10" fmla="*/ 760295 w 762184"/>
                <a:gd name="connsiteY10" fmla="*/ 89957 h 270151"/>
                <a:gd name="connsiteX11" fmla="*/ 753866 w 762184"/>
                <a:gd name="connsiteY11" fmla="*/ 49267 h 270151"/>
                <a:gd name="connsiteX12" fmla="*/ 686457 w 762184"/>
                <a:gd name="connsiteY12" fmla="*/ 45228 h 270151"/>
                <a:gd name="connsiteX13" fmla="*/ 646147 w 762184"/>
                <a:gd name="connsiteY13" fmla="*/ 82423 h 270151"/>
                <a:gd name="connsiteX14" fmla="*/ 645890 w 762184"/>
                <a:gd name="connsiteY14" fmla="*/ 82671 h 270151"/>
                <a:gd name="connsiteX15" fmla="*/ 645871 w 762184"/>
                <a:gd name="connsiteY15" fmla="*/ 82671 h 270151"/>
                <a:gd name="connsiteX16" fmla="*/ 645871 w 762184"/>
                <a:gd name="connsiteY16" fmla="*/ 82690 h 270151"/>
                <a:gd name="connsiteX17" fmla="*/ 477622 w 762184"/>
                <a:gd name="connsiteY17" fmla="*/ 147841 h 270151"/>
                <a:gd name="connsiteX18" fmla="*/ 437740 w 762184"/>
                <a:gd name="connsiteY18" fmla="*/ 142078 h 270151"/>
                <a:gd name="connsiteX19" fmla="*/ 373732 w 762184"/>
                <a:gd name="connsiteY19" fmla="*/ 123771 h 270151"/>
                <a:gd name="connsiteX20" fmla="*/ 375237 w 762184"/>
                <a:gd name="connsiteY20" fmla="*/ 108979 h 270151"/>
                <a:gd name="connsiteX21" fmla="*/ 375256 w 762184"/>
                <a:gd name="connsiteY21" fmla="*/ 108988 h 270151"/>
                <a:gd name="connsiteX22" fmla="*/ 375256 w 762184"/>
                <a:gd name="connsiteY22" fmla="*/ 108960 h 270151"/>
                <a:gd name="connsiteX23" fmla="*/ 471145 w 762184"/>
                <a:gd name="connsiteY23" fmla="*/ 119304 h 270151"/>
                <a:gd name="connsiteX24" fmla="*/ 519865 w 762184"/>
                <a:gd name="connsiteY24" fmla="*/ 122028 h 270151"/>
                <a:gd name="connsiteX25" fmla="*/ 557603 w 762184"/>
                <a:gd name="connsiteY25" fmla="*/ 97339 h 270151"/>
                <a:gd name="connsiteX26" fmla="*/ 563709 w 762184"/>
                <a:gd name="connsiteY26" fmla="*/ 77794 h 270151"/>
                <a:gd name="connsiteX27" fmla="*/ 530076 w 762184"/>
                <a:gd name="connsiteY27" fmla="*/ 33369 h 2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2184" h="270151">
                  <a:moveTo>
                    <a:pt x="530076" y="33369"/>
                  </a:moveTo>
                  <a:cubicBezTo>
                    <a:pt x="512540" y="28750"/>
                    <a:pt x="494252" y="26569"/>
                    <a:pt x="476212" y="24654"/>
                  </a:cubicBezTo>
                  <a:cubicBezTo>
                    <a:pt x="401403" y="16605"/>
                    <a:pt x="326584" y="8319"/>
                    <a:pt x="251631" y="1927"/>
                  </a:cubicBezTo>
                  <a:cubicBezTo>
                    <a:pt x="229724" y="22"/>
                    <a:pt x="203673" y="-2797"/>
                    <a:pt x="185737" y="6642"/>
                  </a:cubicBezTo>
                  <a:cubicBezTo>
                    <a:pt x="122634" y="39837"/>
                    <a:pt x="61379" y="76565"/>
                    <a:pt x="0" y="113046"/>
                  </a:cubicBezTo>
                  <a:cubicBezTo>
                    <a:pt x="29508" y="173349"/>
                    <a:pt x="70933" y="226746"/>
                    <a:pt x="121234" y="270151"/>
                  </a:cubicBezTo>
                  <a:cubicBezTo>
                    <a:pt x="158858" y="252302"/>
                    <a:pt x="198606" y="242815"/>
                    <a:pt x="243878" y="245072"/>
                  </a:cubicBezTo>
                  <a:cubicBezTo>
                    <a:pt x="337909" y="249730"/>
                    <a:pt x="432378" y="245139"/>
                    <a:pt x="526637" y="246825"/>
                  </a:cubicBezTo>
                  <a:cubicBezTo>
                    <a:pt x="567585" y="247606"/>
                    <a:pt x="602161" y="239481"/>
                    <a:pt x="633127" y="210353"/>
                  </a:cubicBezTo>
                  <a:cubicBezTo>
                    <a:pt x="667236" y="178283"/>
                    <a:pt x="705279" y="150451"/>
                    <a:pt x="741264" y="120314"/>
                  </a:cubicBezTo>
                  <a:cubicBezTo>
                    <a:pt x="750856" y="112275"/>
                    <a:pt x="757314" y="101321"/>
                    <a:pt x="760295" y="89957"/>
                  </a:cubicBezTo>
                  <a:cubicBezTo>
                    <a:pt x="764124" y="75346"/>
                    <a:pt x="762210" y="60039"/>
                    <a:pt x="753866" y="49267"/>
                  </a:cubicBezTo>
                  <a:cubicBezTo>
                    <a:pt x="740997" y="32693"/>
                    <a:pt x="707936" y="29598"/>
                    <a:pt x="686457" y="45228"/>
                  </a:cubicBezTo>
                  <a:cubicBezTo>
                    <a:pt x="671770" y="55896"/>
                    <a:pt x="659063" y="69479"/>
                    <a:pt x="646147" y="82423"/>
                  </a:cubicBezTo>
                  <a:cubicBezTo>
                    <a:pt x="646052" y="82509"/>
                    <a:pt x="645976" y="82585"/>
                    <a:pt x="645890" y="82671"/>
                  </a:cubicBezTo>
                  <a:cubicBezTo>
                    <a:pt x="645890" y="82671"/>
                    <a:pt x="645890" y="82671"/>
                    <a:pt x="645871" y="82671"/>
                  </a:cubicBezTo>
                  <a:cubicBezTo>
                    <a:pt x="645871" y="82680"/>
                    <a:pt x="645871" y="82680"/>
                    <a:pt x="645871" y="82690"/>
                  </a:cubicBezTo>
                  <a:cubicBezTo>
                    <a:pt x="599361" y="129286"/>
                    <a:pt x="547964" y="158938"/>
                    <a:pt x="477622" y="147841"/>
                  </a:cubicBezTo>
                  <a:cubicBezTo>
                    <a:pt x="464258" y="145755"/>
                    <a:pt x="450914" y="144136"/>
                    <a:pt x="437740" y="142078"/>
                  </a:cubicBezTo>
                  <a:cubicBezTo>
                    <a:pt x="415661" y="138649"/>
                    <a:pt x="394068" y="133992"/>
                    <a:pt x="373732" y="123771"/>
                  </a:cubicBezTo>
                  <a:cubicBezTo>
                    <a:pt x="374247" y="118837"/>
                    <a:pt x="374714" y="113903"/>
                    <a:pt x="375237" y="108979"/>
                  </a:cubicBezTo>
                  <a:cubicBezTo>
                    <a:pt x="375237" y="108979"/>
                    <a:pt x="375247" y="108979"/>
                    <a:pt x="375256" y="108988"/>
                  </a:cubicBezTo>
                  <a:cubicBezTo>
                    <a:pt x="375256" y="108979"/>
                    <a:pt x="375256" y="108969"/>
                    <a:pt x="375256" y="108960"/>
                  </a:cubicBezTo>
                  <a:cubicBezTo>
                    <a:pt x="407251" y="112427"/>
                    <a:pt x="439150" y="116199"/>
                    <a:pt x="471145" y="119304"/>
                  </a:cubicBezTo>
                  <a:cubicBezTo>
                    <a:pt x="487328" y="120961"/>
                    <a:pt x="503920" y="123724"/>
                    <a:pt x="519865" y="122028"/>
                  </a:cubicBezTo>
                  <a:cubicBezTo>
                    <a:pt x="536572" y="120256"/>
                    <a:pt x="550126" y="110465"/>
                    <a:pt x="557603" y="97339"/>
                  </a:cubicBezTo>
                  <a:cubicBezTo>
                    <a:pt x="560975" y="91358"/>
                    <a:pt x="563118" y="84700"/>
                    <a:pt x="563709" y="77794"/>
                  </a:cubicBezTo>
                  <a:cubicBezTo>
                    <a:pt x="565814" y="53039"/>
                    <a:pt x="551974" y="39075"/>
                    <a:pt x="530076" y="3336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calendar 3" descr="calendar, fast-tracked supported project">
            <a:extLst>
              <a:ext uri="{FF2B5EF4-FFF2-40B4-BE49-F238E27FC236}">
                <a16:creationId xmlns:a16="http://schemas.microsoft.com/office/drawing/2014/main" id="{DAA488B1-C2EE-42B8-8A99-4D95DFBC7E21}"/>
              </a:ext>
            </a:extLst>
          </p:cNvPr>
          <p:cNvGrpSpPr/>
          <p:nvPr/>
        </p:nvGrpSpPr>
        <p:grpSpPr>
          <a:xfrm>
            <a:off x="5242078" y="5022215"/>
            <a:ext cx="337346" cy="337346"/>
            <a:chOff x="4474722" y="3961407"/>
            <a:chExt cx="393474" cy="393474"/>
          </a:xfrm>
        </p:grpSpPr>
        <p:sp>
          <p:nvSpPr>
            <p:cNvPr id="194" name="Freeform: Shape 193">
              <a:extLst>
                <a:ext uri="{FF2B5EF4-FFF2-40B4-BE49-F238E27FC236}">
                  <a16:creationId xmlns:a16="http://schemas.microsoft.com/office/drawing/2014/main" id="{9570BD3A-8450-469B-9900-36017E7CCF1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664D10BF-6F98-4829-A62D-D09353192CFE}"/>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CCFA0393-8A42-4FCC-8D04-2B87E0F0252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B63D1E40-2141-4A07-930E-07870A25A95E}"/>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210450E-93F5-4F27-8325-BDB137B2891E}"/>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10437EEE-2065-404A-81D5-A260F1A5D8CC}"/>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585C48CE-2D9E-42B8-8712-13B674A66DB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16B075C8-41FD-43C7-A2B5-B77763D84CDC}"/>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aphic 247" descr="engineer, assistance">
            <a:extLst>
              <a:ext uri="{FF2B5EF4-FFF2-40B4-BE49-F238E27FC236}">
                <a16:creationId xmlns:a16="http://schemas.microsoft.com/office/drawing/2014/main" id="{D65312AB-75D1-4C94-8213-998BD1F6FD28}"/>
              </a:ext>
            </a:extLst>
          </p:cNvPr>
          <p:cNvGrpSpPr/>
          <p:nvPr/>
        </p:nvGrpSpPr>
        <p:grpSpPr>
          <a:xfrm>
            <a:off x="6598284" y="4991168"/>
            <a:ext cx="399446" cy="399446"/>
            <a:chOff x="6337562" y="5744951"/>
            <a:chExt cx="435026" cy="435024"/>
          </a:xfrm>
        </p:grpSpPr>
        <p:sp>
          <p:nvSpPr>
            <p:cNvPr id="114" name="Freeform: Shape 113">
              <a:extLst>
                <a:ext uri="{FF2B5EF4-FFF2-40B4-BE49-F238E27FC236}">
                  <a16:creationId xmlns:a16="http://schemas.microsoft.com/office/drawing/2014/main" id="{F77561F7-FEAB-48C4-A4A6-B9AC10091C09}"/>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8297180-1F7A-41B9-BB59-3EBAF55F01A2}"/>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72" name="Freeform: Shape 271">
            <a:extLst>
              <a:ext uri="{FF2B5EF4-FFF2-40B4-BE49-F238E27FC236}">
                <a16:creationId xmlns:a16="http://schemas.microsoft.com/office/drawing/2014/main" id="{7F3E7EE0-3FF0-494F-9C79-C599BFFC2114}"/>
              </a:ext>
            </a:extLst>
          </p:cNvPr>
          <p:cNvSpPr/>
          <p:nvPr/>
        </p:nvSpPr>
        <p:spPr bwMode="auto">
          <a:xfrm>
            <a:off x="588263" y="2017713"/>
            <a:ext cx="5474400" cy="1283765"/>
          </a:xfrm>
          <a:custGeom>
            <a:avLst/>
            <a:gdLst>
              <a:gd name="connsiteX0" fmla="*/ 0 w 5474400"/>
              <a:gd name="connsiteY0" fmla="*/ 0 h 1283765"/>
              <a:gd name="connsiteX1" fmla="*/ 5474400 w 5474400"/>
              <a:gd name="connsiteY1" fmla="*/ 0 h 1283765"/>
              <a:gd name="connsiteX2" fmla="*/ 5474400 w 5474400"/>
              <a:gd name="connsiteY2" fmla="*/ 441426 h 1283765"/>
              <a:gd name="connsiteX3" fmla="*/ 5335364 w 5474400"/>
              <a:gd name="connsiteY3" fmla="*/ 448446 h 1283765"/>
              <a:gd name="connsiteX4" fmla="*/ 4109747 w 5474400"/>
              <a:gd name="connsiteY4" fmla="*/ 1183049 h 1283765"/>
              <a:gd name="connsiteX5" fmla="*/ 4048560 w 5474400"/>
              <a:gd name="connsiteY5" fmla="*/ 1283765 h 1283765"/>
              <a:gd name="connsiteX6" fmla="*/ 0 w 5474400"/>
              <a:gd name="connsiteY6" fmla="*/ 1283765 h 1283765"/>
              <a:gd name="connsiteX7" fmla="*/ 0 w 5474400"/>
              <a:gd name="connsiteY7" fmla="*/ 0 h 12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4400" h="1283765">
                <a:moveTo>
                  <a:pt x="0" y="0"/>
                </a:moveTo>
                <a:lnTo>
                  <a:pt x="5474400" y="0"/>
                </a:lnTo>
                <a:lnTo>
                  <a:pt x="5474400" y="441426"/>
                </a:lnTo>
                <a:lnTo>
                  <a:pt x="5335364" y="448446"/>
                </a:lnTo>
                <a:cubicBezTo>
                  <a:pt x="4825282" y="500248"/>
                  <a:pt x="4382422" y="779437"/>
                  <a:pt x="4109747" y="1183049"/>
                </a:cubicBezTo>
                <a:lnTo>
                  <a:pt x="4048560" y="1283765"/>
                </a:lnTo>
                <a:lnTo>
                  <a:pt x="0" y="1283765"/>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Regulatory compliance checklists for </a:t>
            </a:r>
            <a:br>
              <a:rPr lang="en-US" sz="1600">
                <a:solidFill>
                  <a:schemeClr val="tx1"/>
                </a:solidFill>
                <a:latin typeface="+mj-lt"/>
                <a:cs typeface="Segoe UI" pitchFamily="34" charset="0"/>
              </a:rPr>
            </a:br>
            <a:r>
              <a:rPr lang="en-US" sz="1600">
                <a:solidFill>
                  <a:schemeClr val="tx1"/>
                </a:solidFill>
                <a:latin typeface="+mj-lt"/>
                <a:cs typeface="Segoe UI" pitchFamily="34" charset="0"/>
              </a:rPr>
              <a:t>key markets</a:t>
            </a:r>
          </a:p>
        </p:txBody>
      </p:sp>
      <p:sp>
        <p:nvSpPr>
          <p:cNvPr id="265" name="Freeform: Shape 264">
            <a:extLst>
              <a:ext uri="{FF2B5EF4-FFF2-40B4-BE49-F238E27FC236}">
                <a16:creationId xmlns:a16="http://schemas.microsoft.com/office/drawing/2014/main" id="{849D965B-BDA8-47AF-9DAB-7310F7CA9F82}"/>
              </a:ext>
            </a:extLst>
          </p:cNvPr>
          <p:cNvSpPr/>
          <p:nvPr/>
        </p:nvSpPr>
        <p:spPr bwMode="auto">
          <a:xfrm>
            <a:off x="588265" y="3387203"/>
            <a:ext cx="4004127" cy="1515836"/>
          </a:xfrm>
          <a:custGeom>
            <a:avLst/>
            <a:gdLst>
              <a:gd name="connsiteX0" fmla="*/ 0 w 4004127"/>
              <a:gd name="connsiteY0" fmla="*/ 0 h 1515836"/>
              <a:gd name="connsiteX1" fmla="*/ 4002447 w 4004127"/>
              <a:gd name="connsiteY1" fmla="*/ 0 h 1515836"/>
              <a:gd name="connsiteX2" fmla="*/ 3954305 w 4004127"/>
              <a:gd name="connsiteY2" fmla="*/ 99937 h 1515836"/>
              <a:gd name="connsiteX3" fmla="*/ 3821817 w 4004127"/>
              <a:gd name="connsiteY3" fmla="*/ 756174 h 1515836"/>
              <a:gd name="connsiteX4" fmla="*/ 3954305 w 4004127"/>
              <a:gd name="connsiteY4" fmla="*/ 1412411 h 1515836"/>
              <a:gd name="connsiteX5" fmla="*/ 4004127 w 4004127"/>
              <a:gd name="connsiteY5" fmla="*/ 1515836 h 1515836"/>
              <a:gd name="connsiteX6" fmla="*/ 0 w 4004127"/>
              <a:gd name="connsiteY6" fmla="*/ 1515836 h 1515836"/>
              <a:gd name="connsiteX7" fmla="*/ 0 w 4004127"/>
              <a:gd name="connsiteY7" fmla="*/ 0 h 15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4127" h="1515836">
                <a:moveTo>
                  <a:pt x="0" y="0"/>
                </a:moveTo>
                <a:lnTo>
                  <a:pt x="4002447" y="0"/>
                </a:lnTo>
                <a:lnTo>
                  <a:pt x="3954305" y="99937"/>
                </a:lnTo>
                <a:cubicBezTo>
                  <a:pt x="3868993" y="301638"/>
                  <a:pt x="3821817" y="523397"/>
                  <a:pt x="3821817" y="756174"/>
                </a:cubicBezTo>
                <a:cubicBezTo>
                  <a:pt x="3821817" y="988951"/>
                  <a:pt x="3868993" y="1210710"/>
                  <a:pt x="3954305" y="1412411"/>
                </a:cubicBezTo>
                <a:lnTo>
                  <a:pt x="4004127" y="1515836"/>
                </a:lnTo>
                <a:lnTo>
                  <a:pt x="0" y="1515836"/>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Information barriers</a:t>
            </a:r>
          </a:p>
        </p:txBody>
      </p:sp>
      <p:sp>
        <p:nvSpPr>
          <p:cNvPr id="266" name="Freeform: Shape 265">
            <a:extLst>
              <a:ext uri="{FF2B5EF4-FFF2-40B4-BE49-F238E27FC236}">
                <a16:creationId xmlns:a16="http://schemas.microsoft.com/office/drawing/2014/main" id="{D0B2354A-CA77-48F9-8F38-13F4C140842F}"/>
              </a:ext>
            </a:extLst>
          </p:cNvPr>
          <p:cNvSpPr/>
          <p:nvPr/>
        </p:nvSpPr>
        <p:spPr bwMode="auto">
          <a:xfrm>
            <a:off x="7599615" y="3387202"/>
            <a:ext cx="4020886" cy="1515836"/>
          </a:xfrm>
          <a:custGeom>
            <a:avLst/>
            <a:gdLst>
              <a:gd name="connsiteX0" fmla="*/ 1679 w 4020886"/>
              <a:gd name="connsiteY0" fmla="*/ 0 h 1515836"/>
              <a:gd name="connsiteX1" fmla="*/ 4020886 w 4020886"/>
              <a:gd name="connsiteY1" fmla="*/ 0 h 1515836"/>
              <a:gd name="connsiteX2" fmla="*/ 4020886 w 4020886"/>
              <a:gd name="connsiteY2" fmla="*/ 1515836 h 1515836"/>
              <a:gd name="connsiteX3" fmla="*/ 0 w 4020886"/>
              <a:gd name="connsiteY3" fmla="*/ 1515836 h 1515836"/>
              <a:gd name="connsiteX4" fmla="*/ 49822 w 4020886"/>
              <a:gd name="connsiteY4" fmla="*/ 1412412 h 1515836"/>
              <a:gd name="connsiteX5" fmla="*/ 182310 w 4020886"/>
              <a:gd name="connsiteY5" fmla="*/ 756175 h 1515836"/>
              <a:gd name="connsiteX6" fmla="*/ 49822 w 4020886"/>
              <a:gd name="connsiteY6" fmla="*/ 99938 h 1515836"/>
              <a:gd name="connsiteX7" fmla="*/ 1679 w 4020886"/>
              <a:gd name="connsiteY7" fmla="*/ 0 h 15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0886" h="1515836">
                <a:moveTo>
                  <a:pt x="1679" y="0"/>
                </a:moveTo>
                <a:lnTo>
                  <a:pt x="4020886" y="0"/>
                </a:lnTo>
                <a:lnTo>
                  <a:pt x="4020886" y="1515836"/>
                </a:lnTo>
                <a:lnTo>
                  <a:pt x="0" y="1515836"/>
                </a:lnTo>
                <a:lnTo>
                  <a:pt x="49822" y="1412412"/>
                </a:lnTo>
                <a:cubicBezTo>
                  <a:pt x="135134" y="1210711"/>
                  <a:pt x="182310" y="988952"/>
                  <a:pt x="182310" y="756175"/>
                </a:cubicBezTo>
                <a:cubicBezTo>
                  <a:pt x="182310" y="523398"/>
                  <a:pt x="135134" y="301639"/>
                  <a:pt x="49822" y="99938"/>
                </a:cubicBezTo>
                <a:lnTo>
                  <a:pt x="1679"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WORM storage, surveillance, and SEC 17a-4 compliance</a:t>
            </a:r>
          </a:p>
        </p:txBody>
      </p:sp>
      <p:sp>
        <p:nvSpPr>
          <p:cNvPr id="263" name="Freeform: Shape 262">
            <a:extLst>
              <a:ext uri="{FF2B5EF4-FFF2-40B4-BE49-F238E27FC236}">
                <a16:creationId xmlns:a16="http://schemas.microsoft.com/office/drawing/2014/main" id="{7FC9D8CA-1460-4713-ACAA-D67C62A07E40}"/>
              </a:ext>
            </a:extLst>
          </p:cNvPr>
          <p:cNvSpPr/>
          <p:nvPr/>
        </p:nvSpPr>
        <p:spPr bwMode="auto">
          <a:xfrm>
            <a:off x="588263" y="4988764"/>
            <a:ext cx="5474400" cy="1290612"/>
          </a:xfrm>
          <a:custGeom>
            <a:avLst/>
            <a:gdLst>
              <a:gd name="connsiteX0" fmla="*/ 0 w 5474400"/>
              <a:gd name="connsiteY0" fmla="*/ 0 h 1290612"/>
              <a:gd name="connsiteX1" fmla="*/ 4050679 w 5474400"/>
              <a:gd name="connsiteY1" fmla="*/ 0 h 1290612"/>
              <a:gd name="connsiteX2" fmla="*/ 4109747 w 5474400"/>
              <a:gd name="connsiteY2" fmla="*/ 97228 h 1290612"/>
              <a:gd name="connsiteX3" fmla="*/ 5335364 w 5474400"/>
              <a:gd name="connsiteY3" fmla="*/ 831831 h 1290612"/>
              <a:gd name="connsiteX4" fmla="*/ 5474400 w 5474400"/>
              <a:gd name="connsiteY4" fmla="*/ 838852 h 1290612"/>
              <a:gd name="connsiteX5" fmla="*/ 5474400 w 5474400"/>
              <a:gd name="connsiteY5" fmla="*/ 1290612 h 1290612"/>
              <a:gd name="connsiteX6" fmla="*/ 0 w 5474400"/>
              <a:gd name="connsiteY6" fmla="*/ 1290612 h 1290612"/>
              <a:gd name="connsiteX7" fmla="*/ 0 w 5474400"/>
              <a:gd name="connsiteY7" fmla="*/ 0 h 12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4400" h="1290612">
                <a:moveTo>
                  <a:pt x="0" y="0"/>
                </a:moveTo>
                <a:lnTo>
                  <a:pt x="4050679" y="0"/>
                </a:lnTo>
                <a:lnTo>
                  <a:pt x="4109747" y="97228"/>
                </a:lnTo>
                <a:cubicBezTo>
                  <a:pt x="4382422" y="500841"/>
                  <a:pt x="4825282" y="780029"/>
                  <a:pt x="5335364" y="831831"/>
                </a:cubicBezTo>
                <a:lnTo>
                  <a:pt x="5474400" y="838852"/>
                </a:lnTo>
                <a:lnTo>
                  <a:pt x="5474400" y="1290612"/>
                </a:lnTo>
                <a:lnTo>
                  <a:pt x="0" y="1290612"/>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Payment Card Industry compliance </a:t>
            </a:r>
            <a:br>
              <a:rPr lang="en-US" sz="1600">
                <a:solidFill>
                  <a:schemeClr val="tx1"/>
                </a:solidFill>
                <a:latin typeface="+mj-lt"/>
                <a:cs typeface="Segoe UI" pitchFamily="34" charset="0"/>
              </a:rPr>
            </a:br>
            <a:r>
              <a:rPr lang="en-US" sz="1600">
                <a:solidFill>
                  <a:schemeClr val="tx1"/>
                </a:solidFill>
                <a:latin typeface="+mj-lt"/>
                <a:cs typeface="Segoe UI" pitchFamily="34" charset="0"/>
              </a:rPr>
              <a:t>(PCI DSS)</a:t>
            </a:r>
          </a:p>
        </p:txBody>
      </p:sp>
      <p:sp>
        <p:nvSpPr>
          <p:cNvPr id="264" name="Freeform: Shape 263">
            <a:extLst>
              <a:ext uri="{FF2B5EF4-FFF2-40B4-BE49-F238E27FC236}">
                <a16:creationId xmlns:a16="http://schemas.microsoft.com/office/drawing/2014/main" id="{88AEB33F-7ADF-4119-9268-866CC29A627B}"/>
              </a:ext>
            </a:extLst>
          </p:cNvPr>
          <p:cNvSpPr/>
          <p:nvPr/>
        </p:nvSpPr>
        <p:spPr bwMode="auto">
          <a:xfrm>
            <a:off x="6148388" y="4988763"/>
            <a:ext cx="5472112" cy="1290613"/>
          </a:xfrm>
          <a:custGeom>
            <a:avLst/>
            <a:gdLst>
              <a:gd name="connsiteX0" fmla="*/ 1404676 w 5472112"/>
              <a:gd name="connsiteY0" fmla="*/ 0 h 1290613"/>
              <a:gd name="connsiteX1" fmla="*/ 5472112 w 5472112"/>
              <a:gd name="connsiteY1" fmla="*/ 0 h 1290613"/>
              <a:gd name="connsiteX2" fmla="*/ 5472112 w 5472112"/>
              <a:gd name="connsiteY2" fmla="*/ 1290613 h 1290613"/>
              <a:gd name="connsiteX3" fmla="*/ 0 w 5472112"/>
              <a:gd name="connsiteY3" fmla="*/ 1290613 h 1290613"/>
              <a:gd name="connsiteX4" fmla="*/ 0 w 5472112"/>
              <a:gd name="connsiteY4" fmla="*/ 837891 h 1290613"/>
              <a:gd name="connsiteX5" fmla="*/ 119991 w 5472112"/>
              <a:gd name="connsiteY5" fmla="*/ 831832 h 1290613"/>
              <a:gd name="connsiteX6" fmla="*/ 1345608 w 5472112"/>
              <a:gd name="connsiteY6" fmla="*/ 97229 h 1290613"/>
              <a:gd name="connsiteX7" fmla="*/ 1404676 w 5472112"/>
              <a:gd name="connsiteY7" fmla="*/ 0 h 129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2112" h="1290613">
                <a:moveTo>
                  <a:pt x="1404676" y="0"/>
                </a:moveTo>
                <a:lnTo>
                  <a:pt x="5472112" y="0"/>
                </a:lnTo>
                <a:lnTo>
                  <a:pt x="5472112" y="1290613"/>
                </a:lnTo>
                <a:lnTo>
                  <a:pt x="0" y="1290613"/>
                </a:lnTo>
                <a:lnTo>
                  <a:pt x="0" y="837891"/>
                </a:lnTo>
                <a:lnTo>
                  <a:pt x="119991" y="831832"/>
                </a:lnTo>
                <a:cubicBezTo>
                  <a:pt x="630073" y="780030"/>
                  <a:pt x="1072933" y="500842"/>
                  <a:pt x="1345608" y="97229"/>
                </a:cubicBezTo>
                <a:lnTo>
                  <a:pt x="1404676"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eDiscovery, investigations support, </a:t>
            </a:r>
            <a:br>
              <a:rPr lang="en-US" sz="1600">
                <a:solidFill>
                  <a:schemeClr val="tx1"/>
                </a:solidFill>
                <a:latin typeface="+mj-lt"/>
                <a:ea typeface="Segoe UI" pitchFamily="34" charset="0"/>
                <a:cs typeface="Segoe UI" pitchFamily="34" charset="0"/>
              </a:rPr>
            </a:br>
            <a:r>
              <a:rPr lang="en-US" sz="1600">
                <a:solidFill>
                  <a:schemeClr val="tx1"/>
                </a:solidFill>
                <a:latin typeface="+mj-lt"/>
                <a:ea typeface="Segoe UI" pitchFamily="34" charset="0"/>
                <a:cs typeface="Segoe UI" pitchFamily="34" charset="0"/>
              </a:rPr>
              <a:t>and audit logging</a:t>
            </a:r>
          </a:p>
        </p:txBody>
      </p:sp>
      <p:pic>
        <p:nvPicPr>
          <p:cNvPr id="48" name="lock 2" descr="lock">
            <a:extLst>
              <a:ext uri="{FF2B5EF4-FFF2-40B4-BE49-F238E27FC236}">
                <a16:creationId xmlns:a16="http://schemas.microsoft.com/office/drawing/2014/main" id="{D66969E3-23BB-45D1-A19D-9D72C70C510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90262" y="3937637"/>
            <a:ext cx="411483" cy="411480"/>
          </a:xfrm>
          <a:prstGeom prst="rect">
            <a:avLst/>
          </a:prstGeom>
        </p:spPr>
      </p:pic>
      <p:sp>
        <p:nvSpPr>
          <p:cNvPr id="49" name="Rectangle 48">
            <a:extLst>
              <a:ext uri="{FF2B5EF4-FFF2-40B4-BE49-F238E27FC236}">
                <a16:creationId xmlns:a16="http://schemas.microsoft.com/office/drawing/2014/main" id="{93CAD52A-F654-4E98-9DA8-B83265CAABDA}"/>
              </a:ext>
            </a:extLst>
          </p:cNvPr>
          <p:cNvSpPr/>
          <p:nvPr/>
        </p:nvSpPr>
        <p:spPr bwMode="auto">
          <a:xfrm>
            <a:off x="588263" y="1392607"/>
            <a:ext cx="11018520"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Take advantage of integrated </a:t>
            </a:r>
            <a:r>
              <a:rPr kumimoji="0" lang="en-US" sz="1600" b="0" i="0" u="none" strike="noStrike" kern="1200" cap="none" spc="0" normalizeH="0" baseline="0" noProof="0">
                <a:ln>
                  <a:noFill/>
                </a:ln>
                <a:solidFill>
                  <a:srgbClr val="50E6FF"/>
                </a:solidFill>
                <a:effectLst/>
                <a:uLnTx/>
                <a:uFillTx/>
                <a:ea typeface="+mn-ea"/>
                <a:cs typeface="+mn-cs"/>
              </a:rPr>
              <a:t>compliance tools</a:t>
            </a:r>
            <a:r>
              <a:rPr kumimoji="0" lang="en-US" sz="1600" b="0" i="0" u="none" strike="noStrike" kern="1200" cap="none" spc="0" normalizeH="0" baseline="0" noProof="0">
                <a:ln>
                  <a:noFill/>
                </a:ln>
                <a:solidFill>
                  <a:srgbClr val="D83B01"/>
                </a:solidFill>
                <a:effectLst/>
                <a:uLnTx/>
                <a:uFillTx/>
                <a:ea typeface="+mn-ea"/>
                <a:cs typeface="+mn-cs"/>
              </a:rPr>
              <a:t> </a:t>
            </a:r>
            <a:r>
              <a:rPr kumimoji="0" lang="en-US" sz="1600" b="0" i="0" u="none" strike="noStrike" kern="1200" cap="none" spc="0" normalizeH="0" baseline="0" noProof="0">
                <a:ln>
                  <a:noFill/>
                </a:ln>
                <a:solidFill>
                  <a:srgbClr val="FFFFFF"/>
                </a:solidFill>
                <a:effectLst/>
                <a:uLnTx/>
                <a:uFillTx/>
                <a:ea typeface="+mn-ea"/>
                <a:cs typeface="+mn-cs"/>
              </a:rPr>
              <a:t>specifically designed for financial services</a:t>
            </a:r>
            <a:endParaRPr kumimoji="0" lang="en-US" sz="1600" b="0" i="0" u="none" strike="noStrike" kern="1200" cap="none" spc="0" normalizeH="0" baseline="0" noProof="0">
              <a:ln>
                <a:noFill/>
              </a:ln>
              <a:solidFill>
                <a:srgbClr val="FFFFFF"/>
              </a:solidFill>
              <a:effectLst/>
              <a:uLnTx/>
              <a:uFillTx/>
              <a:ea typeface="+mn-ea"/>
              <a:cs typeface="Segoe UI" pitchFamily="34" charset="0"/>
            </a:endParaRPr>
          </a:p>
        </p:txBody>
      </p:sp>
    </p:spTree>
    <p:extLst>
      <p:ext uri="{BB962C8B-B14F-4D97-AF65-F5344CB8AC3E}">
        <p14:creationId xmlns:p14="http://schemas.microsoft.com/office/powerpoint/2010/main" val="20004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2613CBE-ADC7-4C71-86B4-C3609C3F507C}"/>
              </a:ext>
            </a:extLst>
          </p:cNvPr>
          <p:cNvSpPr/>
          <p:nvPr/>
        </p:nvSpPr>
        <p:spPr bwMode="auto">
          <a:xfrm>
            <a:off x="5048307" y="4549757"/>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69" name="Rectangle 68">
            <a:extLst>
              <a:ext uri="{FF2B5EF4-FFF2-40B4-BE49-F238E27FC236}">
                <a16:creationId xmlns:a16="http://schemas.microsoft.com/office/drawing/2014/main" id="{BB00ED15-917C-4483-8416-D490F7A5D181}"/>
              </a:ext>
            </a:extLst>
          </p:cNvPr>
          <p:cNvSpPr/>
          <p:nvPr/>
        </p:nvSpPr>
        <p:spPr bwMode="auto">
          <a:xfrm>
            <a:off x="9688085" y="1658815"/>
            <a:ext cx="2106428" cy="1022927"/>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cxnSp>
        <p:nvCxnSpPr>
          <p:cNvPr id="6" name="Straight Arrow Connector 5">
            <a:extLst>
              <a:ext uri="{FF2B5EF4-FFF2-40B4-BE49-F238E27FC236}">
                <a16:creationId xmlns:a16="http://schemas.microsoft.com/office/drawing/2014/main" id="{A52F89F7-B2AF-4750-801D-244227923C02}"/>
              </a:ext>
            </a:extLst>
          </p:cNvPr>
          <p:cNvCxnSpPr>
            <a:cxnSpLocks/>
          </p:cNvCxnSpPr>
          <p:nvPr/>
        </p:nvCxnSpPr>
        <p:spPr>
          <a:xfrm flipV="1">
            <a:off x="6524406" y="494320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1">
            <a:extLst>
              <a:ext uri="{FF2B5EF4-FFF2-40B4-BE49-F238E27FC236}">
                <a16:creationId xmlns:a16="http://schemas.microsoft.com/office/drawing/2014/main" id="{5C061684-862A-44BD-BFE1-0AA82A781789}"/>
              </a:ext>
            </a:extLst>
          </p:cNvPr>
          <p:cNvSpPr>
            <a:spLocks noGrp="1"/>
          </p:cNvSpPr>
          <p:nvPr>
            <p:ph type="ftr" sz="quarter" idx="3"/>
          </p:nvPr>
        </p:nvSpPr>
        <p:spPr>
          <a:xfrm>
            <a:off x="361840" y="6560266"/>
            <a:ext cx="11586711" cy="118296"/>
          </a:xfrm>
        </p:spPr>
        <p:txBody>
          <a:bodyPr/>
          <a:lstStyle/>
          <a:p>
            <a:pPr defTabSz="914396"/>
            <a:r>
              <a:rPr lang="en-US">
                <a:solidFill>
                  <a:srgbClr val="FFFFFF">
                    <a:lumMod val="65000"/>
                  </a:srgbClr>
                </a:solidFill>
                <a:latin typeface="Segoe UI"/>
              </a:rPr>
              <a:t>© Microsoft Corporation                                                                                  								</a:t>
            </a:r>
          </a:p>
        </p:txBody>
      </p:sp>
      <p:sp>
        <p:nvSpPr>
          <p:cNvPr id="47" name="TextBox 46">
            <a:extLst>
              <a:ext uri="{FF2B5EF4-FFF2-40B4-BE49-F238E27FC236}">
                <a16:creationId xmlns:a16="http://schemas.microsoft.com/office/drawing/2014/main" id="{B4F96AC3-0504-4C66-93D6-6BB59B38728F}"/>
              </a:ext>
            </a:extLst>
          </p:cNvPr>
          <p:cNvSpPr txBox="1"/>
          <p:nvPr/>
        </p:nvSpPr>
        <p:spPr>
          <a:xfrm>
            <a:off x="5451190" y="4508257"/>
            <a:ext cx="161993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Retail Banking Core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48" name="Rectangle 47">
            <a:extLst>
              <a:ext uri="{FF2B5EF4-FFF2-40B4-BE49-F238E27FC236}">
                <a16:creationId xmlns:a16="http://schemas.microsoft.com/office/drawing/2014/main" id="{CE41A373-5E9D-459F-918C-339ADF8FE711}"/>
              </a:ext>
            </a:extLst>
          </p:cNvPr>
          <p:cNvSpPr/>
          <p:nvPr/>
        </p:nvSpPr>
        <p:spPr bwMode="auto">
          <a:xfrm>
            <a:off x="5579313" y="5634041"/>
            <a:ext cx="1957922"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5877362-B9EB-4926-9A5A-ADC6D551FED5}"/>
              </a:ext>
            </a:extLst>
          </p:cNvPr>
          <p:cNvGrpSpPr/>
          <p:nvPr/>
        </p:nvGrpSpPr>
        <p:grpSpPr>
          <a:xfrm>
            <a:off x="5766026" y="5716551"/>
            <a:ext cx="217378" cy="203927"/>
            <a:chOff x="4668269" y="6137180"/>
            <a:chExt cx="207447" cy="194608"/>
          </a:xfrm>
        </p:grpSpPr>
        <p:sp>
          <p:nvSpPr>
            <p:cNvPr id="52" name="Rectangle 51">
              <a:extLst>
                <a:ext uri="{FF2B5EF4-FFF2-40B4-BE49-F238E27FC236}">
                  <a16:creationId xmlns:a16="http://schemas.microsoft.com/office/drawing/2014/main" id="{5C0DE2BB-4380-4F56-96AD-E45CB09DCB02}"/>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3" name="Calendar" title="Icon of a calendar">
              <a:extLst>
                <a:ext uri="{FF2B5EF4-FFF2-40B4-BE49-F238E27FC236}">
                  <a16:creationId xmlns:a16="http://schemas.microsoft.com/office/drawing/2014/main" id="{7C0E9C4D-26A6-4895-8FED-9CF6E8AEA0F1}"/>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57" name="TextBox 56">
            <a:extLst>
              <a:ext uri="{FF2B5EF4-FFF2-40B4-BE49-F238E27FC236}">
                <a16:creationId xmlns:a16="http://schemas.microsoft.com/office/drawing/2014/main" id="{8FB2F589-0C5A-4BB8-9FBB-B5D3BFE758B1}"/>
              </a:ext>
            </a:extLst>
          </p:cNvPr>
          <p:cNvSpPr txBox="1"/>
          <p:nvPr/>
        </p:nvSpPr>
        <p:spPr>
          <a:xfrm>
            <a:off x="6082109" y="5749289"/>
            <a:ext cx="1385947" cy="138499"/>
          </a:xfrm>
          <a:prstGeom prst="rect">
            <a:avLst/>
          </a:prstGeom>
          <a:noFill/>
        </p:spPr>
        <p:txBody>
          <a:bodyPr wrap="square" lIns="0" tIns="0" rIns="0" bIns="0" rtlCol="0" anchor="ctr">
            <a:spAutoFit/>
          </a:bodyPr>
          <a:lstStyle/>
          <a:p>
            <a:pPr defTabSz="914396"/>
            <a:r>
              <a:rPr lang="en-US" sz="900">
                <a:solidFill>
                  <a:srgbClr val="000000"/>
                </a:solidFill>
                <a:latin typeface="Segoe UI"/>
              </a:rPr>
              <a:t>Bank Schema 2 FSI CDM</a:t>
            </a:r>
            <a:endParaRPr lang="en-US" sz="900" b="1">
              <a:solidFill>
                <a:srgbClr val="000000"/>
              </a:solidFill>
              <a:latin typeface="Segoe UI"/>
            </a:endParaRPr>
          </a:p>
        </p:txBody>
      </p:sp>
      <p:sp>
        <p:nvSpPr>
          <p:cNvPr id="124" name="Rectangle 123">
            <a:extLst>
              <a:ext uri="{FF2B5EF4-FFF2-40B4-BE49-F238E27FC236}">
                <a16:creationId xmlns:a16="http://schemas.microsoft.com/office/drawing/2014/main" id="{8CFBBC41-5A68-4A73-A8A3-1706D89E3422}"/>
              </a:ext>
            </a:extLst>
          </p:cNvPr>
          <p:cNvSpPr/>
          <p:nvPr/>
        </p:nvSpPr>
        <p:spPr bwMode="auto">
          <a:xfrm>
            <a:off x="5029934" y="3915199"/>
            <a:ext cx="2154998" cy="38449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25" name="TextBox 124">
            <a:extLst>
              <a:ext uri="{FF2B5EF4-FFF2-40B4-BE49-F238E27FC236}">
                <a16:creationId xmlns:a16="http://schemas.microsoft.com/office/drawing/2014/main" id="{F1A49CF6-E4F6-44EB-B789-2D53BBD462E2}"/>
              </a:ext>
            </a:extLst>
          </p:cNvPr>
          <p:cNvSpPr txBox="1"/>
          <p:nvPr/>
        </p:nvSpPr>
        <p:spPr>
          <a:xfrm>
            <a:off x="5852871" y="4049204"/>
            <a:ext cx="728254" cy="138499"/>
          </a:xfrm>
          <a:prstGeom prst="rect">
            <a:avLst/>
          </a:prstGeom>
          <a:noFill/>
        </p:spPr>
        <p:txBody>
          <a:bodyPr wrap="square" lIns="0" tIns="0" rIns="0" bIns="0" rtlCol="0">
            <a:spAutoFit/>
          </a:bodyPr>
          <a:lstStyle/>
          <a:p>
            <a:pPr defTabSz="914396"/>
            <a:r>
              <a:rPr lang="en-US" sz="900">
                <a:solidFill>
                  <a:srgbClr val="000000"/>
                </a:solidFill>
                <a:latin typeface="Segoe UI"/>
              </a:rPr>
              <a:t>FSI CI Entities </a:t>
            </a:r>
          </a:p>
        </p:txBody>
      </p:sp>
      <p:cxnSp>
        <p:nvCxnSpPr>
          <p:cNvPr id="129" name="Straight Arrow Connector 128">
            <a:extLst>
              <a:ext uri="{FF2B5EF4-FFF2-40B4-BE49-F238E27FC236}">
                <a16:creationId xmlns:a16="http://schemas.microsoft.com/office/drawing/2014/main" id="{A8BE3234-AA41-47D9-81E0-671206EEF672}"/>
              </a:ext>
            </a:extLst>
          </p:cNvPr>
          <p:cNvCxnSpPr>
            <a:cxnSpLocks/>
          </p:cNvCxnSpPr>
          <p:nvPr/>
        </p:nvCxnSpPr>
        <p:spPr>
          <a:xfrm flipV="1">
            <a:off x="6196929" y="3678505"/>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650E0498-A286-4B25-A2BD-528C1AB7D4DC}"/>
              </a:ext>
            </a:extLst>
          </p:cNvPr>
          <p:cNvSpPr/>
          <p:nvPr/>
        </p:nvSpPr>
        <p:spPr bwMode="auto">
          <a:xfrm>
            <a:off x="5252718" y="6165544"/>
            <a:ext cx="6538793"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25A7848F-8444-45ED-831D-BEA3CE5AAF8C}"/>
              </a:ext>
            </a:extLst>
          </p:cNvPr>
          <p:cNvSpPr txBox="1"/>
          <p:nvPr/>
        </p:nvSpPr>
        <p:spPr>
          <a:xfrm>
            <a:off x="7468056" y="6258909"/>
            <a:ext cx="1385947"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Banking Core Compute</a:t>
            </a:r>
            <a:endParaRPr lang="en-US" sz="1050">
              <a:solidFill>
                <a:srgbClr val="000000"/>
              </a:solidFill>
              <a:latin typeface="Segoe UI"/>
            </a:endParaRPr>
          </a:p>
          <a:p>
            <a:pPr defTabSz="914396"/>
            <a:endParaRPr lang="en-US" sz="800" b="1">
              <a:solidFill>
                <a:srgbClr val="000000"/>
              </a:solidFill>
              <a:latin typeface="Segoe UI"/>
            </a:endParaRPr>
          </a:p>
        </p:txBody>
      </p:sp>
      <p:sp>
        <p:nvSpPr>
          <p:cNvPr id="151" name="Rectangle 150">
            <a:extLst>
              <a:ext uri="{FF2B5EF4-FFF2-40B4-BE49-F238E27FC236}">
                <a16:creationId xmlns:a16="http://schemas.microsoft.com/office/drawing/2014/main" id="{E09225A7-3E10-42CD-BCEB-E374D630F864}"/>
              </a:ext>
            </a:extLst>
          </p:cNvPr>
          <p:cNvSpPr/>
          <p:nvPr/>
        </p:nvSpPr>
        <p:spPr bwMode="auto">
          <a:xfrm>
            <a:off x="6463381" y="6026263"/>
            <a:ext cx="2023530" cy="5300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cxnSp>
        <p:nvCxnSpPr>
          <p:cNvPr id="146" name="Straight Arrow Connector 145">
            <a:extLst>
              <a:ext uri="{FF2B5EF4-FFF2-40B4-BE49-F238E27FC236}">
                <a16:creationId xmlns:a16="http://schemas.microsoft.com/office/drawing/2014/main" id="{99CB6662-0DA4-4069-BA5A-B1A389565CA2}"/>
              </a:ext>
            </a:extLst>
          </p:cNvPr>
          <p:cNvCxnSpPr>
            <a:cxnSpLocks/>
          </p:cNvCxnSpPr>
          <p:nvPr/>
        </p:nvCxnSpPr>
        <p:spPr>
          <a:xfrm flipV="1">
            <a:off x="6546418" y="5971134"/>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3BB5E7BF-DB6D-4890-958F-9DD821010969}"/>
              </a:ext>
            </a:extLst>
          </p:cNvPr>
          <p:cNvGrpSpPr/>
          <p:nvPr/>
        </p:nvGrpSpPr>
        <p:grpSpPr>
          <a:xfrm>
            <a:off x="112226" y="4126862"/>
            <a:ext cx="2169934" cy="2004083"/>
            <a:chOff x="277713" y="3389091"/>
            <a:chExt cx="2213446" cy="2044268"/>
          </a:xfrm>
        </p:grpSpPr>
        <p:sp>
          <p:nvSpPr>
            <p:cNvPr id="153" name="Rectangle 152">
              <a:extLst>
                <a:ext uri="{FF2B5EF4-FFF2-40B4-BE49-F238E27FC236}">
                  <a16:creationId xmlns:a16="http://schemas.microsoft.com/office/drawing/2014/main" id="{17232458-8E81-48C8-8821-153D06128004}"/>
                </a:ext>
              </a:extLst>
            </p:cNvPr>
            <p:cNvSpPr/>
            <p:nvPr/>
          </p:nvSpPr>
          <p:spPr bwMode="auto">
            <a:xfrm>
              <a:off x="449023" y="3755649"/>
              <a:ext cx="1914538" cy="1677710"/>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56F74F39-D192-4491-A425-0D595D9E6A46}"/>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55" name="Rectangle 154">
              <a:extLst>
                <a:ext uri="{FF2B5EF4-FFF2-40B4-BE49-F238E27FC236}">
                  <a16:creationId xmlns:a16="http://schemas.microsoft.com/office/drawing/2014/main" id="{E154048A-2D03-4D27-9BC6-FB705053DA61}"/>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FD9F800F-04D1-4EB3-9FC3-59CB3FF71880}"/>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ECC94DA8-9BE5-465B-9483-46F2269A7AD9}"/>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58" name="TextBox 157">
              <a:extLst>
                <a:ext uri="{FF2B5EF4-FFF2-40B4-BE49-F238E27FC236}">
                  <a16:creationId xmlns:a16="http://schemas.microsoft.com/office/drawing/2014/main" id="{FCF9D57B-BE4B-49F3-8F9A-0C5D13EAC881}"/>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Banking Environment</a:t>
              </a:r>
              <a:endParaRPr lang="en-US" sz="1000">
                <a:gradFill>
                  <a:gsLst>
                    <a:gs pos="2917">
                      <a:srgbClr val="000000"/>
                    </a:gs>
                    <a:gs pos="30000">
                      <a:srgbClr val="000000"/>
                    </a:gs>
                  </a:gsLst>
                  <a:lin ang="5400000" scaled="0"/>
                </a:gradFill>
                <a:latin typeface="Segoe UI"/>
              </a:endParaRPr>
            </a:p>
          </p:txBody>
        </p:sp>
        <p:sp>
          <p:nvSpPr>
            <p:cNvPr id="159" name="TextBox 158">
              <a:extLst>
                <a:ext uri="{FF2B5EF4-FFF2-40B4-BE49-F238E27FC236}">
                  <a16:creationId xmlns:a16="http://schemas.microsoft.com/office/drawing/2014/main" id="{65B208B0-11CB-44F8-B227-F246255670B8}"/>
                </a:ext>
              </a:extLst>
            </p:cNvPr>
            <p:cNvSpPr txBox="1"/>
            <p:nvPr/>
          </p:nvSpPr>
          <p:spPr>
            <a:xfrm>
              <a:off x="712326" y="3779509"/>
              <a:ext cx="1778833" cy="52150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Financial Services</a:t>
              </a:r>
            </a:p>
          </p:txBody>
        </p:sp>
        <p:sp>
          <p:nvSpPr>
            <p:cNvPr id="160" name="Rectangle 159">
              <a:extLst>
                <a:ext uri="{FF2B5EF4-FFF2-40B4-BE49-F238E27FC236}">
                  <a16:creationId xmlns:a16="http://schemas.microsoft.com/office/drawing/2014/main" id="{A7897315-FDA3-462D-952E-93AC0E2ECA35}"/>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99BB3661-BDCC-462F-A4B8-96CEB07E9E54}"/>
                </a:ext>
              </a:extLst>
            </p:cNvPr>
            <p:cNvSpPr txBox="1"/>
            <p:nvPr/>
          </p:nvSpPr>
          <p:spPr>
            <a:xfrm>
              <a:off x="712326" y="4911970"/>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Customization</a:t>
              </a:r>
              <a:endParaRPr lang="en-US" sz="1000">
                <a:gradFill>
                  <a:gsLst>
                    <a:gs pos="2917">
                      <a:srgbClr val="000000"/>
                    </a:gs>
                    <a:gs pos="30000">
                      <a:srgbClr val="000000"/>
                    </a:gs>
                  </a:gsLst>
                  <a:lin ang="5400000" scaled="0"/>
                </a:gradFill>
                <a:latin typeface="Segoe UI"/>
              </a:endParaRPr>
            </a:p>
          </p:txBody>
        </p:sp>
      </p:grpSp>
      <p:sp>
        <p:nvSpPr>
          <p:cNvPr id="163" name="TextBox 162">
            <a:extLst>
              <a:ext uri="{FF2B5EF4-FFF2-40B4-BE49-F238E27FC236}">
                <a16:creationId xmlns:a16="http://schemas.microsoft.com/office/drawing/2014/main" id="{9A05B6D9-D783-47C5-897D-DE3A980E8E91}"/>
              </a:ext>
            </a:extLst>
          </p:cNvPr>
          <p:cNvSpPr txBox="1"/>
          <p:nvPr/>
        </p:nvSpPr>
        <p:spPr>
          <a:xfrm>
            <a:off x="400488" y="5702070"/>
            <a:ext cx="54449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96"/>
            <a:r>
              <a:rPr lang="en-US" sz="1200">
                <a:solidFill>
                  <a:srgbClr val="000000"/>
                </a:solidFill>
                <a:latin typeface="Segoe UI"/>
              </a:rPr>
              <a:t>✦✦</a:t>
            </a:r>
          </a:p>
          <a:p>
            <a:pPr defTabSz="914396"/>
            <a:endParaRPr lang="en-US" sz="2000">
              <a:solidFill>
                <a:srgbClr val="000000"/>
              </a:solidFill>
              <a:latin typeface="Segoe UI"/>
            </a:endParaRPr>
          </a:p>
        </p:txBody>
      </p:sp>
      <p:sp>
        <p:nvSpPr>
          <p:cNvPr id="165" name="Rectangle 164">
            <a:extLst>
              <a:ext uri="{FF2B5EF4-FFF2-40B4-BE49-F238E27FC236}">
                <a16:creationId xmlns:a16="http://schemas.microsoft.com/office/drawing/2014/main" id="{C9DC48F9-B600-43EE-93C1-750DB1C6A049}"/>
              </a:ext>
            </a:extLst>
          </p:cNvPr>
          <p:cNvSpPr/>
          <p:nvPr/>
        </p:nvSpPr>
        <p:spPr bwMode="auto">
          <a:xfrm>
            <a:off x="2481034" y="6165544"/>
            <a:ext cx="2666696"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TextBox 168">
            <a:extLst>
              <a:ext uri="{FF2B5EF4-FFF2-40B4-BE49-F238E27FC236}">
                <a16:creationId xmlns:a16="http://schemas.microsoft.com/office/drawing/2014/main" id="{9606DE1A-EDB0-478D-AEA3-9D1F11CEEDE2}"/>
              </a:ext>
            </a:extLst>
          </p:cNvPr>
          <p:cNvSpPr txBox="1"/>
          <p:nvPr/>
        </p:nvSpPr>
        <p:spPr>
          <a:xfrm>
            <a:off x="2967352" y="6269395"/>
            <a:ext cx="1675802"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Additional Bank Data Sources</a:t>
            </a:r>
            <a:endParaRPr lang="en-US" sz="1050">
              <a:solidFill>
                <a:srgbClr val="000000"/>
              </a:solidFill>
              <a:latin typeface="Segoe UI"/>
            </a:endParaRPr>
          </a:p>
          <a:p>
            <a:pPr defTabSz="914396"/>
            <a:endParaRPr lang="en-US" sz="800" b="1">
              <a:solidFill>
                <a:srgbClr val="000000"/>
              </a:solidFill>
              <a:latin typeface="Segoe UI"/>
            </a:endParaRPr>
          </a:p>
        </p:txBody>
      </p:sp>
      <p:cxnSp>
        <p:nvCxnSpPr>
          <p:cNvPr id="171" name="Straight Arrow Connector 170">
            <a:extLst>
              <a:ext uri="{FF2B5EF4-FFF2-40B4-BE49-F238E27FC236}">
                <a16:creationId xmlns:a16="http://schemas.microsoft.com/office/drawing/2014/main" id="{5E59BF3C-09CA-4E98-A15F-4257EC6777EF}"/>
              </a:ext>
            </a:extLst>
          </p:cNvPr>
          <p:cNvCxnSpPr>
            <a:cxnSpLocks/>
          </p:cNvCxnSpPr>
          <p:nvPr/>
        </p:nvCxnSpPr>
        <p:spPr>
          <a:xfrm flipV="1">
            <a:off x="6194206" y="4315793"/>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122710-C1D8-472E-993E-C23BD588F5F7}"/>
              </a:ext>
            </a:extLst>
          </p:cNvPr>
          <p:cNvCxnSpPr>
            <a:cxnSpLocks/>
          </p:cNvCxnSpPr>
          <p:nvPr/>
        </p:nvCxnSpPr>
        <p:spPr>
          <a:xfrm>
            <a:off x="3035085" y="5790940"/>
            <a:ext cx="0" cy="374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F3E168B-1689-446A-A222-68FEAC26A6D6}"/>
              </a:ext>
            </a:extLst>
          </p:cNvPr>
          <p:cNvCxnSpPr>
            <a:cxnSpLocks/>
          </p:cNvCxnSpPr>
          <p:nvPr/>
        </p:nvCxnSpPr>
        <p:spPr>
          <a:xfrm>
            <a:off x="3035085" y="5790940"/>
            <a:ext cx="22992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AF7F6FE-64DE-4242-83B6-A3417439D530}"/>
              </a:ext>
            </a:extLst>
          </p:cNvPr>
          <p:cNvCxnSpPr>
            <a:cxnSpLocks/>
          </p:cNvCxnSpPr>
          <p:nvPr/>
        </p:nvCxnSpPr>
        <p:spPr>
          <a:xfrm>
            <a:off x="5334334" y="5795207"/>
            <a:ext cx="0" cy="370337"/>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A9D736DC-13B1-4CE6-BEAB-49DFC5F6786D}"/>
              </a:ext>
            </a:extLst>
          </p:cNvPr>
          <p:cNvSpPr/>
          <p:nvPr/>
        </p:nvSpPr>
        <p:spPr bwMode="auto">
          <a:xfrm>
            <a:off x="3336978" y="5900144"/>
            <a:ext cx="1700961" cy="179115"/>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lang="en-US" sz="800" kern="0">
                <a:solidFill>
                  <a:srgbClr val="243A5E"/>
                </a:solidFill>
                <a:latin typeface="Segoe UI Semibold"/>
                <a:cs typeface="Segoe UI" panose="020B0502040204020203" pitchFamily="34" charset="0"/>
              </a:rPr>
              <a:t>Non-Customer Experience optional data</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p:txBody>
      </p:sp>
      <p:cxnSp>
        <p:nvCxnSpPr>
          <p:cNvPr id="186" name="Straight Arrow Connector 185">
            <a:extLst>
              <a:ext uri="{FF2B5EF4-FFF2-40B4-BE49-F238E27FC236}">
                <a16:creationId xmlns:a16="http://schemas.microsoft.com/office/drawing/2014/main" id="{523E2FB4-2C84-4B61-BD4B-2EC55F647BBE}"/>
              </a:ext>
            </a:extLst>
          </p:cNvPr>
          <p:cNvCxnSpPr>
            <a:cxnSpLocks/>
          </p:cNvCxnSpPr>
          <p:nvPr/>
        </p:nvCxnSpPr>
        <p:spPr>
          <a:xfrm flipV="1">
            <a:off x="3506885" y="5151589"/>
            <a:ext cx="0" cy="58479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B5124303-BBC7-4DF3-B5E3-877B85384250}"/>
              </a:ext>
            </a:extLst>
          </p:cNvPr>
          <p:cNvSpPr/>
          <p:nvPr/>
        </p:nvSpPr>
        <p:spPr bwMode="auto">
          <a:xfrm>
            <a:off x="2511126" y="4551451"/>
            <a:ext cx="2106428" cy="403824"/>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93" name="TextBox 192">
            <a:extLst>
              <a:ext uri="{FF2B5EF4-FFF2-40B4-BE49-F238E27FC236}">
                <a16:creationId xmlns:a16="http://schemas.microsoft.com/office/drawing/2014/main" id="{0E21F04D-3B45-445D-9FAF-20860995592B}"/>
              </a:ext>
            </a:extLst>
          </p:cNvPr>
          <p:cNvSpPr txBox="1"/>
          <p:nvPr/>
        </p:nvSpPr>
        <p:spPr>
          <a:xfrm>
            <a:off x="2856555" y="4474633"/>
            <a:ext cx="1619935"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a:solidFill>
                  <a:srgbClr val="000000"/>
                </a:solidFill>
                <a:latin typeface="Segoe UI"/>
              </a:rPr>
              <a:t>CI Data Store and Retail Banking Entities</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195" name="Rectangle 194">
            <a:extLst>
              <a:ext uri="{FF2B5EF4-FFF2-40B4-BE49-F238E27FC236}">
                <a16:creationId xmlns:a16="http://schemas.microsoft.com/office/drawing/2014/main" id="{DDB47363-9BEE-4408-9D2E-342FD2361C0C}"/>
              </a:ext>
            </a:extLst>
          </p:cNvPr>
          <p:cNvSpPr/>
          <p:nvPr/>
        </p:nvSpPr>
        <p:spPr bwMode="auto">
          <a:xfrm>
            <a:off x="5029935" y="3266045"/>
            <a:ext cx="2154996"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1" name="TextBox 200">
            <a:extLst>
              <a:ext uri="{FF2B5EF4-FFF2-40B4-BE49-F238E27FC236}">
                <a16:creationId xmlns:a16="http://schemas.microsoft.com/office/drawing/2014/main" id="{2B04CC41-3358-4915-A8B9-869A959B74B6}"/>
              </a:ext>
            </a:extLst>
          </p:cNvPr>
          <p:cNvSpPr txBox="1"/>
          <p:nvPr/>
        </p:nvSpPr>
        <p:spPr>
          <a:xfrm>
            <a:off x="5399920" y="3389041"/>
            <a:ext cx="1847547" cy="138499"/>
          </a:xfrm>
          <a:prstGeom prst="rect">
            <a:avLst/>
          </a:prstGeom>
          <a:noFill/>
        </p:spPr>
        <p:txBody>
          <a:bodyPr wrap="square" lIns="0" tIns="0" rIns="0" bIns="0" rtlCol="0">
            <a:spAutoFit/>
          </a:bodyPr>
          <a:lstStyle/>
          <a:p>
            <a:pPr defTabSz="914396"/>
            <a:r>
              <a:rPr lang="en-US" sz="900">
                <a:solidFill>
                  <a:srgbClr val="000000"/>
                </a:solidFill>
                <a:latin typeface="Segoe UI"/>
              </a:rPr>
              <a:t>FSI Core Retail Banking Plugins</a:t>
            </a:r>
          </a:p>
        </p:txBody>
      </p:sp>
      <p:sp>
        <p:nvSpPr>
          <p:cNvPr id="203" name="Rectangle 202">
            <a:extLst>
              <a:ext uri="{FF2B5EF4-FFF2-40B4-BE49-F238E27FC236}">
                <a16:creationId xmlns:a16="http://schemas.microsoft.com/office/drawing/2014/main" id="{C4AFEAE7-5888-46B9-8AF4-0D9FF7F3106B}"/>
              </a:ext>
            </a:extLst>
          </p:cNvPr>
          <p:cNvSpPr/>
          <p:nvPr/>
        </p:nvSpPr>
        <p:spPr bwMode="auto">
          <a:xfrm>
            <a:off x="2536726" y="3271725"/>
            <a:ext cx="2106428" cy="9105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7" name="TextBox 206">
            <a:extLst>
              <a:ext uri="{FF2B5EF4-FFF2-40B4-BE49-F238E27FC236}">
                <a16:creationId xmlns:a16="http://schemas.microsoft.com/office/drawing/2014/main" id="{18F0C9A2-2879-4A4B-988C-BF7DAD819713}"/>
              </a:ext>
            </a:extLst>
          </p:cNvPr>
          <p:cNvSpPr txBox="1"/>
          <p:nvPr/>
        </p:nvSpPr>
        <p:spPr>
          <a:xfrm>
            <a:off x="2795607" y="3490297"/>
            <a:ext cx="1847547" cy="507831"/>
          </a:xfrm>
          <a:prstGeom prst="rect">
            <a:avLst/>
          </a:prstGeom>
          <a:noFill/>
        </p:spPr>
        <p:txBody>
          <a:bodyPr wrap="square" lIns="0" tIns="0" rIns="0" bIns="0" rtlCol="0">
            <a:spAutoFit/>
          </a:bodyPr>
          <a:lstStyle/>
          <a:p>
            <a:pPr defTabSz="914396"/>
            <a:r>
              <a:rPr lang="en-US" sz="900">
                <a:solidFill>
                  <a:srgbClr val="000000"/>
                </a:solidFill>
                <a:latin typeface="Segoe UI"/>
              </a:rPr>
              <a:t>Customer Intelligence</a:t>
            </a:r>
          </a:p>
          <a:p>
            <a:pPr marL="171450" indent="-171450" defTabSz="914396">
              <a:buFont typeface="Arial" panose="020B0604020202020204" pitchFamily="34" charset="0"/>
              <a:buChar char="•"/>
            </a:pPr>
            <a:r>
              <a:rPr lang="en-US" sz="800">
                <a:solidFill>
                  <a:srgbClr val="000000"/>
                </a:solidFill>
                <a:latin typeface="Segoe UI"/>
              </a:rPr>
              <a:t>FSI Segments</a:t>
            </a:r>
          </a:p>
          <a:p>
            <a:pPr marL="171450" indent="-171450" defTabSz="914396">
              <a:buFont typeface="Arial" panose="020B0604020202020204" pitchFamily="34" charset="0"/>
              <a:buChar char="•"/>
            </a:pPr>
            <a:r>
              <a:rPr lang="en-US" sz="800">
                <a:solidFill>
                  <a:srgbClr val="000000"/>
                </a:solidFill>
                <a:latin typeface="Segoe UI"/>
              </a:rPr>
              <a:t>FSI Models (FSI Churn)</a:t>
            </a:r>
          </a:p>
          <a:p>
            <a:pPr marL="171450" indent="-171450" defTabSz="914396">
              <a:buFont typeface="Arial" panose="020B0604020202020204" pitchFamily="34" charset="0"/>
              <a:buChar char="•"/>
            </a:pPr>
            <a:r>
              <a:rPr lang="en-US" sz="800">
                <a:solidFill>
                  <a:srgbClr val="000000"/>
                </a:solidFill>
                <a:latin typeface="Segoe UI"/>
              </a:rPr>
              <a:t>FSI Measures</a:t>
            </a:r>
          </a:p>
        </p:txBody>
      </p:sp>
      <p:cxnSp>
        <p:nvCxnSpPr>
          <p:cNvPr id="209" name="Straight Arrow Connector 208">
            <a:extLst>
              <a:ext uri="{FF2B5EF4-FFF2-40B4-BE49-F238E27FC236}">
                <a16:creationId xmlns:a16="http://schemas.microsoft.com/office/drawing/2014/main" id="{A98B0784-51B5-4244-AF7F-BCCAF641C44A}"/>
              </a:ext>
            </a:extLst>
          </p:cNvPr>
          <p:cNvCxnSpPr>
            <a:cxnSpLocks/>
          </p:cNvCxnSpPr>
          <p:nvPr/>
        </p:nvCxnSpPr>
        <p:spPr>
          <a:xfrm flipV="1">
            <a:off x="3506885" y="4249276"/>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AF54EA49-CCF7-427C-8D95-EB7E30D53478}"/>
              </a:ext>
            </a:extLst>
          </p:cNvPr>
          <p:cNvSpPr/>
          <p:nvPr/>
        </p:nvSpPr>
        <p:spPr>
          <a:xfrm>
            <a:off x="2355940" y="2904078"/>
            <a:ext cx="2385393" cy="219630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152B305-F81C-4E54-BE89-442375110CC2}"/>
              </a:ext>
            </a:extLst>
          </p:cNvPr>
          <p:cNvSpPr/>
          <p:nvPr/>
        </p:nvSpPr>
        <p:spPr>
          <a:xfrm>
            <a:off x="4830328" y="2900225"/>
            <a:ext cx="5532871" cy="264746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094C015A-D8E7-4535-98C0-687C6333F542}"/>
              </a:ext>
            </a:extLst>
          </p:cNvPr>
          <p:cNvSpPr txBox="1"/>
          <p:nvPr/>
        </p:nvSpPr>
        <p:spPr>
          <a:xfrm>
            <a:off x="2793550" y="2867113"/>
            <a:ext cx="1847547" cy="4001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1000">
                <a:solidFill>
                  <a:srgbClr val="000000"/>
                </a:solidFill>
                <a:latin typeface="Segoe UI"/>
              </a:rPr>
              <a:t>Dynamics 365 Customer Insights</a:t>
            </a:r>
            <a:endParaRPr lang="en-US" sz="1000" b="1">
              <a:solidFill>
                <a:srgbClr val="000000"/>
              </a:solidFill>
              <a:latin typeface="Segoe UI"/>
            </a:endParaRPr>
          </a:p>
          <a:p>
            <a:pPr defTabSz="914396"/>
            <a:endParaRPr lang="en-US" sz="800" b="1">
              <a:solidFill>
                <a:srgbClr val="000000"/>
              </a:solidFill>
              <a:latin typeface="Segoe UI"/>
            </a:endParaRPr>
          </a:p>
        </p:txBody>
      </p:sp>
      <p:pic>
        <p:nvPicPr>
          <p:cNvPr id="2" name="Picture 1">
            <a:extLst>
              <a:ext uri="{FF2B5EF4-FFF2-40B4-BE49-F238E27FC236}">
                <a16:creationId xmlns:a16="http://schemas.microsoft.com/office/drawing/2014/main" id="{1C7CE573-CB8B-47B6-9732-BBAD78B701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8037" y="2934471"/>
            <a:ext cx="261714" cy="261714"/>
          </a:xfrm>
          <a:prstGeom prst="rect">
            <a:avLst/>
          </a:prstGeom>
        </p:spPr>
      </p:pic>
      <p:sp>
        <p:nvSpPr>
          <p:cNvPr id="3" name="TextBox 2">
            <a:extLst>
              <a:ext uri="{FF2B5EF4-FFF2-40B4-BE49-F238E27FC236}">
                <a16:creationId xmlns:a16="http://schemas.microsoft.com/office/drawing/2014/main" id="{A38CE09B-3342-43B1-AE22-C4EB107AC11F}"/>
              </a:ext>
            </a:extLst>
          </p:cNvPr>
          <p:cNvSpPr txBox="1"/>
          <p:nvPr/>
        </p:nvSpPr>
        <p:spPr>
          <a:xfrm>
            <a:off x="4785972" y="2988733"/>
            <a:ext cx="1677409" cy="276999"/>
          </a:xfrm>
          <a:prstGeom prst="rect">
            <a:avLst/>
          </a:prstGeom>
          <a:noFill/>
        </p:spPr>
        <p:txBody>
          <a:bodyPr wrap="square" lIns="0" tIns="0" rIns="0" bIns="0" rtlCol="0" anchor="ctr">
            <a:spAutoFit/>
          </a:bodyPr>
          <a:lstStyle/>
          <a:p>
            <a:pPr algn="ctr" defTabSz="914396"/>
            <a:r>
              <a:rPr lang="en-US" sz="1000">
                <a:solidFill>
                  <a:srgbClr val="000000"/>
                </a:solidFill>
                <a:latin typeface="Segoe UI"/>
              </a:rPr>
              <a:t>Dataverse</a:t>
            </a:r>
            <a:endParaRPr lang="en-US" sz="900" b="1">
              <a:solidFill>
                <a:srgbClr val="000000"/>
              </a:solidFill>
              <a:latin typeface="Segoe UI"/>
            </a:endParaRPr>
          </a:p>
          <a:p>
            <a:pPr defTabSz="914396"/>
            <a:endParaRPr lang="en-US" sz="800" b="1">
              <a:solidFill>
                <a:srgbClr val="000000"/>
              </a:solidFill>
              <a:latin typeface="Segoe UI"/>
            </a:endParaRPr>
          </a:p>
        </p:txBody>
      </p:sp>
      <p:pic>
        <p:nvPicPr>
          <p:cNvPr id="5" name="Picture 4">
            <a:extLst>
              <a:ext uri="{FF2B5EF4-FFF2-40B4-BE49-F238E27FC236}">
                <a16:creationId xmlns:a16="http://schemas.microsoft.com/office/drawing/2014/main" id="{508A3410-1CFE-497A-8CF2-C10ECC33B5AB}"/>
              </a:ext>
            </a:extLst>
          </p:cNvPr>
          <p:cNvPicPr>
            <a:picLocks noChangeAspect="1"/>
          </p:cNvPicPr>
          <p:nvPr/>
        </p:nvPicPr>
        <p:blipFill>
          <a:blip r:embed="rId3"/>
          <a:stretch>
            <a:fillRect/>
          </a:stretch>
        </p:blipFill>
        <p:spPr>
          <a:xfrm>
            <a:off x="5063233" y="2941879"/>
            <a:ext cx="261838" cy="235617"/>
          </a:xfrm>
          <a:prstGeom prst="rect">
            <a:avLst/>
          </a:prstGeom>
        </p:spPr>
      </p:pic>
      <p:cxnSp>
        <p:nvCxnSpPr>
          <p:cNvPr id="7" name="Straight Arrow Connector 6">
            <a:extLst>
              <a:ext uri="{FF2B5EF4-FFF2-40B4-BE49-F238E27FC236}">
                <a16:creationId xmlns:a16="http://schemas.microsoft.com/office/drawing/2014/main" id="{D651BC99-96D6-49C1-8D0B-813DB1B958C3}"/>
              </a:ext>
            </a:extLst>
          </p:cNvPr>
          <p:cNvCxnSpPr>
            <a:cxnSpLocks/>
          </p:cNvCxnSpPr>
          <p:nvPr/>
        </p:nvCxnSpPr>
        <p:spPr>
          <a:xfrm flipH="1">
            <a:off x="4677022" y="4769775"/>
            <a:ext cx="296607" cy="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CD9BAC-CB6E-4D50-BA68-4CF003B1A16D}"/>
              </a:ext>
            </a:extLst>
          </p:cNvPr>
          <p:cNvSpPr/>
          <p:nvPr/>
        </p:nvSpPr>
        <p:spPr>
          <a:xfrm>
            <a:off x="2355941" y="1178134"/>
            <a:ext cx="2426696" cy="161674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674575-3AD5-4E48-B112-67B937FF6C16}"/>
              </a:ext>
            </a:extLst>
          </p:cNvPr>
          <p:cNvSpPr/>
          <p:nvPr/>
        </p:nvSpPr>
        <p:spPr>
          <a:xfrm>
            <a:off x="4903304" y="1183937"/>
            <a:ext cx="2281627" cy="161291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F64BA-D349-4D9E-AE38-1C990A6DA528}"/>
              </a:ext>
            </a:extLst>
          </p:cNvPr>
          <p:cNvSpPr/>
          <p:nvPr/>
        </p:nvSpPr>
        <p:spPr bwMode="auto">
          <a:xfrm>
            <a:off x="2570594" y="1646062"/>
            <a:ext cx="2106428" cy="107490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534FC032-2F63-4C75-8BF1-17A8477CA0AA}"/>
              </a:ext>
            </a:extLst>
          </p:cNvPr>
          <p:cNvSpPr txBox="1"/>
          <p:nvPr/>
        </p:nvSpPr>
        <p:spPr>
          <a:xfrm>
            <a:off x="2856555" y="1704501"/>
            <a:ext cx="1786599" cy="754053"/>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Connections </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5" name="Picture 14" descr="Shape&#10;&#10;Description automatically generated">
            <a:extLst>
              <a:ext uri="{FF2B5EF4-FFF2-40B4-BE49-F238E27FC236}">
                <a16:creationId xmlns:a16="http://schemas.microsoft.com/office/drawing/2014/main" id="{5FE258BD-F78E-440B-9576-5B824B9F1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117" y="1725310"/>
            <a:ext cx="212242" cy="212240"/>
          </a:xfrm>
          <a:prstGeom prst="rect">
            <a:avLst/>
          </a:prstGeom>
          <a:effectLst>
            <a:outerShdw blurRad="76200" dist="38100" dir="5400000" algn="t" rotWithShape="0">
              <a:prstClr val="black">
                <a:alpha val="20000"/>
              </a:prstClr>
            </a:outerShdw>
          </a:effectLst>
        </p:spPr>
      </p:pic>
      <p:sp>
        <p:nvSpPr>
          <p:cNvPr id="16" name="TextBox 15">
            <a:extLst>
              <a:ext uri="{FF2B5EF4-FFF2-40B4-BE49-F238E27FC236}">
                <a16:creationId xmlns:a16="http://schemas.microsoft.com/office/drawing/2014/main" id="{D6693A38-24A1-4BA9-B9DE-FA6F9F1E3967}"/>
              </a:ext>
            </a:extLst>
          </p:cNvPr>
          <p:cNvSpPr txBox="1"/>
          <p:nvPr/>
        </p:nvSpPr>
        <p:spPr>
          <a:xfrm>
            <a:off x="2621117" y="1162771"/>
            <a:ext cx="1847547"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Unified Customer Profile</a:t>
            </a:r>
          </a:p>
          <a:p>
            <a:pPr defTabSz="914396"/>
            <a:endParaRPr lang="en-US" sz="800" b="1">
              <a:solidFill>
                <a:srgbClr val="000000"/>
              </a:solidFill>
              <a:latin typeface="Segoe UI"/>
            </a:endParaRPr>
          </a:p>
        </p:txBody>
      </p:sp>
      <p:sp>
        <p:nvSpPr>
          <p:cNvPr id="17" name="Rectangle 16">
            <a:extLst>
              <a:ext uri="{FF2B5EF4-FFF2-40B4-BE49-F238E27FC236}">
                <a16:creationId xmlns:a16="http://schemas.microsoft.com/office/drawing/2014/main" id="{88628C61-D4A9-4AA8-B483-C19FA8ECB4EE}"/>
              </a:ext>
            </a:extLst>
          </p:cNvPr>
          <p:cNvSpPr/>
          <p:nvPr/>
        </p:nvSpPr>
        <p:spPr bwMode="auto">
          <a:xfrm>
            <a:off x="5012095" y="1628986"/>
            <a:ext cx="2106428" cy="106987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8" name="TextBox 17">
            <a:extLst>
              <a:ext uri="{FF2B5EF4-FFF2-40B4-BE49-F238E27FC236}">
                <a16:creationId xmlns:a16="http://schemas.microsoft.com/office/drawing/2014/main" id="{D19C0BD9-0070-4E10-AF38-0E89565C0E6C}"/>
              </a:ext>
            </a:extLst>
          </p:cNvPr>
          <p:cNvSpPr txBox="1"/>
          <p:nvPr/>
        </p:nvSpPr>
        <p:spPr>
          <a:xfrm>
            <a:off x="5286365" y="1989246"/>
            <a:ext cx="1786599" cy="630942"/>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9" name="Picture 18" descr="Shape&#10;&#10;Description automatically generated">
            <a:extLst>
              <a:ext uri="{FF2B5EF4-FFF2-40B4-BE49-F238E27FC236}">
                <a16:creationId xmlns:a16="http://schemas.microsoft.com/office/drawing/2014/main" id="{B05F00B6-E778-42B9-B37E-9A13DA0A0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06" y="1967230"/>
            <a:ext cx="212242" cy="212240"/>
          </a:xfrm>
          <a:prstGeom prst="rect">
            <a:avLst/>
          </a:prstGeom>
          <a:effectLst>
            <a:outerShdw blurRad="76200" dist="38100" dir="5400000" algn="t" rotWithShape="0">
              <a:prstClr val="black">
                <a:alpha val="20000"/>
              </a:prstClr>
            </a:outerShdw>
          </a:effectLst>
        </p:spPr>
      </p:pic>
      <p:sp>
        <p:nvSpPr>
          <p:cNvPr id="20" name="TextBox 19">
            <a:extLst>
              <a:ext uri="{FF2B5EF4-FFF2-40B4-BE49-F238E27FC236}">
                <a16:creationId xmlns:a16="http://schemas.microsoft.com/office/drawing/2014/main" id="{EE970548-3174-4270-BA82-31E4F8ACEDFC}"/>
              </a:ext>
            </a:extLst>
          </p:cNvPr>
          <p:cNvSpPr txBox="1"/>
          <p:nvPr/>
        </p:nvSpPr>
        <p:spPr>
          <a:xfrm>
            <a:off x="5122645" y="1155802"/>
            <a:ext cx="1923395" cy="2616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Banking Customer Engagement</a:t>
            </a:r>
            <a:endParaRPr lang="en-US" sz="800" b="1">
              <a:solidFill>
                <a:srgbClr val="000000"/>
              </a:solidFill>
              <a:latin typeface="Segoe UI"/>
            </a:endParaRPr>
          </a:p>
        </p:txBody>
      </p:sp>
      <p:pic>
        <p:nvPicPr>
          <p:cNvPr id="21" name="Customer Service ICON">
            <a:extLst>
              <a:ext uri="{FF2B5EF4-FFF2-40B4-BE49-F238E27FC236}">
                <a16:creationId xmlns:a16="http://schemas.microsoft.com/office/drawing/2014/main" id="{A9ADD350-BE2C-405B-8BBC-0A5712360F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4639" y="1693320"/>
            <a:ext cx="217035" cy="217035"/>
          </a:xfrm>
          <a:prstGeom prst="rect">
            <a:avLst/>
          </a:prstGeom>
        </p:spPr>
      </p:pic>
      <p:sp>
        <p:nvSpPr>
          <p:cNvPr id="23" name="TextBox 22">
            <a:extLst>
              <a:ext uri="{FF2B5EF4-FFF2-40B4-BE49-F238E27FC236}">
                <a16:creationId xmlns:a16="http://schemas.microsoft.com/office/drawing/2014/main" id="{93621E17-D1BF-475A-A63E-09D072BE1C9A}"/>
              </a:ext>
            </a:extLst>
          </p:cNvPr>
          <p:cNvSpPr txBox="1"/>
          <p:nvPr/>
        </p:nvSpPr>
        <p:spPr>
          <a:xfrm>
            <a:off x="5291576" y="1678691"/>
            <a:ext cx="1847547" cy="276999"/>
          </a:xfrm>
          <a:prstGeom prst="rect">
            <a:avLst/>
          </a:prstGeom>
          <a:noFill/>
        </p:spPr>
        <p:txBody>
          <a:bodyPr wrap="square" lIns="0" tIns="0" rIns="0" bIns="0" rtlCol="0">
            <a:spAutoFit/>
          </a:bodyPr>
          <a:lstStyle/>
          <a:p>
            <a:pPr defTabSz="914396"/>
            <a:r>
              <a:rPr lang="en-US" sz="900">
                <a:solidFill>
                  <a:srgbClr val="000000"/>
                </a:solidFill>
                <a:latin typeface="Segoe UI"/>
              </a:rPr>
              <a:t>Dynamics 365 Omnichannel for Customer Service</a:t>
            </a:r>
          </a:p>
        </p:txBody>
      </p:sp>
      <p:sp>
        <p:nvSpPr>
          <p:cNvPr id="24" name="Rectangle 23">
            <a:extLst>
              <a:ext uri="{FF2B5EF4-FFF2-40B4-BE49-F238E27FC236}">
                <a16:creationId xmlns:a16="http://schemas.microsoft.com/office/drawing/2014/main" id="{D53CDC9A-12A8-43AB-B973-8384EABF19A2}"/>
              </a:ext>
            </a:extLst>
          </p:cNvPr>
          <p:cNvSpPr/>
          <p:nvPr/>
        </p:nvSpPr>
        <p:spPr bwMode="auto">
          <a:xfrm>
            <a:off x="7307100" y="4541418"/>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70016390-44B8-4579-9070-91240E397F15}"/>
              </a:ext>
            </a:extLst>
          </p:cNvPr>
          <p:cNvSpPr txBox="1"/>
          <p:nvPr/>
        </p:nvSpPr>
        <p:spPr>
          <a:xfrm>
            <a:off x="7617608" y="4500429"/>
            <a:ext cx="1619934"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Loan Onboarding Data Model </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33" name="Straight Arrow Connector 32">
            <a:extLst>
              <a:ext uri="{FF2B5EF4-FFF2-40B4-BE49-F238E27FC236}">
                <a16:creationId xmlns:a16="http://schemas.microsoft.com/office/drawing/2014/main" id="{E615B7D9-B604-49CA-A910-D2F2336CC7F2}"/>
              </a:ext>
            </a:extLst>
          </p:cNvPr>
          <p:cNvCxnSpPr>
            <a:cxnSpLocks/>
          </p:cNvCxnSpPr>
          <p:nvPr/>
        </p:nvCxnSpPr>
        <p:spPr>
          <a:xfrm flipV="1">
            <a:off x="6530111" y="5473867"/>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E6B676-552D-4A04-B7AD-DF0CD549654F}"/>
              </a:ext>
            </a:extLst>
          </p:cNvPr>
          <p:cNvCxnSpPr>
            <a:cxnSpLocks/>
          </p:cNvCxnSpPr>
          <p:nvPr/>
        </p:nvCxnSpPr>
        <p:spPr>
          <a:xfrm flipV="1">
            <a:off x="8338150" y="4307628"/>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ACD367E-DE55-4241-88ED-84F0B3438397}"/>
              </a:ext>
            </a:extLst>
          </p:cNvPr>
          <p:cNvSpPr/>
          <p:nvPr/>
        </p:nvSpPr>
        <p:spPr bwMode="auto">
          <a:xfrm>
            <a:off x="7297523" y="3918252"/>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8" name="Rectangle 37">
            <a:extLst>
              <a:ext uri="{FF2B5EF4-FFF2-40B4-BE49-F238E27FC236}">
                <a16:creationId xmlns:a16="http://schemas.microsoft.com/office/drawing/2014/main" id="{73C5AEE3-D0E3-41A7-B682-B9208623D40C}"/>
              </a:ext>
            </a:extLst>
          </p:cNvPr>
          <p:cNvSpPr/>
          <p:nvPr/>
        </p:nvSpPr>
        <p:spPr bwMode="auto">
          <a:xfrm>
            <a:off x="8375412" y="3921939"/>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9" name="Rectangle 38">
            <a:extLst>
              <a:ext uri="{FF2B5EF4-FFF2-40B4-BE49-F238E27FC236}">
                <a16:creationId xmlns:a16="http://schemas.microsoft.com/office/drawing/2014/main" id="{4E783B22-5210-4F28-9677-5A52D66DA15B}"/>
              </a:ext>
            </a:extLst>
          </p:cNvPr>
          <p:cNvSpPr/>
          <p:nvPr/>
        </p:nvSpPr>
        <p:spPr bwMode="auto">
          <a:xfrm>
            <a:off x="7279337" y="3266044"/>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BC5F0E53-C3E5-4190-8E0F-E050CBDEAAE3}"/>
              </a:ext>
            </a:extLst>
          </p:cNvPr>
          <p:cNvSpPr/>
          <p:nvPr/>
        </p:nvSpPr>
        <p:spPr bwMode="auto">
          <a:xfrm>
            <a:off x="8357226" y="3269731"/>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1" name="TextBox 40">
            <a:extLst>
              <a:ext uri="{FF2B5EF4-FFF2-40B4-BE49-F238E27FC236}">
                <a16:creationId xmlns:a16="http://schemas.microsoft.com/office/drawing/2014/main" id="{BED83F00-B145-42C8-ADC8-A060308E7776}"/>
              </a:ext>
            </a:extLst>
          </p:cNvPr>
          <p:cNvSpPr txBox="1"/>
          <p:nvPr/>
        </p:nvSpPr>
        <p:spPr>
          <a:xfrm>
            <a:off x="7332475" y="3332127"/>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Plugins</a:t>
            </a:r>
          </a:p>
        </p:txBody>
      </p:sp>
      <p:sp>
        <p:nvSpPr>
          <p:cNvPr id="42" name="TextBox 41">
            <a:extLst>
              <a:ext uri="{FF2B5EF4-FFF2-40B4-BE49-F238E27FC236}">
                <a16:creationId xmlns:a16="http://schemas.microsoft.com/office/drawing/2014/main" id="{9E4F7127-AB36-4F04-BE68-EFE4F66C17EA}"/>
              </a:ext>
            </a:extLst>
          </p:cNvPr>
          <p:cNvSpPr txBox="1"/>
          <p:nvPr/>
        </p:nvSpPr>
        <p:spPr>
          <a:xfrm>
            <a:off x="8465160" y="3306632"/>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Business Process</a:t>
            </a:r>
          </a:p>
        </p:txBody>
      </p:sp>
      <p:sp>
        <p:nvSpPr>
          <p:cNvPr id="43" name="TextBox 42">
            <a:extLst>
              <a:ext uri="{FF2B5EF4-FFF2-40B4-BE49-F238E27FC236}">
                <a16:creationId xmlns:a16="http://schemas.microsoft.com/office/drawing/2014/main" id="{FFB3542D-0003-47E4-B58D-EA07553CF450}"/>
              </a:ext>
            </a:extLst>
          </p:cNvPr>
          <p:cNvSpPr txBox="1"/>
          <p:nvPr/>
        </p:nvSpPr>
        <p:spPr>
          <a:xfrm>
            <a:off x="7355684" y="3974545"/>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Mgmt Logic</a:t>
            </a:r>
          </a:p>
        </p:txBody>
      </p:sp>
      <p:sp>
        <p:nvSpPr>
          <p:cNvPr id="44" name="TextBox 43">
            <a:extLst>
              <a:ext uri="{FF2B5EF4-FFF2-40B4-BE49-F238E27FC236}">
                <a16:creationId xmlns:a16="http://schemas.microsoft.com/office/drawing/2014/main" id="{753495F2-F9D2-4782-9F48-846EDDE62AC1}"/>
              </a:ext>
            </a:extLst>
          </p:cNvPr>
          <p:cNvSpPr txBox="1"/>
          <p:nvPr/>
        </p:nvSpPr>
        <p:spPr>
          <a:xfrm>
            <a:off x="8408387" y="3991454"/>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Document Rule Engine</a:t>
            </a:r>
          </a:p>
        </p:txBody>
      </p:sp>
      <p:sp>
        <p:nvSpPr>
          <p:cNvPr id="45" name="Rectangle 44">
            <a:extLst>
              <a:ext uri="{FF2B5EF4-FFF2-40B4-BE49-F238E27FC236}">
                <a16:creationId xmlns:a16="http://schemas.microsoft.com/office/drawing/2014/main" id="{58F39368-381C-4A55-B583-7EA68DD9D5BB}"/>
              </a:ext>
            </a:extLst>
          </p:cNvPr>
          <p:cNvSpPr/>
          <p:nvPr/>
        </p:nvSpPr>
        <p:spPr>
          <a:xfrm>
            <a:off x="7251812" y="1187315"/>
            <a:ext cx="2281627" cy="159987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28F582C-670F-4B2C-9717-7478D3002928}"/>
              </a:ext>
            </a:extLst>
          </p:cNvPr>
          <p:cNvSpPr txBox="1"/>
          <p:nvPr/>
        </p:nvSpPr>
        <p:spPr>
          <a:xfrm>
            <a:off x="7493120" y="1155828"/>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Customer onboarding</a:t>
            </a:r>
          </a:p>
          <a:p>
            <a:pPr defTabSz="914396"/>
            <a:endParaRPr lang="en-US" sz="800" b="1">
              <a:solidFill>
                <a:srgbClr val="000000"/>
              </a:solidFill>
              <a:latin typeface="Segoe UI"/>
            </a:endParaRPr>
          </a:p>
        </p:txBody>
      </p:sp>
      <p:grpSp>
        <p:nvGrpSpPr>
          <p:cNvPr id="54" name="Group 53">
            <a:extLst>
              <a:ext uri="{FF2B5EF4-FFF2-40B4-BE49-F238E27FC236}">
                <a16:creationId xmlns:a16="http://schemas.microsoft.com/office/drawing/2014/main" id="{450E6295-244C-4887-9041-EF2891EAA168}"/>
              </a:ext>
            </a:extLst>
          </p:cNvPr>
          <p:cNvGrpSpPr/>
          <p:nvPr/>
        </p:nvGrpSpPr>
        <p:grpSpPr>
          <a:xfrm>
            <a:off x="7329180" y="1504867"/>
            <a:ext cx="2114545" cy="384721"/>
            <a:chOff x="7329180" y="1504867"/>
            <a:chExt cx="2114545" cy="384721"/>
          </a:xfrm>
        </p:grpSpPr>
        <p:sp>
          <p:nvSpPr>
            <p:cNvPr id="56" name="Rectangle 55">
              <a:extLst>
                <a:ext uri="{FF2B5EF4-FFF2-40B4-BE49-F238E27FC236}">
                  <a16:creationId xmlns:a16="http://schemas.microsoft.com/office/drawing/2014/main" id="{1156A709-EBC6-47CD-A9A0-CE83721DB7B7}"/>
                </a:ext>
              </a:extLst>
            </p:cNvPr>
            <p:cNvSpPr/>
            <p:nvPr/>
          </p:nvSpPr>
          <p:spPr bwMode="auto">
            <a:xfrm>
              <a:off x="7329180" y="1504867"/>
              <a:ext cx="2114545" cy="3847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59" name="TextBox 58">
              <a:extLst>
                <a:ext uri="{FF2B5EF4-FFF2-40B4-BE49-F238E27FC236}">
                  <a16:creationId xmlns:a16="http://schemas.microsoft.com/office/drawing/2014/main" id="{DBA4C8FC-E24C-4A9C-B204-A114DD06DB5B}"/>
                </a:ext>
              </a:extLst>
            </p:cNvPr>
            <p:cNvSpPr txBox="1"/>
            <p:nvPr/>
          </p:nvSpPr>
          <p:spPr>
            <a:xfrm>
              <a:off x="7615142" y="1606851"/>
              <a:ext cx="1786599" cy="138499"/>
            </a:xfrm>
            <a:prstGeom prst="rect">
              <a:avLst/>
            </a:prstGeom>
            <a:noFill/>
          </p:spPr>
          <p:txBody>
            <a:bodyPr wrap="square" lIns="0" tIns="0" rIns="0" bIns="0" rtlCol="0">
              <a:spAutoFit/>
            </a:bodyPr>
            <a:lstStyle/>
            <a:p>
              <a:pPr defTabSz="914396"/>
              <a:r>
                <a:rPr lang="en-US" sz="900">
                  <a:solidFill>
                    <a:srgbClr val="000000"/>
                  </a:solidFill>
                  <a:latin typeface="Segoe UI"/>
                </a:rPr>
                <a:t>Sample Power Apps Portal</a:t>
              </a:r>
            </a:p>
          </p:txBody>
        </p:sp>
        <p:pic>
          <p:nvPicPr>
            <p:cNvPr id="61" name="Picture 60" descr="Shape&#10;&#10;Description automatically generated">
              <a:extLst>
                <a:ext uri="{FF2B5EF4-FFF2-40B4-BE49-F238E27FC236}">
                  <a16:creationId xmlns:a16="http://schemas.microsoft.com/office/drawing/2014/main" id="{1FE756B6-6B8F-4C81-9987-884F8368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237" y="1584115"/>
              <a:ext cx="212242" cy="212240"/>
            </a:xfrm>
            <a:prstGeom prst="rect">
              <a:avLst/>
            </a:prstGeom>
            <a:effectLst>
              <a:outerShdw blurRad="76200" dist="38100" dir="5400000" algn="t" rotWithShape="0">
                <a:prstClr val="black">
                  <a:alpha val="20000"/>
                </a:prstClr>
              </a:outerShdw>
            </a:effectLst>
          </p:spPr>
        </p:pic>
      </p:grpSp>
      <p:cxnSp>
        <p:nvCxnSpPr>
          <p:cNvPr id="63" name="Straight Arrow Connector 62">
            <a:extLst>
              <a:ext uri="{FF2B5EF4-FFF2-40B4-BE49-F238E27FC236}">
                <a16:creationId xmlns:a16="http://schemas.microsoft.com/office/drawing/2014/main" id="{1D04565D-C2A7-441F-97BA-D07DA7AE4C89}"/>
              </a:ext>
            </a:extLst>
          </p:cNvPr>
          <p:cNvCxnSpPr>
            <a:cxnSpLocks/>
          </p:cNvCxnSpPr>
          <p:nvPr/>
        </p:nvCxnSpPr>
        <p:spPr>
          <a:xfrm flipV="1">
            <a:off x="8338150" y="3688530"/>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99A76B-1C05-44A7-BBC8-F53CB921845C}"/>
              </a:ext>
            </a:extLst>
          </p:cNvPr>
          <p:cNvSpPr/>
          <p:nvPr/>
        </p:nvSpPr>
        <p:spPr>
          <a:xfrm>
            <a:off x="9603870" y="1178134"/>
            <a:ext cx="2281627" cy="162299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266BAB5-81F3-4A11-839B-96EFD3D8EF9E}"/>
              </a:ext>
            </a:extLst>
          </p:cNvPr>
          <p:cNvSpPr txBox="1"/>
          <p:nvPr/>
        </p:nvSpPr>
        <p:spPr>
          <a:xfrm>
            <a:off x="9967583" y="1939336"/>
            <a:ext cx="1786599" cy="523220"/>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Collaboration Manager – Model Driven App</a:t>
            </a:r>
          </a:p>
          <a:p>
            <a:pPr defTabSz="914396"/>
            <a:endParaRPr lang="en-US" sz="900">
              <a:solidFill>
                <a:srgbClr val="000000"/>
              </a:solidFill>
              <a:latin typeface="Segoe UI"/>
            </a:endParaRPr>
          </a:p>
        </p:txBody>
      </p:sp>
      <p:pic>
        <p:nvPicPr>
          <p:cNvPr id="71" name="Picture 70" descr="Shape&#10;&#10;Description automatically generated">
            <a:extLst>
              <a:ext uri="{FF2B5EF4-FFF2-40B4-BE49-F238E27FC236}">
                <a16:creationId xmlns:a16="http://schemas.microsoft.com/office/drawing/2014/main" id="{F460FCFF-23D7-4764-88EF-BD3E74DBB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3742" y="1945781"/>
            <a:ext cx="212242" cy="212240"/>
          </a:xfrm>
          <a:prstGeom prst="rect">
            <a:avLst/>
          </a:prstGeom>
          <a:effectLst>
            <a:outerShdw blurRad="76200" dist="38100" dir="5400000" algn="t" rotWithShape="0">
              <a:prstClr val="black">
                <a:alpha val="20000"/>
              </a:prstClr>
            </a:outerShdw>
          </a:effectLst>
        </p:spPr>
      </p:pic>
      <p:sp>
        <p:nvSpPr>
          <p:cNvPr id="73" name="TextBox 72">
            <a:extLst>
              <a:ext uri="{FF2B5EF4-FFF2-40B4-BE49-F238E27FC236}">
                <a16:creationId xmlns:a16="http://schemas.microsoft.com/office/drawing/2014/main" id="{7BB4E2D3-AB5A-4761-85F5-7795054CDD28}"/>
              </a:ext>
            </a:extLst>
          </p:cNvPr>
          <p:cNvSpPr txBox="1"/>
          <p:nvPr/>
        </p:nvSpPr>
        <p:spPr>
          <a:xfrm>
            <a:off x="9842839" y="1170653"/>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Collaboration manager</a:t>
            </a:r>
          </a:p>
          <a:p>
            <a:pPr defTabSz="914396"/>
            <a:endParaRPr lang="en-US" sz="800" b="1">
              <a:solidFill>
                <a:srgbClr val="000000"/>
              </a:solidFill>
              <a:latin typeface="Segoe UI"/>
            </a:endParaRPr>
          </a:p>
        </p:txBody>
      </p:sp>
      <p:pic>
        <p:nvPicPr>
          <p:cNvPr id="75" name="Picture 74" descr="A picture containing icon&#10;&#10;Description automatically generated">
            <a:extLst>
              <a:ext uri="{FF2B5EF4-FFF2-40B4-BE49-F238E27FC236}">
                <a16:creationId xmlns:a16="http://schemas.microsoft.com/office/drawing/2014/main" id="{EDC01B73-A1C7-4E69-9E9B-59C6F109A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0426" y="1591110"/>
            <a:ext cx="434710" cy="434710"/>
          </a:xfrm>
          <a:prstGeom prst="rect">
            <a:avLst/>
          </a:prstGeom>
          <a:effectLst>
            <a:outerShdw blurRad="76200" dist="38100" dir="5400000" algn="t" rotWithShape="0">
              <a:prstClr val="black">
                <a:alpha val="20000"/>
              </a:prstClr>
            </a:outerShdw>
          </a:effectLst>
        </p:spPr>
      </p:pic>
      <p:sp>
        <p:nvSpPr>
          <p:cNvPr id="77" name="TextBox 76">
            <a:extLst>
              <a:ext uri="{FF2B5EF4-FFF2-40B4-BE49-F238E27FC236}">
                <a16:creationId xmlns:a16="http://schemas.microsoft.com/office/drawing/2014/main" id="{61D132B8-AE30-4FE9-9CA8-A1FF71228665}"/>
              </a:ext>
            </a:extLst>
          </p:cNvPr>
          <p:cNvSpPr txBox="1"/>
          <p:nvPr/>
        </p:nvSpPr>
        <p:spPr>
          <a:xfrm>
            <a:off x="9967583" y="1718840"/>
            <a:ext cx="1041159" cy="138499"/>
          </a:xfrm>
          <a:prstGeom prst="rect">
            <a:avLst/>
          </a:prstGeom>
          <a:noFill/>
        </p:spPr>
        <p:txBody>
          <a:bodyPr wrap="square" lIns="0" tIns="0" rIns="0" bIns="0" rtlCol="0">
            <a:spAutoFit/>
          </a:bodyPr>
          <a:lstStyle/>
          <a:p>
            <a:pPr defTabSz="914396"/>
            <a:r>
              <a:rPr lang="en-US" sz="900">
                <a:solidFill>
                  <a:srgbClr val="000000"/>
                </a:solidFill>
                <a:latin typeface="Segoe UI"/>
              </a:rPr>
              <a:t>Microsoft Teams</a:t>
            </a:r>
          </a:p>
        </p:txBody>
      </p:sp>
      <p:sp>
        <p:nvSpPr>
          <p:cNvPr id="79" name="Rectangle 78">
            <a:extLst>
              <a:ext uri="{FF2B5EF4-FFF2-40B4-BE49-F238E27FC236}">
                <a16:creationId xmlns:a16="http://schemas.microsoft.com/office/drawing/2014/main" id="{E0D25D47-C559-4C2E-A8A7-2874542A260D}"/>
              </a:ext>
            </a:extLst>
          </p:cNvPr>
          <p:cNvSpPr/>
          <p:nvPr/>
        </p:nvSpPr>
        <p:spPr bwMode="auto">
          <a:xfrm>
            <a:off x="9553950" y="3222802"/>
            <a:ext cx="724067" cy="5232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81" name="TextBox 80">
            <a:extLst>
              <a:ext uri="{FF2B5EF4-FFF2-40B4-BE49-F238E27FC236}">
                <a16:creationId xmlns:a16="http://schemas.microsoft.com/office/drawing/2014/main" id="{AED6078C-71D1-4409-BA4B-D132AA294A71}"/>
              </a:ext>
            </a:extLst>
          </p:cNvPr>
          <p:cNvSpPr txBox="1"/>
          <p:nvPr/>
        </p:nvSpPr>
        <p:spPr>
          <a:xfrm>
            <a:off x="9578591" y="3222802"/>
            <a:ext cx="721551"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Collaboration Toolkit DM</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85" name="Connector: Elbow 84">
            <a:extLst>
              <a:ext uri="{FF2B5EF4-FFF2-40B4-BE49-F238E27FC236}">
                <a16:creationId xmlns:a16="http://schemas.microsoft.com/office/drawing/2014/main" id="{4032C01D-A2AF-45CB-9868-C4DF2647780F}"/>
              </a:ext>
            </a:extLst>
          </p:cNvPr>
          <p:cNvCxnSpPr>
            <a:cxnSpLocks/>
            <a:stCxn id="47" idx="0"/>
            <a:endCxn id="79" idx="2"/>
          </p:cNvCxnSpPr>
          <p:nvPr/>
        </p:nvCxnSpPr>
        <p:spPr>
          <a:xfrm rot="5400000" flipH="1" flipV="1">
            <a:off x="7707454" y="2299727"/>
            <a:ext cx="762234" cy="3654826"/>
          </a:xfrm>
          <a:prstGeom prst="bentConnector3">
            <a:avLst>
              <a:gd name="adj1" fmla="val 890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F8C9BAD-D4D5-485E-A786-7B202D0B39D9}"/>
              </a:ext>
            </a:extLst>
          </p:cNvPr>
          <p:cNvSpPr/>
          <p:nvPr/>
        </p:nvSpPr>
        <p:spPr>
          <a:xfrm>
            <a:off x="9949642" y="2404236"/>
            <a:ext cx="1405658" cy="162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96"/>
            <a:r>
              <a:rPr lang="en-US" sz="800">
                <a:solidFill>
                  <a:srgbClr val="000000"/>
                </a:solidFill>
                <a:latin typeface="Segoe UI"/>
              </a:rPr>
              <a:t>Collaboration PCF controls</a:t>
            </a:r>
          </a:p>
        </p:txBody>
      </p:sp>
      <p:sp>
        <p:nvSpPr>
          <p:cNvPr id="109" name="Rectangle 108">
            <a:extLst>
              <a:ext uri="{FF2B5EF4-FFF2-40B4-BE49-F238E27FC236}">
                <a16:creationId xmlns:a16="http://schemas.microsoft.com/office/drawing/2014/main" id="{F36C5D27-D6EE-4077-AB2D-F0F6131A4702}"/>
              </a:ext>
            </a:extLst>
          </p:cNvPr>
          <p:cNvSpPr/>
          <p:nvPr/>
        </p:nvSpPr>
        <p:spPr bwMode="auto">
          <a:xfrm>
            <a:off x="10512916" y="3331031"/>
            <a:ext cx="1040606" cy="288383"/>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a:t>
            </a:r>
            <a:b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Graph</a:t>
            </a:r>
          </a:p>
        </p:txBody>
      </p:sp>
      <p:pic>
        <p:nvPicPr>
          <p:cNvPr id="111" name="Picture 6" descr="PowerShell Gallery | Packages matching Tags:&quot;Microsoft&quot;">
            <a:extLst>
              <a:ext uri="{FF2B5EF4-FFF2-40B4-BE49-F238E27FC236}">
                <a16:creationId xmlns:a16="http://schemas.microsoft.com/office/drawing/2014/main" id="{BBF1BE05-691C-4A48-BE7C-0CC9B8CCE7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04487" y="3380405"/>
            <a:ext cx="219156" cy="190050"/>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4C2CE6F4-A8A7-4E7E-BE17-811F2A3FFEFF}"/>
              </a:ext>
            </a:extLst>
          </p:cNvPr>
          <p:cNvCxnSpPr>
            <a:cxnSpLocks/>
          </p:cNvCxnSpPr>
          <p:nvPr/>
        </p:nvCxnSpPr>
        <p:spPr>
          <a:xfrm flipV="1">
            <a:off x="10917416" y="2582941"/>
            <a:ext cx="0" cy="73967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51587B-29C7-4A23-9E09-D06437680339}"/>
              </a:ext>
            </a:extLst>
          </p:cNvPr>
          <p:cNvCxnSpPr>
            <a:cxnSpLocks/>
            <a:stCxn id="109" idx="1"/>
            <a:endCxn id="81" idx="3"/>
          </p:cNvCxnSpPr>
          <p:nvPr/>
        </p:nvCxnSpPr>
        <p:spPr>
          <a:xfrm flipH="1">
            <a:off x="10300142" y="3475223"/>
            <a:ext cx="212774" cy="918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04518C5-83AD-45B2-BA5A-EC415F508A33}"/>
              </a:ext>
            </a:extLst>
          </p:cNvPr>
          <p:cNvCxnSpPr>
            <a:cxnSpLocks/>
          </p:cNvCxnSpPr>
          <p:nvPr/>
        </p:nvCxnSpPr>
        <p:spPr>
          <a:xfrm flipV="1">
            <a:off x="10921299" y="3688531"/>
            <a:ext cx="0" cy="43860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EEBCAB45-DD17-4DEB-92AF-8D47F4B0C48F}"/>
              </a:ext>
            </a:extLst>
          </p:cNvPr>
          <p:cNvSpPr/>
          <p:nvPr/>
        </p:nvSpPr>
        <p:spPr bwMode="auto">
          <a:xfrm>
            <a:off x="10469785" y="4171601"/>
            <a:ext cx="1369513" cy="1541739"/>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9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365</a:t>
            </a: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lang="en-US" sz="800" kern="0">
              <a:solidFill>
                <a:schemeClr val="tx1"/>
              </a:solidFill>
              <a:latin typeface="Segoe UI Semibold"/>
              <a:cs typeface="Segoe UI" panose="020B0502040204020203" pitchFamily="34" charset="0"/>
            </a:endParaRPr>
          </a:p>
        </p:txBody>
      </p:sp>
      <p:sp>
        <p:nvSpPr>
          <p:cNvPr id="149" name="TextBox 148">
            <a:extLst>
              <a:ext uri="{FF2B5EF4-FFF2-40B4-BE49-F238E27FC236}">
                <a16:creationId xmlns:a16="http://schemas.microsoft.com/office/drawing/2014/main" id="{2CB2BFAA-323E-4BB5-8E13-7A5B28551BAA}"/>
              </a:ext>
            </a:extLst>
          </p:cNvPr>
          <p:cNvSpPr txBox="1"/>
          <p:nvPr/>
        </p:nvSpPr>
        <p:spPr>
          <a:xfrm>
            <a:off x="10662468" y="4550221"/>
            <a:ext cx="1026267" cy="1061829"/>
          </a:xfrm>
          <a:prstGeom prst="rect">
            <a:avLst/>
          </a:prstGeom>
          <a:noFill/>
        </p:spPr>
        <p:txBody>
          <a:bodyPr wrap="square" rtlCol="0">
            <a:spAutoFit/>
          </a:bodyPr>
          <a:lstStyle/>
          <a:p>
            <a:r>
              <a:rPr lang="en-US" sz="900">
                <a:solidFill>
                  <a:srgbClr val="000000"/>
                </a:solidFill>
                <a:latin typeface="Segoe UI"/>
              </a:rPr>
              <a:t>  Planner</a:t>
            </a:r>
          </a:p>
          <a:p>
            <a:endParaRPr lang="en-US" sz="900">
              <a:solidFill>
                <a:srgbClr val="000000"/>
              </a:solidFill>
              <a:latin typeface="Segoe UI"/>
            </a:endParaRPr>
          </a:p>
          <a:p>
            <a:r>
              <a:rPr lang="en-US" sz="900">
                <a:solidFill>
                  <a:srgbClr val="000000"/>
                </a:solidFill>
                <a:latin typeface="Segoe UI"/>
              </a:rPr>
              <a:t>  Bookings</a:t>
            </a:r>
          </a:p>
          <a:p>
            <a:endParaRPr lang="en-US" sz="900">
              <a:solidFill>
                <a:srgbClr val="000000"/>
              </a:solidFill>
              <a:latin typeface="Segoe UI"/>
            </a:endParaRPr>
          </a:p>
          <a:p>
            <a:r>
              <a:rPr lang="en-US" sz="900">
                <a:solidFill>
                  <a:srgbClr val="000000"/>
                </a:solidFill>
                <a:latin typeface="Segoe UI"/>
              </a:rPr>
              <a:t>   SharePoint</a:t>
            </a:r>
          </a:p>
          <a:p>
            <a:endParaRPr lang="en-US" sz="900">
              <a:solidFill>
                <a:srgbClr val="000000"/>
              </a:solidFill>
              <a:latin typeface="Segoe UI"/>
            </a:endParaRPr>
          </a:p>
          <a:p>
            <a:r>
              <a:rPr lang="en-US" sz="900">
                <a:solidFill>
                  <a:srgbClr val="000000"/>
                </a:solidFill>
                <a:latin typeface="Segoe UI"/>
              </a:rPr>
              <a:t>   Outlook</a:t>
            </a:r>
          </a:p>
        </p:txBody>
      </p:sp>
      <p:pic>
        <p:nvPicPr>
          <p:cNvPr id="174" name="Picture 173">
            <a:extLst>
              <a:ext uri="{FF2B5EF4-FFF2-40B4-BE49-F238E27FC236}">
                <a16:creationId xmlns:a16="http://schemas.microsoft.com/office/drawing/2014/main" id="{E9CDA9B1-5CFA-4CBD-BF07-9443C5BBF255}"/>
              </a:ext>
            </a:extLst>
          </p:cNvPr>
          <p:cNvPicPr>
            <a:picLocks noChangeAspect="1"/>
          </p:cNvPicPr>
          <p:nvPr/>
        </p:nvPicPr>
        <p:blipFill>
          <a:blip r:embed="rId8"/>
          <a:stretch>
            <a:fillRect/>
          </a:stretch>
        </p:blipFill>
        <p:spPr>
          <a:xfrm>
            <a:off x="10454288" y="5052130"/>
            <a:ext cx="371443" cy="337676"/>
          </a:xfrm>
          <a:prstGeom prst="rect">
            <a:avLst/>
          </a:prstGeom>
        </p:spPr>
      </p:pic>
      <p:pic>
        <p:nvPicPr>
          <p:cNvPr id="177" name="Picture 176" descr="Graphical user interface, icon&#10;&#10;Description automatically generated">
            <a:extLst>
              <a:ext uri="{FF2B5EF4-FFF2-40B4-BE49-F238E27FC236}">
                <a16:creationId xmlns:a16="http://schemas.microsoft.com/office/drawing/2014/main" id="{D849C7F4-FECB-4187-AC11-78CD7CDB0F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4288" y="5293857"/>
            <a:ext cx="429315" cy="429315"/>
          </a:xfrm>
          <a:prstGeom prst="rect">
            <a:avLst/>
          </a:prstGeom>
          <a:effectLst>
            <a:outerShdw blurRad="76200" dist="38100" dir="5400000" algn="t" rotWithShape="0">
              <a:prstClr val="black">
                <a:alpha val="20000"/>
              </a:prstClr>
            </a:outerShdw>
          </a:effectLst>
        </p:spPr>
      </p:pic>
      <p:pic>
        <p:nvPicPr>
          <p:cNvPr id="181" name="Picture 180">
            <a:extLst>
              <a:ext uri="{FF2B5EF4-FFF2-40B4-BE49-F238E27FC236}">
                <a16:creationId xmlns:a16="http://schemas.microsoft.com/office/drawing/2014/main" id="{E5E456A5-BD29-45E9-98B1-9147C39B2E0E}"/>
              </a:ext>
            </a:extLst>
          </p:cNvPr>
          <p:cNvPicPr>
            <a:picLocks noChangeAspect="1"/>
          </p:cNvPicPr>
          <p:nvPr/>
        </p:nvPicPr>
        <p:blipFill>
          <a:blip r:embed="rId10"/>
          <a:stretch>
            <a:fillRect/>
          </a:stretch>
        </p:blipFill>
        <p:spPr>
          <a:xfrm>
            <a:off x="10529157" y="4250858"/>
            <a:ext cx="242329" cy="239119"/>
          </a:xfrm>
          <a:prstGeom prst="rect">
            <a:avLst/>
          </a:prstGeom>
        </p:spPr>
      </p:pic>
      <p:pic>
        <p:nvPicPr>
          <p:cNvPr id="184" name="Picture 183" descr="A picture containing object, clock, sitting, meter&#10;&#10;Description automatically generated">
            <a:extLst>
              <a:ext uri="{FF2B5EF4-FFF2-40B4-BE49-F238E27FC236}">
                <a16:creationId xmlns:a16="http://schemas.microsoft.com/office/drawing/2014/main" id="{DBE7864D-B2C0-49F3-BBA1-7279D718CE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03365" y="4783708"/>
            <a:ext cx="361685" cy="361685"/>
          </a:xfrm>
          <a:prstGeom prst="rect">
            <a:avLst/>
          </a:prstGeom>
          <a:effectLst>
            <a:outerShdw blurRad="76200" dist="38100" dir="5400000" algn="t" rotWithShape="0">
              <a:prstClr val="black">
                <a:alpha val="20000"/>
              </a:prstClr>
            </a:outerShdw>
          </a:effectLst>
        </p:spPr>
      </p:pic>
      <p:pic>
        <p:nvPicPr>
          <p:cNvPr id="187" name="Picture 186">
            <a:extLst>
              <a:ext uri="{FF2B5EF4-FFF2-40B4-BE49-F238E27FC236}">
                <a16:creationId xmlns:a16="http://schemas.microsoft.com/office/drawing/2014/main" id="{F6ED63A0-4828-4642-9B35-A0EEF835793C}"/>
              </a:ext>
            </a:extLst>
          </p:cNvPr>
          <p:cNvPicPr>
            <a:picLocks noChangeAspect="1"/>
          </p:cNvPicPr>
          <p:nvPr/>
        </p:nvPicPr>
        <p:blipFill>
          <a:blip r:embed="rId12"/>
          <a:stretch>
            <a:fillRect/>
          </a:stretch>
        </p:blipFill>
        <p:spPr>
          <a:xfrm>
            <a:off x="10596965" y="4569234"/>
            <a:ext cx="209103" cy="226368"/>
          </a:xfrm>
          <a:prstGeom prst="rect">
            <a:avLst/>
          </a:prstGeom>
        </p:spPr>
      </p:pic>
      <p:sp>
        <p:nvSpPr>
          <p:cNvPr id="4" name="Oval 3">
            <a:extLst>
              <a:ext uri="{FF2B5EF4-FFF2-40B4-BE49-F238E27FC236}">
                <a16:creationId xmlns:a16="http://schemas.microsoft.com/office/drawing/2014/main" id="{7D4A706B-B0ED-4D94-9DB0-E92D31A288A3}"/>
              </a:ext>
            </a:extLst>
          </p:cNvPr>
          <p:cNvSpPr/>
          <p:nvPr/>
        </p:nvSpPr>
        <p:spPr bwMode="auto">
          <a:xfrm>
            <a:off x="3232075" y="7363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8" name="people_4" title="Icon of a person">
            <a:extLst>
              <a:ext uri="{FF2B5EF4-FFF2-40B4-BE49-F238E27FC236}">
                <a16:creationId xmlns:a16="http://schemas.microsoft.com/office/drawing/2014/main" id="{E467419E-3BF4-48D6-A3E4-54DE73E84629}"/>
              </a:ext>
            </a:extLst>
          </p:cNvPr>
          <p:cNvSpPr>
            <a:spLocks noChangeAspect="1" noEditPoints="1"/>
          </p:cNvSpPr>
          <p:nvPr/>
        </p:nvSpPr>
        <p:spPr bwMode="auto">
          <a:xfrm>
            <a:off x="3450581" y="17770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0" name="TextBox 9">
            <a:extLst>
              <a:ext uri="{FF2B5EF4-FFF2-40B4-BE49-F238E27FC236}">
                <a16:creationId xmlns:a16="http://schemas.microsoft.com/office/drawing/2014/main" id="{DBF0DA95-D9DF-4A6E-886B-2E67C234D3D2}"/>
              </a:ext>
            </a:extLst>
          </p:cNvPr>
          <p:cNvSpPr txBox="1"/>
          <p:nvPr/>
        </p:nvSpPr>
        <p:spPr>
          <a:xfrm>
            <a:off x="3268424" y="396436"/>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grpSp>
        <p:nvGrpSpPr>
          <p:cNvPr id="49" name="Group 48">
            <a:extLst>
              <a:ext uri="{FF2B5EF4-FFF2-40B4-BE49-F238E27FC236}">
                <a16:creationId xmlns:a16="http://schemas.microsoft.com/office/drawing/2014/main" id="{095E08FE-855E-4120-9B5A-3E0503E524A9}"/>
              </a:ext>
            </a:extLst>
          </p:cNvPr>
          <p:cNvGrpSpPr/>
          <p:nvPr/>
        </p:nvGrpSpPr>
        <p:grpSpPr>
          <a:xfrm>
            <a:off x="7339411" y="2151199"/>
            <a:ext cx="2096581" cy="609680"/>
            <a:chOff x="7339411" y="2081527"/>
            <a:chExt cx="2096581" cy="609680"/>
          </a:xfrm>
        </p:grpSpPr>
        <p:sp>
          <p:nvSpPr>
            <p:cNvPr id="22" name="Rectangle 21">
              <a:extLst>
                <a:ext uri="{FF2B5EF4-FFF2-40B4-BE49-F238E27FC236}">
                  <a16:creationId xmlns:a16="http://schemas.microsoft.com/office/drawing/2014/main" id="{B798016B-9208-435D-BAE7-82B0766E2812}"/>
                </a:ext>
              </a:extLst>
            </p:cNvPr>
            <p:cNvSpPr/>
            <p:nvPr/>
          </p:nvSpPr>
          <p:spPr bwMode="auto">
            <a:xfrm>
              <a:off x="7339411" y="2081527"/>
              <a:ext cx="2096581" cy="60968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6" name="TextBox 25">
              <a:extLst>
                <a:ext uri="{FF2B5EF4-FFF2-40B4-BE49-F238E27FC236}">
                  <a16:creationId xmlns:a16="http://schemas.microsoft.com/office/drawing/2014/main" id="{055C323E-C337-4D2F-8AEC-041F245364E0}"/>
                </a:ext>
              </a:extLst>
            </p:cNvPr>
            <p:cNvSpPr txBox="1"/>
            <p:nvPr/>
          </p:nvSpPr>
          <p:spPr>
            <a:xfrm>
              <a:off x="7627181" y="2097859"/>
              <a:ext cx="1774943" cy="507831"/>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marL="171450" indent="-171450" defTabSz="914396">
                <a:buFont typeface="Arial" panose="020B0604020202020204" pitchFamily="34" charset="0"/>
                <a:buChar char="•"/>
              </a:pPr>
              <a:r>
                <a:rPr lang="en-US" sz="800">
                  <a:solidFill>
                    <a:srgbClr val="000000"/>
                  </a:solidFill>
                  <a:latin typeface="Segoe UI"/>
                </a:rPr>
                <a:t>Application snapshot &amp; verification</a:t>
              </a:r>
            </a:p>
            <a:p>
              <a:pPr marL="171450" indent="-171450" defTabSz="914396">
                <a:buFont typeface="Arial" panose="020B0604020202020204" pitchFamily="34" charset="0"/>
                <a:buChar char="•"/>
              </a:pPr>
              <a:r>
                <a:rPr lang="en-US" sz="800">
                  <a:solidFill>
                    <a:srgbClr val="000000"/>
                  </a:solidFill>
                  <a:latin typeface="Segoe UI"/>
                </a:rPr>
                <a:t>Financial strength snapshot</a:t>
              </a:r>
            </a:p>
            <a:p>
              <a:pPr marL="171450" indent="-171450" defTabSz="914396">
                <a:buFont typeface="Arial" panose="020B0604020202020204" pitchFamily="34" charset="0"/>
                <a:buChar char="•"/>
              </a:pPr>
              <a:r>
                <a:rPr lang="en-US" sz="800">
                  <a:solidFill>
                    <a:srgbClr val="000000"/>
                  </a:solidFill>
                  <a:latin typeface="Segoe UI"/>
                </a:rPr>
                <a:t>Loan Application doc management</a:t>
              </a:r>
            </a:p>
          </p:txBody>
        </p:sp>
        <p:pic>
          <p:nvPicPr>
            <p:cNvPr id="27" name="Picture 26" descr="Shape&#10;&#10;Description automatically generated">
              <a:extLst>
                <a:ext uri="{FF2B5EF4-FFF2-40B4-BE49-F238E27FC236}">
                  <a16:creationId xmlns:a16="http://schemas.microsoft.com/office/drawing/2014/main" id="{0EE60126-8972-425D-9E15-1F9F9F14D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074" y="2149568"/>
              <a:ext cx="212242" cy="212240"/>
            </a:xfrm>
            <a:prstGeom prst="rect">
              <a:avLst/>
            </a:prstGeom>
            <a:effectLst>
              <a:outerShdw blurRad="76200" dist="38100" dir="5400000" algn="t" rotWithShape="0">
                <a:prstClr val="black">
                  <a:alpha val="20000"/>
                </a:prstClr>
              </a:outerShdw>
            </a:effectLst>
          </p:spPr>
        </p:pic>
      </p:grpSp>
      <p:cxnSp>
        <p:nvCxnSpPr>
          <p:cNvPr id="29" name="Straight Arrow Connector 28">
            <a:extLst>
              <a:ext uri="{FF2B5EF4-FFF2-40B4-BE49-F238E27FC236}">
                <a16:creationId xmlns:a16="http://schemas.microsoft.com/office/drawing/2014/main" id="{4773BDD5-1610-4478-AA8E-7D54E3A4D9E1}"/>
              </a:ext>
            </a:extLst>
          </p:cNvPr>
          <p:cNvCxnSpPr>
            <a:cxnSpLocks/>
            <a:stCxn id="4" idx="4"/>
          </p:cNvCxnSpPr>
          <p:nvPr/>
        </p:nvCxnSpPr>
        <p:spPr>
          <a:xfrm flipH="1">
            <a:off x="3529644" y="66343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33ED6F51-200D-4DEA-B99A-91E582E83BC7}"/>
              </a:ext>
            </a:extLst>
          </p:cNvPr>
          <p:cNvSpPr/>
          <p:nvPr/>
        </p:nvSpPr>
        <p:spPr bwMode="auto">
          <a:xfrm>
            <a:off x="4947947" y="7943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28" name="people_4" title="Icon of a person">
            <a:extLst>
              <a:ext uri="{FF2B5EF4-FFF2-40B4-BE49-F238E27FC236}">
                <a16:creationId xmlns:a16="http://schemas.microsoft.com/office/drawing/2014/main" id="{6A1B8CB7-8903-47FF-9174-86E52A2F5569}"/>
              </a:ext>
            </a:extLst>
          </p:cNvPr>
          <p:cNvSpPr>
            <a:spLocks noChangeAspect="1" noEditPoints="1"/>
          </p:cNvSpPr>
          <p:nvPr/>
        </p:nvSpPr>
        <p:spPr bwMode="auto">
          <a:xfrm>
            <a:off x="5166453" y="18350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29" name="TextBox 228">
            <a:extLst>
              <a:ext uri="{FF2B5EF4-FFF2-40B4-BE49-F238E27FC236}">
                <a16:creationId xmlns:a16="http://schemas.microsoft.com/office/drawing/2014/main" id="{3E80819C-2094-4492-A3FA-8FDA9833EE22}"/>
              </a:ext>
            </a:extLst>
          </p:cNvPr>
          <p:cNvSpPr txBox="1"/>
          <p:nvPr/>
        </p:nvSpPr>
        <p:spPr>
          <a:xfrm>
            <a:off x="4984296" y="402238"/>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30" name="Straight Arrow Connector 229">
            <a:extLst>
              <a:ext uri="{FF2B5EF4-FFF2-40B4-BE49-F238E27FC236}">
                <a16:creationId xmlns:a16="http://schemas.microsoft.com/office/drawing/2014/main" id="{FC82713B-446F-43CC-8E2E-72FEEC44F828}"/>
              </a:ext>
            </a:extLst>
          </p:cNvPr>
          <p:cNvCxnSpPr>
            <a:cxnSpLocks/>
            <a:stCxn id="227" idx="4"/>
          </p:cNvCxnSpPr>
          <p:nvPr/>
        </p:nvCxnSpPr>
        <p:spPr>
          <a:xfrm flipH="1">
            <a:off x="5245516" y="669234"/>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1EACFA0-24E9-473B-BF2D-94C35FA80514}"/>
              </a:ext>
            </a:extLst>
          </p:cNvPr>
          <p:cNvSpPr/>
          <p:nvPr/>
        </p:nvSpPr>
        <p:spPr bwMode="auto">
          <a:xfrm>
            <a:off x="5735369"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2" name="people_4" title="Icon of a person">
            <a:extLst>
              <a:ext uri="{FF2B5EF4-FFF2-40B4-BE49-F238E27FC236}">
                <a16:creationId xmlns:a16="http://schemas.microsoft.com/office/drawing/2014/main" id="{63C2F4F1-244D-4254-947A-1FCFE2A93782}"/>
              </a:ext>
            </a:extLst>
          </p:cNvPr>
          <p:cNvSpPr>
            <a:spLocks noChangeAspect="1" noEditPoints="1"/>
          </p:cNvSpPr>
          <p:nvPr/>
        </p:nvSpPr>
        <p:spPr bwMode="auto">
          <a:xfrm>
            <a:off x="5953875"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3" name="TextBox 232">
            <a:extLst>
              <a:ext uri="{FF2B5EF4-FFF2-40B4-BE49-F238E27FC236}">
                <a16:creationId xmlns:a16="http://schemas.microsoft.com/office/drawing/2014/main" id="{78FE946D-F793-4BF3-8E3E-48AD8B340A32}"/>
              </a:ext>
            </a:extLst>
          </p:cNvPr>
          <p:cNvSpPr txBox="1"/>
          <p:nvPr/>
        </p:nvSpPr>
        <p:spPr>
          <a:xfrm>
            <a:off x="5771718" y="38866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Customer Service Agent</a:t>
            </a:r>
          </a:p>
        </p:txBody>
      </p:sp>
      <p:cxnSp>
        <p:nvCxnSpPr>
          <p:cNvPr id="234" name="Straight Arrow Connector 233">
            <a:extLst>
              <a:ext uri="{FF2B5EF4-FFF2-40B4-BE49-F238E27FC236}">
                <a16:creationId xmlns:a16="http://schemas.microsoft.com/office/drawing/2014/main" id="{7A700786-25C2-44E9-8DB7-654AE41EB69C}"/>
              </a:ext>
            </a:extLst>
          </p:cNvPr>
          <p:cNvCxnSpPr>
            <a:cxnSpLocks/>
            <a:stCxn id="231" idx="4"/>
          </p:cNvCxnSpPr>
          <p:nvPr/>
        </p:nvCxnSpPr>
        <p:spPr>
          <a:xfrm flipH="1">
            <a:off x="6032938"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36DFB571-F25A-4612-8647-9D7C8AE96EC5}"/>
              </a:ext>
            </a:extLst>
          </p:cNvPr>
          <p:cNvSpPr/>
          <p:nvPr/>
        </p:nvSpPr>
        <p:spPr bwMode="auto">
          <a:xfrm>
            <a:off x="6501120"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6" name="people_4" title="Icon of a person">
            <a:extLst>
              <a:ext uri="{FF2B5EF4-FFF2-40B4-BE49-F238E27FC236}">
                <a16:creationId xmlns:a16="http://schemas.microsoft.com/office/drawing/2014/main" id="{53992DEA-1C28-4074-B9F6-6725DAE9BB49}"/>
              </a:ext>
            </a:extLst>
          </p:cNvPr>
          <p:cNvSpPr>
            <a:spLocks noChangeAspect="1" noEditPoints="1"/>
          </p:cNvSpPr>
          <p:nvPr/>
        </p:nvSpPr>
        <p:spPr bwMode="auto">
          <a:xfrm>
            <a:off x="6719626"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8" name="TextBox 237">
            <a:extLst>
              <a:ext uri="{FF2B5EF4-FFF2-40B4-BE49-F238E27FC236}">
                <a16:creationId xmlns:a16="http://schemas.microsoft.com/office/drawing/2014/main" id="{B1C8ECFC-B201-4010-946C-C1A84360EFA7}"/>
              </a:ext>
            </a:extLst>
          </p:cNvPr>
          <p:cNvSpPr txBox="1"/>
          <p:nvPr/>
        </p:nvSpPr>
        <p:spPr>
          <a:xfrm>
            <a:off x="6537469" y="388661"/>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0" name="Straight Arrow Connector 239">
            <a:extLst>
              <a:ext uri="{FF2B5EF4-FFF2-40B4-BE49-F238E27FC236}">
                <a16:creationId xmlns:a16="http://schemas.microsoft.com/office/drawing/2014/main" id="{A72FEB63-DCEE-4DED-A630-867271597F17}"/>
              </a:ext>
            </a:extLst>
          </p:cNvPr>
          <p:cNvCxnSpPr>
            <a:cxnSpLocks/>
            <a:stCxn id="235" idx="4"/>
          </p:cNvCxnSpPr>
          <p:nvPr/>
        </p:nvCxnSpPr>
        <p:spPr>
          <a:xfrm flipH="1">
            <a:off x="6798689"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D778021-4BA0-4C8E-93CF-646F33C5F70E}"/>
              </a:ext>
            </a:extLst>
          </p:cNvPr>
          <p:cNvSpPr/>
          <p:nvPr/>
        </p:nvSpPr>
        <p:spPr bwMode="auto">
          <a:xfrm>
            <a:off x="7689590" y="81628"/>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2" name="people_4" title="Icon of a person">
            <a:extLst>
              <a:ext uri="{FF2B5EF4-FFF2-40B4-BE49-F238E27FC236}">
                <a16:creationId xmlns:a16="http://schemas.microsoft.com/office/drawing/2014/main" id="{212D9827-23CF-471D-BC49-42E1447ED019}"/>
              </a:ext>
            </a:extLst>
          </p:cNvPr>
          <p:cNvSpPr>
            <a:spLocks noChangeAspect="1" noEditPoints="1"/>
          </p:cNvSpPr>
          <p:nvPr/>
        </p:nvSpPr>
        <p:spPr bwMode="auto">
          <a:xfrm>
            <a:off x="7908096" y="18569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3" name="TextBox 242">
            <a:extLst>
              <a:ext uri="{FF2B5EF4-FFF2-40B4-BE49-F238E27FC236}">
                <a16:creationId xmlns:a16="http://schemas.microsoft.com/office/drawing/2014/main" id="{320B1BA0-5D6B-4F8B-BD76-EB2F52C43640}"/>
              </a:ext>
            </a:extLst>
          </p:cNvPr>
          <p:cNvSpPr txBox="1"/>
          <p:nvPr/>
        </p:nvSpPr>
        <p:spPr>
          <a:xfrm>
            <a:off x="7749386" y="404429"/>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5" name="Straight Arrow Connector 244">
            <a:extLst>
              <a:ext uri="{FF2B5EF4-FFF2-40B4-BE49-F238E27FC236}">
                <a16:creationId xmlns:a16="http://schemas.microsoft.com/office/drawing/2014/main" id="{77F4510D-5841-4CC1-9D99-A4DC575D829E}"/>
              </a:ext>
            </a:extLst>
          </p:cNvPr>
          <p:cNvCxnSpPr>
            <a:cxnSpLocks/>
          </p:cNvCxnSpPr>
          <p:nvPr/>
        </p:nvCxnSpPr>
        <p:spPr>
          <a:xfrm>
            <a:off x="7987470" y="671425"/>
            <a:ext cx="0" cy="466962"/>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F80420DF-8723-408E-A78B-0F808F290F70}"/>
              </a:ext>
            </a:extLst>
          </p:cNvPr>
          <p:cNvSpPr/>
          <p:nvPr/>
        </p:nvSpPr>
        <p:spPr bwMode="auto">
          <a:xfrm>
            <a:off x="8407788" y="81742"/>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7" name="people_4" title="Icon of a person">
            <a:extLst>
              <a:ext uri="{FF2B5EF4-FFF2-40B4-BE49-F238E27FC236}">
                <a16:creationId xmlns:a16="http://schemas.microsoft.com/office/drawing/2014/main" id="{3475F0DF-C7AE-4125-890E-07A6E1EB0922}"/>
              </a:ext>
            </a:extLst>
          </p:cNvPr>
          <p:cNvSpPr>
            <a:spLocks noChangeAspect="1" noEditPoints="1"/>
          </p:cNvSpPr>
          <p:nvPr/>
        </p:nvSpPr>
        <p:spPr bwMode="auto">
          <a:xfrm>
            <a:off x="8626294" y="185812"/>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8" name="TextBox 247">
            <a:extLst>
              <a:ext uri="{FF2B5EF4-FFF2-40B4-BE49-F238E27FC236}">
                <a16:creationId xmlns:a16="http://schemas.microsoft.com/office/drawing/2014/main" id="{D998537D-65A5-4058-A58D-B20B86FB9F53}"/>
              </a:ext>
            </a:extLst>
          </p:cNvPr>
          <p:cNvSpPr txBox="1"/>
          <p:nvPr/>
        </p:nvSpPr>
        <p:spPr>
          <a:xfrm>
            <a:off x="8444137" y="404543"/>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250" name="Straight Arrow Connector 249">
            <a:extLst>
              <a:ext uri="{FF2B5EF4-FFF2-40B4-BE49-F238E27FC236}">
                <a16:creationId xmlns:a16="http://schemas.microsoft.com/office/drawing/2014/main" id="{9B33CA6D-7FF4-4415-A395-E1015B438802}"/>
              </a:ext>
            </a:extLst>
          </p:cNvPr>
          <p:cNvCxnSpPr>
            <a:cxnSpLocks/>
            <a:stCxn id="246" idx="4"/>
          </p:cNvCxnSpPr>
          <p:nvPr/>
        </p:nvCxnSpPr>
        <p:spPr>
          <a:xfrm>
            <a:off x="8707999" y="671539"/>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013BFF43-B36B-4A97-8113-8EEC54B4CF3F}"/>
              </a:ext>
            </a:extLst>
          </p:cNvPr>
          <p:cNvSpPr/>
          <p:nvPr/>
        </p:nvSpPr>
        <p:spPr bwMode="auto">
          <a:xfrm>
            <a:off x="10342710" y="76540"/>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3" name="people_4" title="Icon of a person">
            <a:extLst>
              <a:ext uri="{FF2B5EF4-FFF2-40B4-BE49-F238E27FC236}">
                <a16:creationId xmlns:a16="http://schemas.microsoft.com/office/drawing/2014/main" id="{E5159509-C2C9-4BA5-AD2B-A694314A95F3}"/>
              </a:ext>
            </a:extLst>
          </p:cNvPr>
          <p:cNvSpPr>
            <a:spLocks noChangeAspect="1" noEditPoints="1"/>
          </p:cNvSpPr>
          <p:nvPr/>
        </p:nvSpPr>
        <p:spPr bwMode="auto">
          <a:xfrm>
            <a:off x="10561216" y="180610"/>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54" name="TextBox 253">
            <a:extLst>
              <a:ext uri="{FF2B5EF4-FFF2-40B4-BE49-F238E27FC236}">
                <a16:creationId xmlns:a16="http://schemas.microsoft.com/office/drawing/2014/main" id="{70EA7E51-4793-4CDD-B4A1-655EFF8CC0C3}"/>
              </a:ext>
            </a:extLst>
          </p:cNvPr>
          <p:cNvSpPr txBox="1"/>
          <p:nvPr/>
        </p:nvSpPr>
        <p:spPr>
          <a:xfrm>
            <a:off x="10379059" y="39934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55" name="Straight Arrow Connector 254">
            <a:extLst>
              <a:ext uri="{FF2B5EF4-FFF2-40B4-BE49-F238E27FC236}">
                <a16:creationId xmlns:a16="http://schemas.microsoft.com/office/drawing/2014/main" id="{AB8A2298-2047-440F-B047-AF38621AA730}"/>
              </a:ext>
            </a:extLst>
          </p:cNvPr>
          <p:cNvCxnSpPr>
            <a:cxnSpLocks/>
            <a:stCxn id="251" idx="4"/>
          </p:cNvCxnSpPr>
          <p:nvPr/>
        </p:nvCxnSpPr>
        <p:spPr>
          <a:xfrm flipH="1">
            <a:off x="10640279" y="666337"/>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9D024D2-813B-4B5E-B9FC-A4CFDB3863DC}"/>
              </a:ext>
            </a:extLst>
          </p:cNvPr>
          <p:cNvSpPr/>
          <p:nvPr/>
        </p:nvSpPr>
        <p:spPr bwMode="auto">
          <a:xfrm>
            <a:off x="11158061" y="8464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people_4" title="Icon of a person">
            <a:extLst>
              <a:ext uri="{FF2B5EF4-FFF2-40B4-BE49-F238E27FC236}">
                <a16:creationId xmlns:a16="http://schemas.microsoft.com/office/drawing/2014/main" id="{632F3E1B-5CC6-470B-A0A0-B52CDA2A5E75}"/>
              </a:ext>
            </a:extLst>
          </p:cNvPr>
          <p:cNvSpPr>
            <a:spLocks noChangeAspect="1" noEditPoints="1"/>
          </p:cNvSpPr>
          <p:nvPr/>
        </p:nvSpPr>
        <p:spPr bwMode="auto">
          <a:xfrm>
            <a:off x="11376567" y="18871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4" name="TextBox 33">
            <a:extLst>
              <a:ext uri="{FF2B5EF4-FFF2-40B4-BE49-F238E27FC236}">
                <a16:creationId xmlns:a16="http://schemas.microsoft.com/office/drawing/2014/main" id="{5C980E0F-4E28-483C-8E5E-4DC97F131420}"/>
              </a:ext>
            </a:extLst>
          </p:cNvPr>
          <p:cNvSpPr txBox="1"/>
          <p:nvPr/>
        </p:nvSpPr>
        <p:spPr>
          <a:xfrm>
            <a:off x="11194410" y="407448"/>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37" name="Straight Arrow Connector 36">
            <a:extLst>
              <a:ext uri="{FF2B5EF4-FFF2-40B4-BE49-F238E27FC236}">
                <a16:creationId xmlns:a16="http://schemas.microsoft.com/office/drawing/2014/main" id="{2B28F74C-DA8E-4894-B1E0-2F86A1D36213}"/>
              </a:ext>
            </a:extLst>
          </p:cNvPr>
          <p:cNvCxnSpPr>
            <a:cxnSpLocks/>
            <a:stCxn id="30" idx="4"/>
          </p:cNvCxnSpPr>
          <p:nvPr/>
        </p:nvCxnSpPr>
        <p:spPr>
          <a:xfrm>
            <a:off x="11458272" y="674444"/>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AAF2F0-5A68-42FD-850B-B3A31BF08B66}"/>
              </a:ext>
            </a:extLst>
          </p:cNvPr>
          <p:cNvSpPr txBox="1"/>
          <p:nvPr/>
        </p:nvSpPr>
        <p:spPr>
          <a:xfrm>
            <a:off x="7805833" y="1841736"/>
            <a:ext cx="1121833" cy="384721"/>
          </a:xfrm>
          <a:prstGeom prst="rect">
            <a:avLst/>
          </a:prstGeom>
          <a:noFill/>
        </p:spPr>
        <p:txBody>
          <a:bodyPr wrap="square" lIns="0" tIns="0" rIns="0" bIns="0" rtlCol="0" anchor="ctr">
            <a:spAutoFit/>
          </a:bodyPr>
          <a:lstStyle/>
          <a:p>
            <a:pPr defTabSz="914396"/>
            <a:endParaRPr lang="en-US" sz="800" b="1" i="1">
              <a:solidFill>
                <a:srgbClr val="000000"/>
              </a:solidFill>
              <a:latin typeface="Segoe UI"/>
            </a:endParaRPr>
          </a:p>
          <a:p>
            <a:pPr algn="ctr" defTabSz="914396"/>
            <a:r>
              <a:rPr lang="en-US" sz="900" b="1" i="1">
                <a:solidFill>
                  <a:srgbClr val="000000"/>
                </a:solidFill>
                <a:latin typeface="Segoe UI"/>
              </a:rPr>
              <a:t>Loan tracker app</a:t>
            </a:r>
          </a:p>
          <a:p>
            <a:pPr defTabSz="914396"/>
            <a:endParaRPr lang="en-US" sz="800" b="1" i="1">
              <a:solidFill>
                <a:srgbClr val="000000"/>
              </a:solidFill>
              <a:latin typeface="Segoe UI"/>
            </a:endParaRPr>
          </a:p>
        </p:txBody>
      </p:sp>
      <p:cxnSp>
        <p:nvCxnSpPr>
          <p:cNvPr id="62" name="Straight Arrow Connector 61">
            <a:extLst>
              <a:ext uri="{FF2B5EF4-FFF2-40B4-BE49-F238E27FC236}">
                <a16:creationId xmlns:a16="http://schemas.microsoft.com/office/drawing/2014/main" id="{99D3273D-7339-4AA9-813B-9C00D102CA6C}"/>
              </a:ext>
            </a:extLst>
          </p:cNvPr>
          <p:cNvCxnSpPr>
            <a:cxnSpLocks/>
          </p:cNvCxnSpPr>
          <p:nvPr/>
        </p:nvCxnSpPr>
        <p:spPr>
          <a:xfrm flipV="1">
            <a:off x="8390206" y="493601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9569564-4EED-4831-9EA9-2D0D2857B83C}"/>
              </a:ext>
            </a:extLst>
          </p:cNvPr>
          <p:cNvSpPr/>
          <p:nvPr/>
        </p:nvSpPr>
        <p:spPr bwMode="auto">
          <a:xfrm>
            <a:off x="5024605" y="5186901"/>
            <a:ext cx="4613228" cy="28787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2" name="TextBox 31">
            <a:extLst>
              <a:ext uri="{FF2B5EF4-FFF2-40B4-BE49-F238E27FC236}">
                <a16:creationId xmlns:a16="http://schemas.microsoft.com/office/drawing/2014/main" id="{0FC58378-7467-4809-9965-CB833FB0D7AF}"/>
              </a:ext>
            </a:extLst>
          </p:cNvPr>
          <p:cNvSpPr txBox="1"/>
          <p:nvPr/>
        </p:nvSpPr>
        <p:spPr>
          <a:xfrm>
            <a:off x="6116601" y="5151589"/>
            <a:ext cx="213662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Financial Services Common Data Model</a:t>
            </a:r>
            <a:endParaRPr lang="en-US" sz="900" b="1">
              <a:solidFill>
                <a:srgbClr val="000000"/>
              </a:solidFill>
              <a:latin typeface="Segoe UI"/>
            </a:endParaRPr>
          </a:p>
          <a:p>
            <a:pPr defTabSz="914396"/>
            <a:endParaRPr lang="en-US" sz="800" b="1">
              <a:solidFill>
                <a:srgbClr val="000000"/>
              </a:solidFill>
              <a:latin typeface="Segoe UI"/>
            </a:endParaRPr>
          </a:p>
        </p:txBody>
      </p:sp>
    </p:spTree>
    <p:extLst>
      <p:ext uri="{BB962C8B-B14F-4D97-AF65-F5344CB8AC3E}">
        <p14:creationId xmlns:p14="http://schemas.microsoft.com/office/powerpoint/2010/main" val="171366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24EFBD6B-F43C-42D5-8339-C389106BADA4}"/>
              </a:ext>
            </a:extLst>
          </p:cNvPr>
          <p:cNvGrpSpPr>
            <a:grpSpLocks/>
          </p:cNvGrpSpPr>
          <p:nvPr/>
        </p:nvGrpSpPr>
        <p:grpSpPr>
          <a:xfrm>
            <a:off x="5054962" y="2309835"/>
            <a:ext cx="2100218" cy="2100218"/>
            <a:chOff x="4932652" y="2326371"/>
            <a:chExt cx="2323616" cy="2324508"/>
          </a:xfrm>
        </p:grpSpPr>
        <p:sp>
          <p:nvSpPr>
            <p:cNvPr id="130" name="Freeform: Shape 129">
              <a:extLst>
                <a:ext uri="{FF2B5EF4-FFF2-40B4-BE49-F238E27FC236}">
                  <a16:creationId xmlns:a16="http://schemas.microsoft.com/office/drawing/2014/main" id="{448A1997-1944-4A06-822D-7345690D427E}"/>
                </a:ext>
              </a:extLst>
            </p:cNvPr>
            <p:cNvSpPr/>
            <p:nvPr/>
          </p:nvSpPr>
          <p:spPr bwMode="auto">
            <a:xfrm>
              <a:off x="4932652" y="2326371"/>
              <a:ext cx="2323616" cy="2324508"/>
            </a:xfrm>
            <a:custGeom>
              <a:avLst/>
              <a:gdLst>
                <a:gd name="connsiteX0" fmla="*/ 1113794 w 2227588"/>
                <a:gd name="connsiteY0" fmla="*/ 0 h 2228442"/>
                <a:gd name="connsiteX1" fmla="*/ 2227588 w 2227588"/>
                <a:gd name="connsiteY1" fmla="*/ 1114221 h 2228442"/>
                <a:gd name="connsiteX2" fmla="*/ 1113794 w 2227588"/>
                <a:gd name="connsiteY2" fmla="*/ 2228442 h 2228442"/>
                <a:gd name="connsiteX3" fmla="*/ 0 w 2227588"/>
                <a:gd name="connsiteY3" fmla="*/ 1114221 h 2228442"/>
                <a:gd name="connsiteX4" fmla="*/ 1113794 w 2227588"/>
                <a:gd name="connsiteY4" fmla="*/ 0 h 222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588" h="2228442">
                  <a:moveTo>
                    <a:pt x="1113794" y="0"/>
                  </a:moveTo>
                  <a:cubicBezTo>
                    <a:pt x="1728925" y="0"/>
                    <a:pt x="2227588" y="498854"/>
                    <a:pt x="2227588" y="1114221"/>
                  </a:cubicBezTo>
                  <a:cubicBezTo>
                    <a:pt x="2227588" y="1729588"/>
                    <a:pt x="1728925" y="2228442"/>
                    <a:pt x="1113794" y="2228442"/>
                  </a:cubicBezTo>
                  <a:cubicBezTo>
                    <a:pt x="498663" y="2228442"/>
                    <a:pt x="0" y="1729588"/>
                    <a:pt x="0" y="1114221"/>
                  </a:cubicBezTo>
                  <a:cubicBezTo>
                    <a:pt x="0" y="498854"/>
                    <a:pt x="498663" y="0"/>
                    <a:pt x="111379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1" name="Picture 130" descr="A person sitting at a table using a computer&#10;&#10;Description automatically generated">
              <a:extLst>
                <a:ext uri="{FF2B5EF4-FFF2-40B4-BE49-F238E27FC236}">
                  <a16:creationId xmlns:a16="http://schemas.microsoft.com/office/drawing/2014/main" id="{9AAA967E-B9B4-4C9C-BD34-8D2BA43E164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37125" t="16303" r="35630" b="2035"/>
            <a:stretch/>
          </p:blipFill>
          <p:spPr>
            <a:xfrm>
              <a:off x="6094460" y="2374404"/>
              <a:ext cx="1113794" cy="2228442"/>
            </a:xfrm>
            <a:custGeom>
              <a:avLst/>
              <a:gdLst>
                <a:gd name="connsiteX0" fmla="*/ 0 w 1113794"/>
                <a:gd name="connsiteY0" fmla="*/ 0 h 2228442"/>
                <a:gd name="connsiteX1" fmla="*/ 1113794 w 1113794"/>
                <a:gd name="connsiteY1" fmla="*/ 1114221 h 2228442"/>
                <a:gd name="connsiteX2" fmla="*/ 0 w 1113794"/>
                <a:gd name="connsiteY2" fmla="*/ 2228442 h 2228442"/>
              </a:gdLst>
              <a:ahLst/>
              <a:cxnLst>
                <a:cxn ang="0">
                  <a:pos x="connsiteX0" y="connsiteY0"/>
                </a:cxn>
                <a:cxn ang="0">
                  <a:pos x="connsiteX1" y="connsiteY1"/>
                </a:cxn>
                <a:cxn ang="0">
                  <a:pos x="connsiteX2" y="connsiteY2"/>
                </a:cxn>
              </a:cxnLst>
              <a:rect l="l" t="t" r="r" b="b"/>
              <a:pathLst>
                <a:path w="1113794" h="2228442">
                  <a:moveTo>
                    <a:pt x="0" y="0"/>
                  </a:moveTo>
                  <a:cubicBezTo>
                    <a:pt x="615131" y="0"/>
                    <a:pt x="1113794" y="498854"/>
                    <a:pt x="1113794" y="1114221"/>
                  </a:cubicBezTo>
                  <a:cubicBezTo>
                    <a:pt x="1113794" y="1729588"/>
                    <a:pt x="615131" y="2228442"/>
                    <a:pt x="0" y="2228442"/>
                  </a:cubicBezTo>
                  <a:close/>
                </a:path>
              </a:pathLst>
            </a:custGeom>
          </p:spPr>
        </p:pic>
        <p:pic>
          <p:nvPicPr>
            <p:cNvPr id="132" name="Picture 131" descr="A person sitting at a table using a computer&#10;&#10;Description automatically generated">
              <a:extLst>
                <a:ext uri="{FF2B5EF4-FFF2-40B4-BE49-F238E27FC236}">
                  <a16:creationId xmlns:a16="http://schemas.microsoft.com/office/drawing/2014/main" id="{B15F397C-DF2C-4C2B-8988-FAF0BA3D165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41226" t="-2860" r="37316" b="38473"/>
            <a:stretch/>
          </p:blipFill>
          <p:spPr>
            <a:xfrm>
              <a:off x="4980666" y="2374404"/>
              <a:ext cx="1113794" cy="2228442"/>
            </a:xfrm>
            <a:custGeom>
              <a:avLst/>
              <a:gdLst>
                <a:gd name="connsiteX0" fmla="*/ 1113794 w 1113794"/>
                <a:gd name="connsiteY0" fmla="*/ 0 h 2228442"/>
                <a:gd name="connsiteX1" fmla="*/ 1113794 w 1113794"/>
                <a:gd name="connsiteY1" fmla="*/ 2228442 h 2228442"/>
                <a:gd name="connsiteX2" fmla="*/ 0 w 1113794"/>
                <a:gd name="connsiteY2" fmla="*/ 1114221 h 2228442"/>
                <a:gd name="connsiteX3" fmla="*/ 1113794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1113794" y="0"/>
                  </a:moveTo>
                  <a:lnTo>
                    <a:pt x="1113794" y="2228442"/>
                  </a:lnTo>
                  <a:cubicBezTo>
                    <a:pt x="498663" y="2228442"/>
                    <a:pt x="0" y="1729588"/>
                    <a:pt x="0" y="1114221"/>
                  </a:cubicBezTo>
                  <a:cubicBezTo>
                    <a:pt x="0" y="498854"/>
                    <a:pt x="498663" y="0"/>
                    <a:pt x="1113794" y="0"/>
                  </a:cubicBezTo>
                  <a:close/>
                </a:path>
              </a:pathLst>
            </a:custGeom>
            <a:solidFill>
              <a:schemeClr val="bg1"/>
            </a:solidFill>
          </p:spPr>
        </p:pic>
        <p:sp>
          <p:nvSpPr>
            <p:cNvPr id="134" name="Freeform: Shape 133">
              <a:extLst>
                <a:ext uri="{FF2B5EF4-FFF2-40B4-BE49-F238E27FC236}">
                  <a16:creationId xmlns:a16="http://schemas.microsoft.com/office/drawing/2014/main" id="{02432102-262D-4CC5-BABA-3A5B77A1C922}"/>
                </a:ext>
              </a:extLst>
            </p:cNvPr>
            <p:cNvSpPr/>
            <p:nvPr/>
          </p:nvSpPr>
          <p:spPr bwMode="auto">
            <a:xfrm>
              <a:off x="6094460" y="2374404"/>
              <a:ext cx="1113794" cy="2228442"/>
            </a:xfrm>
            <a:custGeom>
              <a:avLst/>
              <a:gdLst>
                <a:gd name="connsiteX0" fmla="*/ 0 w 1113794"/>
                <a:gd name="connsiteY0" fmla="*/ 0 h 2228442"/>
                <a:gd name="connsiteX1" fmla="*/ 1113794 w 1113794"/>
                <a:gd name="connsiteY1" fmla="*/ 1114221 h 2228442"/>
                <a:gd name="connsiteX2" fmla="*/ 0 w 1113794"/>
                <a:gd name="connsiteY2" fmla="*/ 2228442 h 2228442"/>
                <a:gd name="connsiteX3" fmla="*/ 0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0" y="0"/>
                  </a:moveTo>
                  <a:cubicBezTo>
                    <a:pt x="615131" y="0"/>
                    <a:pt x="1113794" y="498854"/>
                    <a:pt x="1113794" y="1114221"/>
                  </a:cubicBezTo>
                  <a:cubicBezTo>
                    <a:pt x="1113794" y="1729588"/>
                    <a:pt x="615131" y="2228442"/>
                    <a:pt x="0" y="2228442"/>
                  </a:cubicBez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5" name="Freeform: Shape 134">
              <a:extLst>
                <a:ext uri="{FF2B5EF4-FFF2-40B4-BE49-F238E27FC236}">
                  <a16:creationId xmlns:a16="http://schemas.microsoft.com/office/drawing/2014/main" id="{05DA299D-3240-4590-BCB9-1BFE64A473FE}"/>
                </a:ext>
              </a:extLst>
            </p:cNvPr>
            <p:cNvSpPr/>
            <p:nvPr/>
          </p:nvSpPr>
          <p:spPr bwMode="auto">
            <a:xfrm>
              <a:off x="4980666" y="2374404"/>
              <a:ext cx="1113794" cy="2228442"/>
            </a:xfrm>
            <a:custGeom>
              <a:avLst/>
              <a:gdLst>
                <a:gd name="connsiteX0" fmla="*/ 1113794 w 1113794"/>
                <a:gd name="connsiteY0" fmla="*/ 0 h 2228442"/>
                <a:gd name="connsiteX1" fmla="*/ 1113794 w 1113794"/>
                <a:gd name="connsiteY1" fmla="*/ 2228442 h 2228442"/>
                <a:gd name="connsiteX2" fmla="*/ 0 w 1113794"/>
                <a:gd name="connsiteY2" fmla="*/ 1114221 h 2228442"/>
                <a:gd name="connsiteX3" fmla="*/ 1113794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1113794" y="0"/>
                  </a:moveTo>
                  <a:lnTo>
                    <a:pt x="1113794" y="2228442"/>
                  </a:lnTo>
                  <a:cubicBezTo>
                    <a:pt x="498663" y="2228442"/>
                    <a:pt x="0" y="1729588"/>
                    <a:pt x="0" y="1114221"/>
                  </a:cubicBezTo>
                  <a:cubicBezTo>
                    <a:pt x="0" y="498854"/>
                    <a:pt x="498663" y="0"/>
                    <a:pt x="1113794" y="0"/>
                  </a:cubicBezTo>
                  <a:close/>
                </a:path>
              </a:pathLst>
            </a:cu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6" name="Freeform: Shape 135">
            <a:extLst>
              <a:ext uri="{FF2B5EF4-FFF2-40B4-BE49-F238E27FC236}">
                <a16:creationId xmlns:a16="http://schemas.microsoft.com/office/drawing/2014/main" id="{0E939FE2-39DC-4F28-B203-448B73B81682}"/>
              </a:ext>
            </a:extLst>
          </p:cNvPr>
          <p:cNvSpPr/>
          <p:nvPr/>
        </p:nvSpPr>
        <p:spPr bwMode="auto">
          <a:xfrm>
            <a:off x="4390126" y="1642224"/>
            <a:ext cx="3429890" cy="1662766"/>
          </a:xfrm>
          <a:custGeom>
            <a:avLst/>
            <a:gdLst>
              <a:gd name="connsiteX0" fmla="*/ 1714945 w 3429890"/>
              <a:gd name="connsiteY0" fmla="*/ 0 h 1662766"/>
              <a:gd name="connsiteX1" fmla="*/ 3423797 w 3429890"/>
              <a:gd name="connsiteY1" fmla="*/ 1542093 h 1662766"/>
              <a:gd name="connsiteX2" fmla="*/ 3429890 w 3429890"/>
              <a:gd name="connsiteY2" fmla="*/ 1662766 h 1662766"/>
              <a:gd name="connsiteX3" fmla="*/ 2873722 w 3429890"/>
              <a:gd name="connsiteY3" fmla="*/ 1662766 h 1662766"/>
              <a:gd name="connsiteX4" fmla="*/ 2870500 w 3429890"/>
              <a:gd name="connsiteY4" fmla="*/ 1598958 h 1662766"/>
              <a:gd name="connsiteX5" fmla="*/ 1714945 w 3429890"/>
              <a:gd name="connsiteY5" fmla="*/ 556168 h 1662766"/>
              <a:gd name="connsiteX6" fmla="*/ 559390 w 3429890"/>
              <a:gd name="connsiteY6" fmla="*/ 1598958 h 1662766"/>
              <a:gd name="connsiteX7" fmla="*/ 556168 w 3429890"/>
              <a:gd name="connsiteY7" fmla="*/ 1662766 h 1662766"/>
              <a:gd name="connsiteX8" fmla="*/ 0 w 3429890"/>
              <a:gd name="connsiteY8" fmla="*/ 1662766 h 1662766"/>
              <a:gd name="connsiteX9" fmla="*/ 6093 w 3429890"/>
              <a:gd name="connsiteY9" fmla="*/ 1542093 h 1662766"/>
              <a:gd name="connsiteX10" fmla="*/ 1714945 w 3429890"/>
              <a:gd name="connsiteY10" fmla="*/ 0 h 166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9890" h="1662766">
                <a:moveTo>
                  <a:pt x="1714945" y="0"/>
                </a:moveTo>
                <a:cubicBezTo>
                  <a:pt x="2604324" y="0"/>
                  <a:pt x="3335832" y="675922"/>
                  <a:pt x="3423797" y="1542093"/>
                </a:cubicBezTo>
                <a:lnTo>
                  <a:pt x="3429890" y="1662766"/>
                </a:lnTo>
                <a:lnTo>
                  <a:pt x="2873722" y="1662766"/>
                </a:lnTo>
                <a:lnTo>
                  <a:pt x="2870500" y="1598958"/>
                </a:lnTo>
                <a:cubicBezTo>
                  <a:pt x="2811017" y="1013239"/>
                  <a:pt x="2316358" y="556168"/>
                  <a:pt x="1714945" y="556168"/>
                </a:cubicBezTo>
                <a:cubicBezTo>
                  <a:pt x="1113532" y="556168"/>
                  <a:pt x="618873" y="1013239"/>
                  <a:pt x="559390" y="1598958"/>
                </a:cubicBezTo>
                <a:lnTo>
                  <a:pt x="556168" y="1662766"/>
                </a:lnTo>
                <a:lnTo>
                  <a:pt x="0" y="1662766"/>
                </a:lnTo>
                <a:lnTo>
                  <a:pt x="6093" y="1542093"/>
                </a:lnTo>
                <a:cubicBezTo>
                  <a:pt x="94058" y="675922"/>
                  <a:pt x="825566" y="0"/>
                  <a:pt x="1714945" y="0"/>
                </a:cubicBezTo>
                <a:close/>
              </a:path>
            </a:pathLst>
          </a:custGeom>
          <a:solidFill>
            <a:srgbClr val="1B2C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786A2532-6543-4F4C-98C8-A07F2689C759}"/>
              </a:ext>
            </a:extLst>
          </p:cNvPr>
          <p:cNvSpPr/>
          <p:nvPr/>
        </p:nvSpPr>
        <p:spPr bwMode="auto">
          <a:xfrm>
            <a:off x="4390126" y="3414899"/>
            <a:ext cx="3429890" cy="1659857"/>
          </a:xfrm>
          <a:custGeom>
            <a:avLst/>
            <a:gdLst>
              <a:gd name="connsiteX0" fmla="*/ 2873722 w 3429890"/>
              <a:gd name="connsiteY0" fmla="*/ 0 h 1659857"/>
              <a:gd name="connsiteX1" fmla="*/ 3429890 w 3429890"/>
              <a:gd name="connsiteY1" fmla="*/ 0 h 1659857"/>
              <a:gd name="connsiteX2" fmla="*/ 3423797 w 3429890"/>
              <a:gd name="connsiteY2" fmla="*/ 120673 h 1659857"/>
              <a:gd name="connsiteX3" fmla="*/ 1879735 w 3429890"/>
              <a:gd name="connsiteY3" fmla="*/ 1654964 h 1659857"/>
              <a:gd name="connsiteX4" fmla="*/ 1777312 w 3429890"/>
              <a:gd name="connsiteY4" fmla="*/ 1659814 h 1659857"/>
              <a:gd name="connsiteX5" fmla="*/ 1777312 w 3429890"/>
              <a:gd name="connsiteY5" fmla="*/ 1103645 h 1659857"/>
              <a:gd name="connsiteX6" fmla="*/ 1826379 w 3429890"/>
              <a:gd name="connsiteY6" fmla="*/ 1101322 h 1659857"/>
              <a:gd name="connsiteX7" fmla="*/ 2870500 w 3429890"/>
              <a:gd name="connsiteY7" fmla="*/ 63808 h 1659857"/>
              <a:gd name="connsiteX8" fmla="*/ 0 w 3429890"/>
              <a:gd name="connsiteY8" fmla="*/ 0 h 1659857"/>
              <a:gd name="connsiteX9" fmla="*/ 556168 w 3429890"/>
              <a:gd name="connsiteY9" fmla="*/ 0 h 1659857"/>
              <a:gd name="connsiteX10" fmla="*/ 559390 w 3429890"/>
              <a:gd name="connsiteY10" fmla="*/ 63808 h 1659857"/>
              <a:gd name="connsiteX11" fmla="*/ 1603512 w 3429890"/>
              <a:gd name="connsiteY11" fmla="*/ 1101322 h 1659857"/>
              <a:gd name="connsiteX12" fmla="*/ 1653487 w 3429890"/>
              <a:gd name="connsiteY12" fmla="*/ 1103688 h 1659857"/>
              <a:gd name="connsiteX13" fmla="*/ 1653487 w 3429890"/>
              <a:gd name="connsiteY13" fmla="*/ 1659857 h 1659857"/>
              <a:gd name="connsiteX14" fmla="*/ 1550155 w 3429890"/>
              <a:gd name="connsiteY14" fmla="*/ 1654964 h 1659857"/>
              <a:gd name="connsiteX15" fmla="*/ 6093 w 3429890"/>
              <a:gd name="connsiteY15" fmla="*/ 120673 h 16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890" h="1659857">
                <a:moveTo>
                  <a:pt x="2873722" y="0"/>
                </a:moveTo>
                <a:lnTo>
                  <a:pt x="3429890" y="0"/>
                </a:lnTo>
                <a:lnTo>
                  <a:pt x="3423797" y="120673"/>
                </a:lnTo>
                <a:cubicBezTo>
                  <a:pt x="3341330" y="932709"/>
                  <a:pt x="2693249" y="1577533"/>
                  <a:pt x="1879735" y="1654964"/>
                </a:cubicBezTo>
                <a:lnTo>
                  <a:pt x="1777312" y="1659814"/>
                </a:lnTo>
                <a:lnTo>
                  <a:pt x="1777312" y="1103645"/>
                </a:lnTo>
                <a:lnTo>
                  <a:pt x="1826379" y="1101322"/>
                </a:lnTo>
                <a:cubicBezTo>
                  <a:pt x="2376491" y="1048962"/>
                  <a:pt x="2814735" y="612920"/>
                  <a:pt x="2870500" y="63808"/>
                </a:cubicBezTo>
                <a:close/>
                <a:moveTo>
                  <a:pt x="0" y="0"/>
                </a:moveTo>
                <a:lnTo>
                  <a:pt x="556168" y="0"/>
                </a:lnTo>
                <a:lnTo>
                  <a:pt x="559390" y="63808"/>
                </a:lnTo>
                <a:cubicBezTo>
                  <a:pt x="615156" y="612920"/>
                  <a:pt x="1053400" y="1048962"/>
                  <a:pt x="1603512" y="1101322"/>
                </a:cubicBezTo>
                <a:lnTo>
                  <a:pt x="1653487" y="1103688"/>
                </a:lnTo>
                <a:lnTo>
                  <a:pt x="1653487" y="1659857"/>
                </a:lnTo>
                <a:lnTo>
                  <a:pt x="1550155" y="1654964"/>
                </a:lnTo>
                <a:cubicBezTo>
                  <a:pt x="736642" y="1577533"/>
                  <a:pt x="88560" y="932709"/>
                  <a:pt x="6093" y="120673"/>
                </a:cubicBezTo>
                <a:close/>
              </a:path>
            </a:pathLst>
          </a:custGeom>
          <a:solidFill>
            <a:srgbClr val="1B2C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0E926F5F-FD73-4AD4-B042-FA9B347AA81F}"/>
              </a:ext>
            </a:extLst>
          </p:cNvPr>
          <p:cNvSpPr txBox="1"/>
          <p:nvPr/>
        </p:nvSpPr>
        <p:spPr>
          <a:xfrm>
            <a:off x="4726599" y="2080260"/>
            <a:ext cx="2710522" cy="2804550"/>
          </a:xfrm>
          <a:prstGeom prst="rect">
            <a:avLst/>
          </a:prstGeom>
          <a:noFill/>
        </p:spPr>
        <p:txBody>
          <a:bodyPr wrap="none" lIns="0" tIns="0" rIns="0" bIns="0" anchor="b">
            <a:prstTxWarp prst="textArchUp">
              <a:avLst>
                <a:gd name="adj" fmla="val 9490919"/>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Deliver Differentiated Customer Experience </a:t>
            </a:r>
            <a:b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and Empower Employees</a:t>
            </a:r>
            <a:endPar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endParaRPr>
          </a:p>
        </p:txBody>
      </p:sp>
      <p:sp>
        <p:nvSpPr>
          <p:cNvPr id="141" name="TextBox 140">
            <a:extLst>
              <a:ext uri="{FF2B5EF4-FFF2-40B4-BE49-F238E27FC236}">
                <a16:creationId xmlns:a16="http://schemas.microsoft.com/office/drawing/2014/main" id="{AD057C18-EB0C-4A50-A4F0-449F434B6AB2}"/>
              </a:ext>
            </a:extLst>
          </p:cNvPr>
          <p:cNvSpPr txBox="1"/>
          <p:nvPr/>
        </p:nvSpPr>
        <p:spPr>
          <a:xfrm rot="2563926">
            <a:off x="4634653" y="2746054"/>
            <a:ext cx="2234224" cy="1838479"/>
          </a:xfrm>
          <a:prstGeom prst="rect">
            <a:avLst/>
          </a:prstGeom>
          <a:noFill/>
        </p:spPr>
        <p:txBody>
          <a:bodyPr wrap="none" lIns="0" tIns="0" rIns="0" bIns="0" anchor="b">
            <a:prstTxWarp prst="textArchDown">
              <a:avLst>
                <a:gd name="adj" fmla="val 20413850"/>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rPr>
              <a:t>Security and Compliance </a:t>
            </a:r>
          </a:p>
        </p:txBody>
      </p:sp>
      <p:sp>
        <p:nvSpPr>
          <p:cNvPr id="142" name="TextBox 141">
            <a:extLst>
              <a:ext uri="{FF2B5EF4-FFF2-40B4-BE49-F238E27FC236}">
                <a16:creationId xmlns:a16="http://schemas.microsoft.com/office/drawing/2014/main" id="{5B6B1FF8-CEDD-4AFC-B822-83B4150A334D}"/>
              </a:ext>
            </a:extLst>
          </p:cNvPr>
          <p:cNvSpPr txBox="1"/>
          <p:nvPr/>
        </p:nvSpPr>
        <p:spPr>
          <a:xfrm rot="18374213">
            <a:off x="5252045" y="2769841"/>
            <a:ext cx="2390935" cy="1828009"/>
          </a:xfrm>
          <a:prstGeom prst="rect">
            <a:avLst/>
          </a:prstGeom>
          <a:noFill/>
        </p:spPr>
        <p:txBody>
          <a:bodyPr wrap="none" lIns="0" tIns="0" rIns="0" bIns="0" anchor="b">
            <a:prstTxWarp prst="textArchDown">
              <a:avLst>
                <a:gd name="adj" fmla="val 1774898"/>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rPr>
              <a:t>Combat Financial Crime</a:t>
            </a:r>
          </a:p>
        </p:txBody>
      </p:sp>
      <p:sp>
        <p:nvSpPr>
          <p:cNvPr id="461" name="Freeform: Shape 460">
            <a:extLst>
              <a:ext uri="{FF2B5EF4-FFF2-40B4-BE49-F238E27FC236}">
                <a16:creationId xmlns:a16="http://schemas.microsoft.com/office/drawing/2014/main" id="{FE5DB8D6-233C-4EE8-9C5D-D48F646807D7}"/>
              </a:ext>
            </a:extLst>
          </p:cNvPr>
          <p:cNvSpPr/>
          <p:nvPr/>
        </p:nvSpPr>
        <p:spPr bwMode="auto">
          <a:xfrm>
            <a:off x="584199" y="1436688"/>
            <a:ext cx="5460941" cy="879197"/>
          </a:xfrm>
          <a:custGeom>
            <a:avLst/>
            <a:gdLst>
              <a:gd name="connsiteX0" fmla="*/ 0 w 5460941"/>
              <a:gd name="connsiteY0" fmla="*/ 0 h 879197"/>
              <a:gd name="connsiteX1" fmla="*/ 5460941 w 5460941"/>
              <a:gd name="connsiteY1" fmla="*/ 0 h 879197"/>
              <a:gd name="connsiteX2" fmla="*/ 5460941 w 5460941"/>
              <a:gd name="connsiteY2" fmla="*/ 208562 h 879197"/>
              <a:gd name="connsiteX3" fmla="*/ 5345245 w 5460941"/>
              <a:gd name="connsiteY3" fmla="*/ 214404 h 879197"/>
              <a:gd name="connsiteX4" fmla="*/ 4195396 w 5460941"/>
              <a:gd name="connsiteY4" fmla="*/ 830626 h 879197"/>
              <a:gd name="connsiteX5" fmla="*/ 4159075 w 5460941"/>
              <a:gd name="connsiteY5" fmla="*/ 879197 h 879197"/>
              <a:gd name="connsiteX6" fmla="*/ 0 w 5460941"/>
              <a:gd name="connsiteY6" fmla="*/ 879197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5460941" y="0"/>
                </a:lnTo>
                <a:lnTo>
                  <a:pt x="5460941" y="208562"/>
                </a:lnTo>
                <a:lnTo>
                  <a:pt x="5345245" y="214404"/>
                </a:lnTo>
                <a:cubicBezTo>
                  <a:pt x="4883287" y="261319"/>
                  <a:pt x="4475445" y="491286"/>
                  <a:pt x="4195396" y="830626"/>
                </a:cubicBezTo>
                <a:lnTo>
                  <a:pt x="4159075"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463040" bIns="45720" numCol="1" spcCol="0" rtlCol="0" fromWordArt="0" anchor="ctr" anchorCtr="0" forceAA="0" compatLnSpc="1">
            <a:prstTxWarp prst="textNoShape">
              <a:avLst/>
            </a:prstTxWarp>
            <a:noAutofit/>
          </a:bodyPr>
          <a:lstStyle/>
          <a:p>
            <a:pPr marL="0" marR="0" lvl="0" indent="0" algn="r" defTabSz="914225"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Customer onboarding</a:t>
            </a:r>
            <a:br>
              <a:rPr kumimoji="0" lang="en-US" sz="14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Provide customers with easy-access loan apps and self-service tools, streamlining the loan process to help enhance customer experience and loyalty</a:t>
            </a:r>
            <a:endParaRPr kumimoji="0" lang="en-US" sz="14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460" name="Freeform: Shape 459">
            <a:extLst>
              <a:ext uri="{FF2B5EF4-FFF2-40B4-BE49-F238E27FC236}">
                <a16:creationId xmlns:a16="http://schemas.microsoft.com/office/drawing/2014/main" id="{DFE083A6-C58F-4126-AAE8-CF5F77C14439}"/>
              </a:ext>
            </a:extLst>
          </p:cNvPr>
          <p:cNvSpPr/>
          <p:nvPr/>
        </p:nvSpPr>
        <p:spPr bwMode="auto">
          <a:xfrm>
            <a:off x="6165001" y="1436688"/>
            <a:ext cx="5460941" cy="879197"/>
          </a:xfrm>
          <a:custGeom>
            <a:avLst/>
            <a:gdLst>
              <a:gd name="connsiteX0" fmla="*/ 0 w 5460941"/>
              <a:gd name="connsiteY0" fmla="*/ 0 h 879197"/>
              <a:gd name="connsiteX1" fmla="*/ 5460941 w 5460941"/>
              <a:gd name="connsiteY1" fmla="*/ 0 h 879197"/>
              <a:gd name="connsiteX2" fmla="*/ 5460941 w 5460941"/>
              <a:gd name="connsiteY2" fmla="*/ 879197 h 879197"/>
              <a:gd name="connsiteX3" fmla="*/ 1301867 w 5460941"/>
              <a:gd name="connsiteY3" fmla="*/ 879197 h 879197"/>
              <a:gd name="connsiteX4" fmla="*/ 1265546 w 5460941"/>
              <a:gd name="connsiteY4" fmla="*/ 830626 h 879197"/>
              <a:gd name="connsiteX5" fmla="*/ 115697 w 5460941"/>
              <a:gd name="connsiteY5" fmla="*/ 214404 h 879197"/>
              <a:gd name="connsiteX6" fmla="*/ 0 w 5460941"/>
              <a:gd name="connsiteY6" fmla="*/ 208562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5460941" y="0"/>
                </a:lnTo>
                <a:lnTo>
                  <a:pt x="5460941" y="879197"/>
                </a:lnTo>
                <a:lnTo>
                  <a:pt x="1301867" y="879197"/>
                </a:lnTo>
                <a:lnTo>
                  <a:pt x="1265546" y="830626"/>
                </a:lnTo>
                <a:cubicBezTo>
                  <a:pt x="985498" y="491286"/>
                  <a:pt x="577655" y="261319"/>
                  <a:pt x="115697" y="214404"/>
                </a:cubicBezTo>
                <a:lnTo>
                  <a:pt x="0" y="208562"/>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45720" rIns="91440" bIns="4572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Collaboration manager</a:t>
            </a:r>
            <a:br>
              <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Enable automation, collaboration, and communications to help accelerate lending processes, minimize errors, and enhance customer experience</a:t>
            </a: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54" name="Freeform: Shape 453">
            <a:extLst>
              <a:ext uri="{FF2B5EF4-FFF2-40B4-BE49-F238E27FC236}">
                <a16:creationId xmlns:a16="http://schemas.microsoft.com/office/drawing/2014/main" id="{EE2F5D08-4F3C-4E9B-888F-CAC4C90F9944}"/>
              </a:ext>
            </a:extLst>
          </p:cNvPr>
          <p:cNvSpPr/>
          <p:nvPr/>
        </p:nvSpPr>
        <p:spPr bwMode="auto">
          <a:xfrm>
            <a:off x="584199" y="2425793"/>
            <a:ext cx="4080568" cy="879197"/>
          </a:xfrm>
          <a:custGeom>
            <a:avLst/>
            <a:gdLst>
              <a:gd name="connsiteX0" fmla="*/ 0 w 4080568"/>
              <a:gd name="connsiteY0" fmla="*/ 0 h 879197"/>
              <a:gd name="connsiteX1" fmla="*/ 4080568 w 4080568"/>
              <a:gd name="connsiteY1" fmla="*/ 0 h 879197"/>
              <a:gd name="connsiteX2" fmla="*/ 4010471 w 4080568"/>
              <a:gd name="connsiteY2" fmla="*/ 115383 h 879197"/>
              <a:gd name="connsiteX3" fmla="*/ 3812020 w 4080568"/>
              <a:gd name="connsiteY3" fmla="*/ 758524 h 879197"/>
              <a:gd name="connsiteX4" fmla="*/ 3805927 w 4080568"/>
              <a:gd name="connsiteY4" fmla="*/ 879197 h 879197"/>
              <a:gd name="connsiteX5" fmla="*/ 0 w 4080568"/>
              <a:gd name="connsiteY5" fmla="*/ 879197 h 879197"/>
              <a:gd name="connsiteX6" fmla="*/ 0 w 4080568"/>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8" h="879197">
                <a:moveTo>
                  <a:pt x="0" y="0"/>
                </a:moveTo>
                <a:lnTo>
                  <a:pt x="4080568" y="0"/>
                </a:lnTo>
                <a:lnTo>
                  <a:pt x="4010471" y="115383"/>
                </a:lnTo>
                <a:cubicBezTo>
                  <a:pt x="3904698" y="310095"/>
                  <a:pt x="3835478" y="527545"/>
                  <a:pt x="3812020" y="758524"/>
                </a:cubicBezTo>
                <a:lnTo>
                  <a:pt x="3805927"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640080" bIns="45720" numCol="1" spcCol="0" rtlCol="0" fromWordArt="0" anchor="ctr"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Unified customer profile</a:t>
            </a:r>
            <a:br>
              <a:rPr kumimoji="0" lang="en-US" sz="1400" b="0" i="0" u="none" strike="noStrike" kern="1200" cap="none" spc="0" normalizeH="0" baseline="0" noProof="0">
                <a:ln>
                  <a:noFill/>
                </a:ln>
                <a:solidFill>
                  <a:srgbClr val="0078D4"/>
                </a:solidFill>
                <a:effectLst/>
                <a:uLnTx/>
                <a:uFillTx/>
                <a:latin typeface="Segoe UI Semibold"/>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Help tailor customer experiences via a comprehensive view of the customer's financial situation</a:t>
            </a: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51" name="Freeform: Shape 450">
            <a:extLst>
              <a:ext uri="{FF2B5EF4-FFF2-40B4-BE49-F238E27FC236}">
                <a16:creationId xmlns:a16="http://schemas.microsoft.com/office/drawing/2014/main" id="{B1F94B96-E98A-4029-AF39-08CB458E7D27}"/>
              </a:ext>
            </a:extLst>
          </p:cNvPr>
          <p:cNvSpPr/>
          <p:nvPr/>
        </p:nvSpPr>
        <p:spPr bwMode="auto">
          <a:xfrm>
            <a:off x="7545375" y="2425793"/>
            <a:ext cx="4080567" cy="879197"/>
          </a:xfrm>
          <a:custGeom>
            <a:avLst/>
            <a:gdLst>
              <a:gd name="connsiteX0" fmla="*/ 0 w 4080567"/>
              <a:gd name="connsiteY0" fmla="*/ 0 h 879197"/>
              <a:gd name="connsiteX1" fmla="*/ 4080567 w 4080567"/>
              <a:gd name="connsiteY1" fmla="*/ 0 h 879197"/>
              <a:gd name="connsiteX2" fmla="*/ 4080567 w 4080567"/>
              <a:gd name="connsiteY2" fmla="*/ 879197 h 879197"/>
              <a:gd name="connsiteX3" fmla="*/ 274641 w 4080567"/>
              <a:gd name="connsiteY3" fmla="*/ 879197 h 879197"/>
              <a:gd name="connsiteX4" fmla="*/ 268548 w 4080567"/>
              <a:gd name="connsiteY4" fmla="*/ 758524 h 879197"/>
              <a:gd name="connsiteX5" fmla="*/ 70097 w 4080567"/>
              <a:gd name="connsiteY5" fmla="*/ 115383 h 879197"/>
              <a:gd name="connsiteX6" fmla="*/ 0 w 4080567"/>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7" h="879197">
                <a:moveTo>
                  <a:pt x="0" y="0"/>
                </a:moveTo>
                <a:lnTo>
                  <a:pt x="4080567" y="0"/>
                </a:lnTo>
                <a:lnTo>
                  <a:pt x="4080567" y="879197"/>
                </a:lnTo>
                <a:lnTo>
                  <a:pt x="274641" y="879197"/>
                </a:lnTo>
                <a:lnTo>
                  <a:pt x="268548" y="758524"/>
                </a:lnTo>
                <a:cubicBezTo>
                  <a:pt x="245091" y="527545"/>
                  <a:pt x="175870" y="310095"/>
                  <a:pt x="70097" y="115383"/>
                </a:cubicBez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Banking customer engagement</a:t>
            </a:r>
            <a:br>
              <a:rPr kumimoji="0" lang="en-US" sz="1400" b="0" i="0" u="none" strike="noStrike" kern="1200" cap="none" spc="0" normalizeH="0" baseline="0" noProof="0">
                <a:ln>
                  <a:noFill/>
                </a:ln>
                <a:solidFill>
                  <a:srgbClr val="0078D4"/>
                </a:solidFill>
                <a:effectLst/>
                <a:uLnTx/>
                <a:uFillTx/>
                <a:latin typeface="Segoe UI Semibold"/>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Help personalize customer interactions with relevant financial information to accelerate time to resolution</a:t>
            </a: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448" name="Freeform: Shape 447">
            <a:extLst>
              <a:ext uri="{FF2B5EF4-FFF2-40B4-BE49-F238E27FC236}">
                <a16:creationId xmlns:a16="http://schemas.microsoft.com/office/drawing/2014/main" id="{34E1D114-3CB5-45ED-BD45-D405631B5846}"/>
              </a:ext>
            </a:extLst>
          </p:cNvPr>
          <p:cNvSpPr/>
          <p:nvPr/>
        </p:nvSpPr>
        <p:spPr bwMode="auto">
          <a:xfrm>
            <a:off x="584199" y="3414898"/>
            <a:ext cx="4080568" cy="879197"/>
          </a:xfrm>
          <a:custGeom>
            <a:avLst/>
            <a:gdLst>
              <a:gd name="connsiteX0" fmla="*/ 0 w 4080568"/>
              <a:gd name="connsiteY0" fmla="*/ 0 h 879197"/>
              <a:gd name="connsiteX1" fmla="*/ 3805927 w 4080568"/>
              <a:gd name="connsiteY1" fmla="*/ 0 h 879197"/>
              <a:gd name="connsiteX2" fmla="*/ 3812020 w 4080568"/>
              <a:gd name="connsiteY2" fmla="*/ 120673 h 879197"/>
              <a:gd name="connsiteX3" fmla="*/ 4010471 w 4080568"/>
              <a:gd name="connsiteY3" fmla="*/ 763814 h 879197"/>
              <a:gd name="connsiteX4" fmla="*/ 4080568 w 4080568"/>
              <a:gd name="connsiteY4" fmla="*/ 879197 h 879197"/>
              <a:gd name="connsiteX5" fmla="*/ 0 w 4080568"/>
              <a:gd name="connsiteY5" fmla="*/ 879197 h 879197"/>
              <a:gd name="connsiteX6" fmla="*/ 0 w 4080568"/>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8" h="879197">
                <a:moveTo>
                  <a:pt x="0" y="0"/>
                </a:moveTo>
                <a:lnTo>
                  <a:pt x="3805927" y="0"/>
                </a:lnTo>
                <a:lnTo>
                  <a:pt x="3812020" y="120673"/>
                </a:lnTo>
                <a:cubicBezTo>
                  <a:pt x="3835478" y="351652"/>
                  <a:pt x="3904698" y="569102"/>
                  <a:pt x="4010471" y="763814"/>
                </a:cubicBezTo>
                <a:lnTo>
                  <a:pt x="4080568"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640080" bIns="45720"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Risk assurance and support</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White glove service to support risk, audit, and compliance teams in addressing financial services regulatory compliance, cybersecurity, and privacy</a:t>
            </a:r>
          </a:p>
        </p:txBody>
      </p:sp>
      <p:sp>
        <p:nvSpPr>
          <p:cNvPr id="445" name="Freeform: Shape 444">
            <a:extLst>
              <a:ext uri="{FF2B5EF4-FFF2-40B4-BE49-F238E27FC236}">
                <a16:creationId xmlns:a16="http://schemas.microsoft.com/office/drawing/2014/main" id="{B7D08459-B8C7-4DD0-8EE7-DA993F6240B5}"/>
              </a:ext>
            </a:extLst>
          </p:cNvPr>
          <p:cNvSpPr/>
          <p:nvPr/>
        </p:nvSpPr>
        <p:spPr bwMode="auto">
          <a:xfrm>
            <a:off x="7545375" y="3414898"/>
            <a:ext cx="4080567" cy="879197"/>
          </a:xfrm>
          <a:custGeom>
            <a:avLst/>
            <a:gdLst>
              <a:gd name="connsiteX0" fmla="*/ 274641 w 4080567"/>
              <a:gd name="connsiteY0" fmla="*/ 0 h 879197"/>
              <a:gd name="connsiteX1" fmla="*/ 4080567 w 4080567"/>
              <a:gd name="connsiteY1" fmla="*/ 0 h 879197"/>
              <a:gd name="connsiteX2" fmla="*/ 4080567 w 4080567"/>
              <a:gd name="connsiteY2" fmla="*/ 879197 h 879197"/>
              <a:gd name="connsiteX3" fmla="*/ 0 w 4080567"/>
              <a:gd name="connsiteY3" fmla="*/ 879197 h 879197"/>
              <a:gd name="connsiteX4" fmla="*/ 70097 w 4080567"/>
              <a:gd name="connsiteY4" fmla="*/ 763814 h 879197"/>
              <a:gd name="connsiteX5" fmla="*/ 268548 w 4080567"/>
              <a:gd name="connsiteY5" fmla="*/ 120673 h 879197"/>
              <a:gd name="connsiteX6" fmla="*/ 274641 w 4080567"/>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7" h="879197">
                <a:moveTo>
                  <a:pt x="274641" y="0"/>
                </a:moveTo>
                <a:lnTo>
                  <a:pt x="4080567" y="0"/>
                </a:lnTo>
                <a:lnTo>
                  <a:pt x="4080567" y="879197"/>
                </a:lnTo>
                <a:lnTo>
                  <a:pt x="0" y="879197"/>
                </a:lnTo>
                <a:lnTo>
                  <a:pt x="70097" y="763814"/>
                </a:lnTo>
                <a:cubicBezTo>
                  <a:pt x="175870" y="569102"/>
                  <a:pt x="245091" y="351652"/>
                  <a:pt x="268548" y="120673"/>
                </a:cubicBezTo>
                <a:lnTo>
                  <a:pt x="274641"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Account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Help prevent fraudulent digital account creation and account takeover </a:t>
            </a:r>
          </a:p>
        </p:txBody>
      </p:sp>
      <p:sp>
        <p:nvSpPr>
          <p:cNvPr id="442" name="Freeform: Shape 441">
            <a:extLst>
              <a:ext uri="{FF2B5EF4-FFF2-40B4-BE49-F238E27FC236}">
                <a16:creationId xmlns:a16="http://schemas.microsoft.com/office/drawing/2014/main" id="{78531611-63AF-4D36-B82C-CD21A8662CB2}"/>
              </a:ext>
            </a:extLst>
          </p:cNvPr>
          <p:cNvSpPr/>
          <p:nvPr/>
        </p:nvSpPr>
        <p:spPr bwMode="auto">
          <a:xfrm>
            <a:off x="584199" y="4404003"/>
            <a:ext cx="5460941" cy="879197"/>
          </a:xfrm>
          <a:custGeom>
            <a:avLst/>
            <a:gdLst>
              <a:gd name="connsiteX0" fmla="*/ 0 w 5460941"/>
              <a:gd name="connsiteY0" fmla="*/ 0 h 879197"/>
              <a:gd name="connsiteX1" fmla="*/ 4159075 w 5460941"/>
              <a:gd name="connsiteY1" fmla="*/ 0 h 879197"/>
              <a:gd name="connsiteX2" fmla="*/ 4195396 w 5460941"/>
              <a:gd name="connsiteY2" fmla="*/ 48571 h 879197"/>
              <a:gd name="connsiteX3" fmla="*/ 5345245 w 5460941"/>
              <a:gd name="connsiteY3" fmla="*/ 664793 h 879197"/>
              <a:gd name="connsiteX4" fmla="*/ 5460941 w 5460941"/>
              <a:gd name="connsiteY4" fmla="*/ 670635 h 879197"/>
              <a:gd name="connsiteX5" fmla="*/ 5460941 w 5460941"/>
              <a:gd name="connsiteY5" fmla="*/ 879197 h 879197"/>
              <a:gd name="connsiteX6" fmla="*/ 0 w 5460941"/>
              <a:gd name="connsiteY6" fmla="*/ 879197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4159075" y="0"/>
                </a:lnTo>
                <a:lnTo>
                  <a:pt x="4195396" y="48571"/>
                </a:lnTo>
                <a:cubicBezTo>
                  <a:pt x="4475445" y="387912"/>
                  <a:pt x="4883287" y="617879"/>
                  <a:pt x="5345245" y="664793"/>
                </a:cubicBezTo>
                <a:lnTo>
                  <a:pt x="5460941" y="670635"/>
                </a:lnTo>
                <a:lnTo>
                  <a:pt x="5460941"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463040" bIns="45720" numCol="1" spcCol="0" rtlCol="0" fromWordArt="0" anchor="ctr" anchorCtr="0" forceAA="0" compatLnSpc="1">
            <a:prstTxWarp prst="textNoShape">
              <a:avLst/>
            </a:prstTxWarp>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Regulatory compliance assessments</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Assess, monitor, and help improve compliance posture with global, regional, and industry regulations and standards</a:t>
            </a:r>
          </a:p>
        </p:txBody>
      </p:sp>
      <p:sp>
        <p:nvSpPr>
          <p:cNvPr id="439" name="Freeform: Shape 438">
            <a:extLst>
              <a:ext uri="{FF2B5EF4-FFF2-40B4-BE49-F238E27FC236}">
                <a16:creationId xmlns:a16="http://schemas.microsoft.com/office/drawing/2014/main" id="{EED13B88-81DC-4A03-AD34-2AE770B39E8D}"/>
              </a:ext>
            </a:extLst>
          </p:cNvPr>
          <p:cNvSpPr/>
          <p:nvPr/>
        </p:nvSpPr>
        <p:spPr bwMode="auto">
          <a:xfrm>
            <a:off x="6165001" y="4404003"/>
            <a:ext cx="5460941" cy="879197"/>
          </a:xfrm>
          <a:custGeom>
            <a:avLst/>
            <a:gdLst>
              <a:gd name="connsiteX0" fmla="*/ 1301867 w 5460941"/>
              <a:gd name="connsiteY0" fmla="*/ 0 h 879197"/>
              <a:gd name="connsiteX1" fmla="*/ 5460941 w 5460941"/>
              <a:gd name="connsiteY1" fmla="*/ 0 h 879197"/>
              <a:gd name="connsiteX2" fmla="*/ 5460941 w 5460941"/>
              <a:gd name="connsiteY2" fmla="*/ 879197 h 879197"/>
              <a:gd name="connsiteX3" fmla="*/ 0 w 5460941"/>
              <a:gd name="connsiteY3" fmla="*/ 879197 h 879197"/>
              <a:gd name="connsiteX4" fmla="*/ 0 w 5460941"/>
              <a:gd name="connsiteY4" fmla="*/ 670635 h 879197"/>
              <a:gd name="connsiteX5" fmla="*/ 115697 w 5460941"/>
              <a:gd name="connsiteY5" fmla="*/ 664793 h 879197"/>
              <a:gd name="connsiteX6" fmla="*/ 1265546 w 5460941"/>
              <a:gd name="connsiteY6" fmla="*/ 48571 h 879197"/>
              <a:gd name="connsiteX7" fmla="*/ 1301867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1301867" y="0"/>
                </a:moveTo>
                <a:lnTo>
                  <a:pt x="5460941" y="0"/>
                </a:lnTo>
                <a:lnTo>
                  <a:pt x="5460941" y="879197"/>
                </a:lnTo>
                <a:lnTo>
                  <a:pt x="0" y="879197"/>
                </a:lnTo>
                <a:lnTo>
                  <a:pt x="0" y="670635"/>
                </a:lnTo>
                <a:lnTo>
                  <a:pt x="115697" y="664793"/>
                </a:lnTo>
                <a:cubicBezTo>
                  <a:pt x="577655" y="617879"/>
                  <a:pt x="985498" y="387912"/>
                  <a:pt x="1265546" y="48571"/>
                </a:cubicBezTo>
                <a:lnTo>
                  <a:pt x="1301867"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Purchase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Help provide a differentiated experience for merchants to improve revenue and retention</a:t>
            </a:r>
          </a:p>
        </p:txBody>
      </p:sp>
      <p:sp>
        <p:nvSpPr>
          <p:cNvPr id="2" name="Title 1">
            <a:extLst>
              <a:ext uri="{FF2B5EF4-FFF2-40B4-BE49-F238E27FC236}">
                <a16:creationId xmlns:a16="http://schemas.microsoft.com/office/drawing/2014/main" id="{8F2E8C84-6404-4FE6-B255-DE810B4C5DCB}"/>
              </a:ext>
            </a:extLst>
          </p:cNvPr>
          <p:cNvSpPr>
            <a:spLocks noGrp="1"/>
          </p:cNvSpPr>
          <p:nvPr>
            <p:ph type="title"/>
          </p:nvPr>
        </p:nvSpPr>
        <p:spPr>
          <a:xfrm>
            <a:off x="588263" y="457200"/>
            <a:ext cx="11018520" cy="861774"/>
          </a:xfrm>
        </p:spPr>
        <p:txBody>
          <a:bodyPr vert="horz"/>
          <a:lstStyle/>
          <a:p>
            <a:r>
              <a:rPr lang="en-US"/>
              <a:t>Microsoft Cloud for Financial Services</a:t>
            </a:r>
            <a:br>
              <a:rPr lang="en-US"/>
            </a:br>
            <a:r>
              <a:rPr lang="en-US" sz="2400">
                <a:solidFill>
                  <a:schemeClr val="accent1"/>
                </a:solidFill>
                <a:latin typeface="+mn-lt"/>
              </a:rPr>
              <a:t>Capabilities for Retail Banking </a:t>
            </a:r>
          </a:p>
        </p:txBody>
      </p:sp>
      <p:sp>
        <p:nvSpPr>
          <p:cNvPr id="119" name="!!Structured &amp; unstructured">
            <a:extLst>
              <a:ext uri="{FF2B5EF4-FFF2-40B4-BE49-F238E27FC236}">
                <a16:creationId xmlns:a16="http://schemas.microsoft.com/office/drawing/2014/main" id="{6CBD6E79-9256-45CF-B375-17E72C1D9DDB}"/>
              </a:ext>
            </a:extLst>
          </p:cNvPr>
          <p:cNvSpPr/>
          <p:nvPr/>
        </p:nvSpPr>
        <p:spPr>
          <a:xfrm>
            <a:off x="150812" y="5681981"/>
            <a:ext cx="11890376" cy="514100"/>
          </a:xfrm>
          <a:prstGeom prst="rect">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0" name="!!Structured &amp; unstructured">
            <a:extLst>
              <a:ext uri="{FF2B5EF4-FFF2-40B4-BE49-F238E27FC236}">
                <a16:creationId xmlns:a16="http://schemas.microsoft.com/office/drawing/2014/main" id="{9269CB45-3356-4D20-A287-D5CA4B1B8E1E}"/>
              </a:ext>
            </a:extLst>
          </p:cNvPr>
          <p:cNvSpPr/>
          <p:nvPr/>
        </p:nvSpPr>
        <p:spPr>
          <a:xfrm>
            <a:off x="0" y="6242097"/>
            <a:ext cx="12192000"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Microsoft Cloud</a:t>
            </a:r>
          </a:p>
        </p:txBody>
      </p:sp>
      <p:grpSp>
        <p:nvGrpSpPr>
          <p:cNvPr id="121" name="Group 120">
            <a:extLst>
              <a:ext uri="{FF2B5EF4-FFF2-40B4-BE49-F238E27FC236}">
                <a16:creationId xmlns:a16="http://schemas.microsoft.com/office/drawing/2014/main" id="{FAB3899E-6F45-421A-AC4E-118655E5C83E}"/>
              </a:ext>
            </a:extLst>
          </p:cNvPr>
          <p:cNvGrpSpPr/>
          <p:nvPr/>
        </p:nvGrpSpPr>
        <p:grpSpPr>
          <a:xfrm>
            <a:off x="196850" y="5715068"/>
            <a:ext cx="11798303" cy="447926"/>
            <a:chOff x="180976" y="5686551"/>
            <a:chExt cx="11830051" cy="457200"/>
          </a:xfrm>
        </p:grpSpPr>
        <p:sp>
          <p:nvSpPr>
            <p:cNvPr id="122" name="!!Structured &amp; unstructured">
              <a:extLst>
                <a:ext uri="{FF2B5EF4-FFF2-40B4-BE49-F238E27FC236}">
                  <a16:creationId xmlns:a16="http://schemas.microsoft.com/office/drawing/2014/main" id="{925C3408-A5FB-47CD-A02A-7B2F74074D45}"/>
                </a:ext>
              </a:extLst>
            </p:cNvPr>
            <p:cNvSpPr/>
            <p:nvPr/>
          </p:nvSpPr>
          <p:spPr>
            <a:xfrm>
              <a:off x="180976" y="5686551"/>
              <a:ext cx="5899743"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Data model and connectors</a:t>
              </a:r>
            </a:p>
          </p:txBody>
        </p:sp>
        <p:sp>
          <p:nvSpPr>
            <p:cNvPr id="123" name="!!Structured &amp; unstructured">
              <a:extLst>
                <a:ext uri="{FF2B5EF4-FFF2-40B4-BE49-F238E27FC236}">
                  <a16:creationId xmlns:a16="http://schemas.microsoft.com/office/drawing/2014/main" id="{FB76099C-5899-4212-AA1D-F5E2C1EA160B}"/>
                </a:ext>
              </a:extLst>
            </p:cNvPr>
            <p:cNvSpPr/>
            <p:nvPr/>
          </p:nvSpPr>
          <p:spPr>
            <a:xfrm>
              <a:off x="6111282" y="5686551"/>
              <a:ext cx="5899745"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Partner ecosystem</a:t>
              </a:r>
            </a:p>
          </p:txBody>
        </p:sp>
        <p:sp>
          <p:nvSpPr>
            <p:cNvPr id="124" name="!!Structured &amp; unstructured">
              <a:extLst>
                <a:ext uri="{FF2B5EF4-FFF2-40B4-BE49-F238E27FC236}">
                  <a16:creationId xmlns:a16="http://schemas.microsoft.com/office/drawing/2014/main" id="{F6ACA957-462E-4605-AD0A-4D8B96CA60CE}"/>
                </a:ext>
              </a:extLst>
            </p:cNvPr>
            <p:cNvSpPr/>
            <p:nvPr/>
          </p:nvSpPr>
          <p:spPr>
            <a:xfrm>
              <a:off x="5760028" y="5686551"/>
              <a:ext cx="671944"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sp>
        <p:nvSpPr>
          <p:cNvPr id="125" name="!!Structured &amp; unstructured">
            <a:extLst>
              <a:ext uri="{FF2B5EF4-FFF2-40B4-BE49-F238E27FC236}">
                <a16:creationId xmlns:a16="http://schemas.microsoft.com/office/drawing/2014/main" id="{C2A07F6E-0837-44D4-A6A4-07947EBDA9C7}"/>
              </a:ext>
            </a:extLst>
          </p:cNvPr>
          <p:cNvSpPr/>
          <p:nvPr/>
        </p:nvSpPr>
        <p:spPr>
          <a:xfrm>
            <a:off x="5238752" y="5384378"/>
            <a:ext cx="1714498" cy="30777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t">
            <a:spAutoFit/>
          </a:bodyPr>
          <a:lstStyle/>
          <a:p>
            <a:pPr marL="0" marR="0" lvl="0" indent="0" algn="ctr" defTabSz="89621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Industry Specific</a:t>
            </a:r>
          </a:p>
        </p:txBody>
      </p:sp>
      <p:cxnSp>
        <p:nvCxnSpPr>
          <p:cNvPr id="126" name="Connector: Elbow 125">
            <a:extLst>
              <a:ext uri="{FF2B5EF4-FFF2-40B4-BE49-F238E27FC236}">
                <a16:creationId xmlns:a16="http://schemas.microsoft.com/office/drawing/2014/main" id="{C6AF24C0-82B5-482A-864C-53F2202802CF}"/>
              </a:ext>
            </a:extLst>
          </p:cNvPr>
          <p:cNvCxnSpPr>
            <a:cxnSpLocks/>
            <a:stCxn id="125" idx="1"/>
          </p:cNvCxnSpPr>
          <p:nvPr/>
        </p:nvCxnSpPr>
        <p:spPr>
          <a:xfrm rot="10800000" flipV="1">
            <a:off x="150812" y="5538267"/>
            <a:ext cx="5087940" cy="400764"/>
          </a:xfrm>
          <a:prstGeom prst="bentConnector3">
            <a:avLst>
              <a:gd name="adj1" fmla="val 101669"/>
            </a:avLst>
          </a:prstGeom>
          <a:ln w="6350">
            <a:solidFill>
              <a:schemeClr val="accent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2A990E29-A1CE-4EBB-BBE2-BB1D6DFC88DE}"/>
              </a:ext>
            </a:extLst>
          </p:cNvPr>
          <p:cNvCxnSpPr>
            <a:cxnSpLocks/>
            <a:stCxn id="125" idx="3"/>
          </p:cNvCxnSpPr>
          <p:nvPr/>
        </p:nvCxnSpPr>
        <p:spPr>
          <a:xfrm>
            <a:off x="6953250" y="5538267"/>
            <a:ext cx="5087938" cy="400764"/>
          </a:xfrm>
          <a:prstGeom prst="bentConnector3">
            <a:avLst>
              <a:gd name="adj1" fmla="val 101482"/>
            </a:avLst>
          </a:prstGeom>
          <a:ln w="6350">
            <a:solidFill>
              <a:schemeClr val="accent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509DD7-1EBF-4747-BFAB-3F5396B8F574}"/>
              </a:ext>
            </a:extLst>
          </p:cNvPr>
          <p:cNvCxnSpPr>
            <a:cxnSpLocks/>
          </p:cNvCxnSpPr>
          <p:nvPr/>
        </p:nvCxnSpPr>
        <p:spPr>
          <a:xfrm rot="5400000">
            <a:off x="6096000" y="5847591"/>
            <a:ext cx="0" cy="18288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23D7881-1AFC-4100-A7A7-538D6F2CFAFA}"/>
              </a:ext>
            </a:extLst>
          </p:cNvPr>
          <p:cNvGrpSpPr/>
          <p:nvPr/>
        </p:nvGrpSpPr>
        <p:grpSpPr>
          <a:xfrm>
            <a:off x="7588064" y="2613931"/>
            <a:ext cx="502920" cy="502920"/>
            <a:chOff x="7588064" y="2613931"/>
            <a:chExt cx="502920" cy="502920"/>
          </a:xfrm>
        </p:grpSpPr>
        <p:sp>
          <p:nvSpPr>
            <p:cNvPr id="106" name="Oval 105">
              <a:extLst>
                <a:ext uri="{FF2B5EF4-FFF2-40B4-BE49-F238E27FC236}">
                  <a16:creationId xmlns:a16="http://schemas.microsoft.com/office/drawing/2014/main" id="{E1D41347-4705-44B5-BC18-2C81EEA16F65}"/>
                </a:ext>
              </a:extLst>
            </p:cNvPr>
            <p:cNvSpPr>
              <a:spLocks/>
            </p:cNvSpPr>
            <p:nvPr/>
          </p:nvSpPr>
          <p:spPr bwMode="auto">
            <a:xfrm>
              <a:off x="7588064" y="2613931"/>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7" name="Oval 106">
              <a:extLst>
                <a:ext uri="{FF2B5EF4-FFF2-40B4-BE49-F238E27FC236}">
                  <a16:creationId xmlns:a16="http://schemas.microsoft.com/office/drawing/2014/main" id="{372C103D-6E8A-499A-8C76-7A44DF1FA79C}"/>
                </a:ext>
              </a:extLst>
            </p:cNvPr>
            <p:cNvSpPr>
              <a:spLocks/>
            </p:cNvSpPr>
            <p:nvPr/>
          </p:nvSpPr>
          <p:spPr bwMode="auto">
            <a:xfrm>
              <a:off x="7613666" y="2639533"/>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8" name="Group 107">
              <a:extLst>
                <a:ext uri="{FF2B5EF4-FFF2-40B4-BE49-F238E27FC236}">
                  <a16:creationId xmlns:a16="http://schemas.microsoft.com/office/drawing/2014/main" id="{C83311FE-1DD3-4C28-962A-FB8F00A7B1B6}"/>
                </a:ext>
              </a:extLst>
            </p:cNvPr>
            <p:cNvGrpSpPr/>
            <p:nvPr/>
          </p:nvGrpSpPr>
          <p:grpSpPr>
            <a:xfrm>
              <a:off x="7740774" y="2699242"/>
              <a:ext cx="197501" cy="332297"/>
              <a:chOff x="4214670" y="-341384"/>
              <a:chExt cx="326374" cy="549128"/>
            </a:xfrm>
          </p:grpSpPr>
          <p:sp>
            <p:nvSpPr>
              <p:cNvPr id="109" name="Graphic 404">
                <a:extLst>
                  <a:ext uri="{FF2B5EF4-FFF2-40B4-BE49-F238E27FC236}">
                    <a16:creationId xmlns:a16="http://schemas.microsoft.com/office/drawing/2014/main" id="{BA70CB7C-49DD-4B7F-8BFB-B8D9C59D3FD4}"/>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111" name="Group 110">
                <a:extLst>
                  <a:ext uri="{FF2B5EF4-FFF2-40B4-BE49-F238E27FC236}">
                    <a16:creationId xmlns:a16="http://schemas.microsoft.com/office/drawing/2014/main" id="{31F212E0-7BDC-4CD2-B30E-E37EFF45296D}"/>
                  </a:ext>
                </a:extLst>
              </p:cNvPr>
              <p:cNvGrpSpPr/>
              <p:nvPr/>
            </p:nvGrpSpPr>
            <p:grpSpPr>
              <a:xfrm>
                <a:off x="4272893" y="-164306"/>
                <a:ext cx="225215" cy="144634"/>
                <a:chOff x="8623961" y="1356955"/>
                <a:chExt cx="475069" cy="305097"/>
              </a:xfrm>
            </p:grpSpPr>
            <p:pic>
              <p:nvPicPr>
                <p:cNvPr id="113" name="Graphic 112">
                  <a:extLst>
                    <a:ext uri="{FF2B5EF4-FFF2-40B4-BE49-F238E27FC236}">
                      <a16:creationId xmlns:a16="http://schemas.microsoft.com/office/drawing/2014/main" id="{AEC90197-E038-4D0A-9776-CB1C7A9D5D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3961" y="1423086"/>
                  <a:ext cx="238968" cy="238966"/>
                </a:xfrm>
                <a:prstGeom prst="rect">
                  <a:avLst/>
                </a:prstGeom>
              </p:spPr>
            </p:pic>
            <p:pic>
              <p:nvPicPr>
                <p:cNvPr id="114" name="Graphic 113">
                  <a:extLst>
                    <a:ext uri="{FF2B5EF4-FFF2-40B4-BE49-F238E27FC236}">
                      <a16:creationId xmlns:a16="http://schemas.microsoft.com/office/drawing/2014/main" id="{568B5ED8-C5CF-425C-8513-A78B6515BB5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46260" y="1356955"/>
                  <a:ext cx="252770" cy="252770"/>
                </a:xfrm>
                <a:prstGeom prst="rect">
                  <a:avLst/>
                </a:prstGeom>
              </p:spPr>
            </p:pic>
          </p:grpSp>
        </p:grpSp>
      </p:grpSp>
      <p:grpSp>
        <p:nvGrpSpPr>
          <p:cNvPr id="6" name="Group 5">
            <a:extLst>
              <a:ext uri="{FF2B5EF4-FFF2-40B4-BE49-F238E27FC236}">
                <a16:creationId xmlns:a16="http://schemas.microsoft.com/office/drawing/2014/main" id="{31B15C85-5E9B-4660-9ADE-612557B270A0}"/>
              </a:ext>
            </a:extLst>
          </p:cNvPr>
          <p:cNvGrpSpPr/>
          <p:nvPr/>
        </p:nvGrpSpPr>
        <p:grpSpPr>
          <a:xfrm>
            <a:off x="6857674" y="1552248"/>
            <a:ext cx="502920" cy="502920"/>
            <a:chOff x="6857674" y="1552248"/>
            <a:chExt cx="502920" cy="502920"/>
          </a:xfrm>
        </p:grpSpPr>
        <p:grpSp>
          <p:nvGrpSpPr>
            <p:cNvPr id="21" name="Group 20">
              <a:extLst>
                <a:ext uri="{FF2B5EF4-FFF2-40B4-BE49-F238E27FC236}">
                  <a16:creationId xmlns:a16="http://schemas.microsoft.com/office/drawing/2014/main" id="{88C349B6-CA7D-4F57-9D3D-7CAE0F952EA5}"/>
                </a:ext>
              </a:extLst>
            </p:cNvPr>
            <p:cNvGrpSpPr>
              <a:grpSpLocks/>
            </p:cNvGrpSpPr>
            <p:nvPr/>
          </p:nvGrpSpPr>
          <p:grpSpPr>
            <a:xfrm>
              <a:off x="6857674" y="1552248"/>
              <a:ext cx="502920" cy="502920"/>
              <a:chOff x="2677356" y="489672"/>
              <a:chExt cx="832104" cy="832104"/>
            </a:xfrm>
          </p:grpSpPr>
          <p:sp>
            <p:nvSpPr>
              <p:cNvPr id="28" name="Oval 27">
                <a:extLst>
                  <a:ext uri="{FF2B5EF4-FFF2-40B4-BE49-F238E27FC236}">
                    <a16:creationId xmlns:a16="http://schemas.microsoft.com/office/drawing/2014/main" id="{73ACD3AA-59FC-4EF9-8DFC-FEEB60B56B2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988948B9-125A-441C-B6F0-13A23312FFF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84E30F2F-E04E-4EB0-A877-467519AC4B44}"/>
                </a:ext>
              </a:extLst>
            </p:cNvPr>
            <p:cNvGrpSpPr/>
            <p:nvPr/>
          </p:nvGrpSpPr>
          <p:grpSpPr>
            <a:xfrm>
              <a:off x="6947599" y="1646880"/>
              <a:ext cx="323075" cy="313647"/>
              <a:chOff x="-4067233" y="2703182"/>
              <a:chExt cx="707601" cy="686957"/>
            </a:xfrm>
          </p:grpSpPr>
          <p:sp>
            <p:nvSpPr>
              <p:cNvPr id="23" name="Freeform: Shape 22">
                <a:extLst>
                  <a:ext uri="{FF2B5EF4-FFF2-40B4-BE49-F238E27FC236}">
                    <a16:creationId xmlns:a16="http://schemas.microsoft.com/office/drawing/2014/main" id="{90CA7C2A-EA93-49E4-A405-A88B79E1B90E}"/>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A2E9F5B-2875-438A-99E2-CA334A23CB3A}"/>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0F11212-8B34-472B-A59F-748C2A14E105}"/>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E731BBF-69FF-4C99-BC97-CD9619476A9B}"/>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D59E210-0CC6-46F4-A7FF-D26A9FA8EF1C}"/>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4CC2280-E0E3-4575-9842-050BC8E02351}"/>
              </a:ext>
            </a:extLst>
          </p:cNvPr>
          <p:cNvGrpSpPr/>
          <p:nvPr/>
        </p:nvGrpSpPr>
        <p:grpSpPr>
          <a:xfrm>
            <a:off x="4817899" y="1552248"/>
            <a:ext cx="502920" cy="502920"/>
            <a:chOff x="4817899" y="1552248"/>
            <a:chExt cx="502920" cy="502920"/>
          </a:xfrm>
        </p:grpSpPr>
        <p:grpSp>
          <p:nvGrpSpPr>
            <p:cNvPr id="31" name="Group 30">
              <a:extLst>
                <a:ext uri="{FF2B5EF4-FFF2-40B4-BE49-F238E27FC236}">
                  <a16:creationId xmlns:a16="http://schemas.microsoft.com/office/drawing/2014/main" id="{C32D3EC6-695D-47E3-B4D4-BE736139BC61}"/>
                </a:ext>
              </a:extLst>
            </p:cNvPr>
            <p:cNvGrpSpPr>
              <a:grpSpLocks/>
            </p:cNvGrpSpPr>
            <p:nvPr/>
          </p:nvGrpSpPr>
          <p:grpSpPr>
            <a:xfrm>
              <a:off x="4817899" y="1552248"/>
              <a:ext cx="502920" cy="502920"/>
              <a:chOff x="8104818" y="-613599"/>
              <a:chExt cx="831086" cy="831086"/>
            </a:xfrm>
          </p:grpSpPr>
          <p:sp>
            <p:nvSpPr>
              <p:cNvPr id="43" name="Oval 42">
                <a:extLst>
                  <a:ext uri="{FF2B5EF4-FFF2-40B4-BE49-F238E27FC236}">
                    <a16:creationId xmlns:a16="http://schemas.microsoft.com/office/drawing/2014/main" id="{55EB2517-A82C-48FA-B7C9-D372D5C5237E}"/>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A72AF5E-73B1-4E4D-9C4D-930891F26387}"/>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2" name="templatize" descr="templatize">
              <a:extLst>
                <a:ext uri="{FF2B5EF4-FFF2-40B4-BE49-F238E27FC236}">
                  <a16:creationId xmlns:a16="http://schemas.microsoft.com/office/drawing/2014/main" id="{A3874B50-71B5-4391-A666-6D2DB846D72D}"/>
                </a:ext>
              </a:extLst>
            </p:cNvPr>
            <p:cNvGrpSpPr>
              <a:grpSpLocks noChangeAspect="1"/>
            </p:cNvGrpSpPr>
            <p:nvPr/>
          </p:nvGrpSpPr>
          <p:grpSpPr bwMode="auto">
            <a:xfrm>
              <a:off x="4941021" y="1675860"/>
              <a:ext cx="256677" cy="255697"/>
              <a:chOff x="5788" y="1364"/>
              <a:chExt cx="262" cy="261"/>
            </a:xfrm>
          </p:grpSpPr>
          <p:sp>
            <p:nvSpPr>
              <p:cNvPr id="33" name="AutoShape 139">
                <a:extLst>
                  <a:ext uri="{FF2B5EF4-FFF2-40B4-BE49-F238E27FC236}">
                    <a16:creationId xmlns:a16="http://schemas.microsoft.com/office/drawing/2014/main" id="{B0E962DE-4EC3-4C3D-A369-7ED5213E44A2}"/>
                  </a:ext>
                </a:extLst>
              </p:cNvPr>
              <p:cNvSpPr>
                <a:spLocks noChangeAspect="1" noChangeArrowheads="1" noTextEdit="1"/>
              </p:cNvSpPr>
              <p:nvPr/>
            </p:nvSpPr>
            <p:spPr bwMode="auto">
              <a:xfrm>
                <a:off x="5788" y="1364"/>
                <a:ext cx="26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141">
                <a:extLst>
                  <a:ext uri="{FF2B5EF4-FFF2-40B4-BE49-F238E27FC236}">
                    <a16:creationId xmlns:a16="http://schemas.microsoft.com/office/drawing/2014/main" id="{CD00F19C-E35D-4DEE-9F26-94D27498313E}"/>
                  </a:ext>
                </a:extLst>
              </p:cNvPr>
              <p:cNvSpPr>
                <a:spLocks noChangeArrowheads="1"/>
              </p:cNvSpPr>
              <p:nvPr/>
            </p:nvSpPr>
            <p:spPr bwMode="auto">
              <a:xfrm>
                <a:off x="5788" y="1365"/>
                <a:ext cx="262" cy="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142">
                <a:extLst>
                  <a:ext uri="{FF2B5EF4-FFF2-40B4-BE49-F238E27FC236}">
                    <a16:creationId xmlns:a16="http://schemas.microsoft.com/office/drawing/2014/main" id="{7D502407-63FC-4ACB-9EB5-F9EDE699F2DA}"/>
                  </a:ext>
                </a:extLst>
              </p:cNvPr>
              <p:cNvSpPr>
                <a:spLocks noChangeArrowheads="1"/>
              </p:cNvSpPr>
              <p:nvPr/>
            </p:nvSpPr>
            <p:spPr bwMode="auto">
              <a:xfrm>
                <a:off x="5788" y="1393"/>
                <a:ext cx="262" cy="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43">
                <a:extLst>
                  <a:ext uri="{FF2B5EF4-FFF2-40B4-BE49-F238E27FC236}">
                    <a16:creationId xmlns:a16="http://schemas.microsoft.com/office/drawing/2014/main" id="{1D97C725-BA54-4AA7-BBEA-017FA999EECC}"/>
                  </a:ext>
                </a:extLst>
              </p:cNvPr>
              <p:cNvSpPr>
                <a:spLocks noChangeArrowheads="1"/>
              </p:cNvSpPr>
              <p:nvPr/>
            </p:nvSpPr>
            <p:spPr bwMode="auto">
              <a:xfrm>
                <a:off x="5788" y="1501"/>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144">
                <a:extLst>
                  <a:ext uri="{FF2B5EF4-FFF2-40B4-BE49-F238E27FC236}">
                    <a16:creationId xmlns:a16="http://schemas.microsoft.com/office/drawing/2014/main" id="{66215038-5120-4806-986D-E53F3A3723DE}"/>
                  </a:ext>
                </a:extLst>
              </p:cNvPr>
              <p:cNvSpPr>
                <a:spLocks noChangeArrowheads="1"/>
              </p:cNvSpPr>
              <p:nvPr/>
            </p:nvSpPr>
            <p:spPr bwMode="auto">
              <a:xfrm>
                <a:off x="5858" y="1501"/>
                <a:ext cx="54"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145">
                <a:extLst>
                  <a:ext uri="{FF2B5EF4-FFF2-40B4-BE49-F238E27FC236}">
                    <a16:creationId xmlns:a16="http://schemas.microsoft.com/office/drawing/2014/main" id="{DB08C46F-9C7E-42AA-B7BB-036904B4CA74}"/>
                  </a:ext>
                </a:extLst>
              </p:cNvPr>
              <p:cNvSpPr>
                <a:spLocks noChangeArrowheads="1"/>
              </p:cNvSpPr>
              <p:nvPr/>
            </p:nvSpPr>
            <p:spPr bwMode="auto">
              <a:xfrm>
                <a:off x="5926" y="1501"/>
                <a:ext cx="54" cy="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46">
                <a:extLst>
                  <a:ext uri="{FF2B5EF4-FFF2-40B4-BE49-F238E27FC236}">
                    <a16:creationId xmlns:a16="http://schemas.microsoft.com/office/drawing/2014/main" id="{AAC5556D-3DB0-49EA-B21A-CE8D6B6A99F1}"/>
                  </a:ext>
                </a:extLst>
              </p:cNvPr>
              <p:cNvSpPr>
                <a:spLocks/>
              </p:cNvSpPr>
              <p:nvPr/>
            </p:nvSpPr>
            <p:spPr bwMode="auto">
              <a:xfrm>
                <a:off x="5994" y="1501"/>
                <a:ext cx="56" cy="56"/>
              </a:xfrm>
              <a:custGeom>
                <a:avLst/>
                <a:gdLst>
                  <a:gd name="T0" fmla="*/ 56 w 56"/>
                  <a:gd name="T1" fmla="*/ 0 h 56"/>
                  <a:gd name="T2" fmla="*/ 0 w 56"/>
                  <a:gd name="T3" fmla="*/ 0 h 56"/>
                  <a:gd name="T4" fmla="*/ 0 w 56"/>
                  <a:gd name="T5" fmla="*/ 56 h 56"/>
                  <a:gd name="T6" fmla="*/ 56 w 56"/>
                  <a:gd name="T7" fmla="*/ 56 h 56"/>
                  <a:gd name="T8" fmla="*/ 56 w 56"/>
                  <a:gd name="T9" fmla="*/ 0 h 56"/>
                  <a:gd name="T10" fmla="*/ 56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56" y="0"/>
                    </a:moveTo>
                    <a:lnTo>
                      <a:pt x="0" y="0"/>
                    </a:lnTo>
                    <a:lnTo>
                      <a:pt x="0" y="56"/>
                    </a:lnTo>
                    <a:lnTo>
                      <a:pt x="56" y="56"/>
                    </a:lnTo>
                    <a:lnTo>
                      <a:pt x="56" y="0"/>
                    </a:lnTo>
                    <a:lnTo>
                      <a:pt x="5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147">
                <a:extLst>
                  <a:ext uri="{FF2B5EF4-FFF2-40B4-BE49-F238E27FC236}">
                    <a16:creationId xmlns:a16="http://schemas.microsoft.com/office/drawing/2014/main" id="{317A3BB4-9954-4D0C-9AF7-547D71C3580E}"/>
                  </a:ext>
                </a:extLst>
              </p:cNvPr>
              <p:cNvSpPr>
                <a:spLocks noChangeArrowheads="1"/>
              </p:cNvSpPr>
              <p:nvPr/>
            </p:nvSpPr>
            <p:spPr bwMode="auto">
              <a:xfrm>
                <a:off x="5788" y="1571"/>
                <a:ext cx="124" cy="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148">
                <a:extLst>
                  <a:ext uri="{FF2B5EF4-FFF2-40B4-BE49-F238E27FC236}">
                    <a16:creationId xmlns:a16="http://schemas.microsoft.com/office/drawing/2014/main" id="{189A7B6B-8BFE-4F10-9537-FB86625D412E}"/>
                  </a:ext>
                </a:extLst>
              </p:cNvPr>
              <p:cNvSpPr>
                <a:spLocks noChangeArrowheads="1"/>
              </p:cNvSpPr>
              <p:nvPr/>
            </p:nvSpPr>
            <p:spPr bwMode="auto">
              <a:xfrm>
                <a:off x="5926" y="1571"/>
                <a:ext cx="124" cy="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49">
                <a:extLst>
                  <a:ext uri="{FF2B5EF4-FFF2-40B4-BE49-F238E27FC236}">
                    <a16:creationId xmlns:a16="http://schemas.microsoft.com/office/drawing/2014/main" id="{8BF8CE36-F34B-4B4A-B3E9-1A72A20A6819}"/>
                  </a:ext>
                </a:extLst>
              </p:cNvPr>
              <p:cNvSpPr>
                <a:spLocks/>
              </p:cNvSpPr>
              <p:nvPr/>
            </p:nvSpPr>
            <p:spPr bwMode="auto">
              <a:xfrm>
                <a:off x="5822" y="1406"/>
                <a:ext cx="193" cy="67"/>
              </a:xfrm>
              <a:custGeom>
                <a:avLst/>
                <a:gdLst>
                  <a:gd name="T0" fmla="*/ 193 w 193"/>
                  <a:gd name="T1" fmla="*/ 33 h 67"/>
                  <a:gd name="T2" fmla="*/ 158 w 193"/>
                  <a:gd name="T3" fmla="*/ 0 h 67"/>
                  <a:gd name="T4" fmla="*/ 158 w 193"/>
                  <a:gd name="T5" fmla="*/ 22 h 67"/>
                  <a:gd name="T6" fmla="*/ 0 w 193"/>
                  <a:gd name="T7" fmla="*/ 22 h 67"/>
                  <a:gd name="T8" fmla="*/ 0 w 193"/>
                  <a:gd name="T9" fmla="*/ 46 h 67"/>
                  <a:gd name="T10" fmla="*/ 158 w 193"/>
                  <a:gd name="T11" fmla="*/ 46 h 67"/>
                  <a:gd name="T12" fmla="*/ 158 w 193"/>
                  <a:gd name="T13" fmla="*/ 67 h 67"/>
                  <a:gd name="T14" fmla="*/ 193 w 193"/>
                  <a:gd name="T15" fmla="*/ 3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67">
                    <a:moveTo>
                      <a:pt x="193" y="33"/>
                    </a:moveTo>
                    <a:lnTo>
                      <a:pt x="158" y="0"/>
                    </a:lnTo>
                    <a:lnTo>
                      <a:pt x="158" y="22"/>
                    </a:lnTo>
                    <a:lnTo>
                      <a:pt x="0" y="22"/>
                    </a:lnTo>
                    <a:lnTo>
                      <a:pt x="0" y="46"/>
                    </a:lnTo>
                    <a:lnTo>
                      <a:pt x="158" y="46"/>
                    </a:lnTo>
                    <a:lnTo>
                      <a:pt x="158" y="67"/>
                    </a:lnTo>
                    <a:lnTo>
                      <a:pt x="193" y="3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0C8A806-5A99-42D6-8234-6A89A452AAA8}"/>
              </a:ext>
            </a:extLst>
          </p:cNvPr>
          <p:cNvGrpSpPr/>
          <p:nvPr/>
        </p:nvGrpSpPr>
        <p:grpSpPr>
          <a:xfrm>
            <a:off x="4134653" y="2613931"/>
            <a:ext cx="502920" cy="502920"/>
            <a:chOff x="4134653" y="2613931"/>
            <a:chExt cx="502920" cy="502920"/>
          </a:xfrm>
        </p:grpSpPr>
        <p:grpSp>
          <p:nvGrpSpPr>
            <p:cNvPr id="46" name="Group 45">
              <a:extLst>
                <a:ext uri="{FF2B5EF4-FFF2-40B4-BE49-F238E27FC236}">
                  <a16:creationId xmlns:a16="http://schemas.microsoft.com/office/drawing/2014/main" id="{F5E64223-8FBA-456A-B935-265EF66D12CE}"/>
                </a:ext>
              </a:extLst>
            </p:cNvPr>
            <p:cNvGrpSpPr>
              <a:grpSpLocks/>
            </p:cNvGrpSpPr>
            <p:nvPr/>
          </p:nvGrpSpPr>
          <p:grpSpPr>
            <a:xfrm>
              <a:off x="4134653" y="2613931"/>
              <a:ext cx="502920" cy="502920"/>
              <a:chOff x="2677356" y="489672"/>
              <a:chExt cx="832104" cy="832104"/>
            </a:xfrm>
          </p:grpSpPr>
          <p:sp>
            <p:nvSpPr>
              <p:cNvPr id="57" name="Oval 56">
                <a:extLst>
                  <a:ext uri="{FF2B5EF4-FFF2-40B4-BE49-F238E27FC236}">
                    <a16:creationId xmlns:a16="http://schemas.microsoft.com/office/drawing/2014/main" id="{5ECC7DF4-8D2E-4259-90DA-2660D5B93B43}"/>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8" name="Oval 57">
                <a:extLst>
                  <a:ext uri="{FF2B5EF4-FFF2-40B4-BE49-F238E27FC236}">
                    <a16:creationId xmlns:a16="http://schemas.microsoft.com/office/drawing/2014/main" id="{CE82B03D-53DC-404D-A63D-0C74563024BC}"/>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7" name="decentralized identity" descr="decentralized identity">
              <a:extLst>
                <a:ext uri="{FF2B5EF4-FFF2-40B4-BE49-F238E27FC236}">
                  <a16:creationId xmlns:a16="http://schemas.microsoft.com/office/drawing/2014/main" id="{2C4DE540-AD25-430C-8C4C-BC57F3495AF6}"/>
                </a:ext>
              </a:extLst>
            </p:cNvPr>
            <p:cNvGrpSpPr/>
            <p:nvPr/>
          </p:nvGrpSpPr>
          <p:grpSpPr>
            <a:xfrm>
              <a:off x="4251662" y="2714391"/>
              <a:ext cx="270676" cy="301670"/>
              <a:chOff x="7299144" y="3026630"/>
              <a:chExt cx="411707" cy="458859"/>
            </a:xfrm>
          </p:grpSpPr>
          <p:sp>
            <p:nvSpPr>
              <p:cNvPr id="48" name="Freeform: Shape 47">
                <a:extLst>
                  <a:ext uri="{FF2B5EF4-FFF2-40B4-BE49-F238E27FC236}">
                    <a16:creationId xmlns:a16="http://schemas.microsoft.com/office/drawing/2014/main" id="{294EC9DC-ED88-4E94-B658-0724FC2C4792}"/>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01936EC-0BC7-4706-B7C8-5E995668BA55}"/>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48C2585-CAFA-414C-B980-DE689603E335}"/>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F892B32-0DC6-423B-B1E4-3A62D5EC0BB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3FB99E1-6D85-46CB-90C9-5EFD7DECC2A6}"/>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E4F26F4-7753-4B8B-84CA-D799BE0CD7CA}"/>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FC5E478-38F8-456C-9C88-4B9B48BCC414}"/>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BD78222-2B27-40FC-AB59-21FBA68B9304}"/>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02716BF-F6C8-49F9-84ED-3309BFAA60AF}"/>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3AEC47D-5FB8-49D8-90A9-7B69F8232448}"/>
              </a:ext>
            </a:extLst>
          </p:cNvPr>
          <p:cNvGrpSpPr/>
          <p:nvPr/>
        </p:nvGrpSpPr>
        <p:grpSpPr>
          <a:xfrm>
            <a:off x="7594146" y="3603036"/>
            <a:ext cx="502920" cy="502920"/>
            <a:chOff x="7594146" y="3603036"/>
            <a:chExt cx="502920" cy="502920"/>
          </a:xfrm>
        </p:grpSpPr>
        <p:grpSp>
          <p:nvGrpSpPr>
            <p:cNvPr id="72" name="Group 71">
              <a:extLst>
                <a:ext uri="{FF2B5EF4-FFF2-40B4-BE49-F238E27FC236}">
                  <a16:creationId xmlns:a16="http://schemas.microsoft.com/office/drawing/2014/main" id="{6210329D-DC1C-475B-B793-BAC83D914547}"/>
                </a:ext>
              </a:extLst>
            </p:cNvPr>
            <p:cNvGrpSpPr>
              <a:grpSpLocks/>
            </p:cNvGrpSpPr>
            <p:nvPr/>
          </p:nvGrpSpPr>
          <p:grpSpPr>
            <a:xfrm>
              <a:off x="7594146" y="3603036"/>
              <a:ext cx="502920" cy="502920"/>
              <a:chOff x="8104818" y="-613599"/>
              <a:chExt cx="831086" cy="831086"/>
            </a:xfrm>
          </p:grpSpPr>
          <p:sp>
            <p:nvSpPr>
              <p:cNvPr id="76" name="Oval 75">
                <a:extLst>
                  <a:ext uri="{FF2B5EF4-FFF2-40B4-BE49-F238E27FC236}">
                    <a16:creationId xmlns:a16="http://schemas.microsoft.com/office/drawing/2014/main" id="{4983185A-2BB8-47F5-8398-2F39186EC94C}"/>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E7339FD5-ECB1-4F50-AB46-473A598CE26E}"/>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3" name="Group 72">
              <a:extLst>
                <a:ext uri="{FF2B5EF4-FFF2-40B4-BE49-F238E27FC236}">
                  <a16:creationId xmlns:a16="http://schemas.microsoft.com/office/drawing/2014/main" id="{29DE6FB8-5E3D-4B75-9C77-D5E7D224FE34}"/>
                </a:ext>
              </a:extLst>
            </p:cNvPr>
            <p:cNvGrpSpPr/>
            <p:nvPr/>
          </p:nvGrpSpPr>
          <p:grpSpPr>
            <a:xfrm>
              <a:off x="7730751" y="3712915"/>
              <a:ext cx="229711" cy="283162"/>
              <a:chOff x="8170289" y="4060716"/>
              <a:chExt cx="360292" cy="444129"/>
            </a:xfrm>
          </p:grpSpPr>
          <p:sp>
            <p:nvSpPr>
              <p:cNvPr id="74" name="Freeform: Shape 73">
                <a:extLst>
                  <a:ext uri="{FF2B5EF4-FFF2-40B4-BE49-F238E27FC236}">
                    <a16:creationId xmlns:a16="http://schemas.microsoft.com/office/drawing/2014/main" id="{E5E9C1D4-2B81-4C90-BD45-FC8D4E020A2C}"/>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8">
                <a:extLst>
                  <a:ext uri="{FF2B5EF4-FFF2-40B4-BE49-F238E27FC236}">
                    <a16:creationId xmlns:a16="http://schemas.microsoft.com/office/drawing/2014/main" id="{BFC38B16-DB19-42D7-B16D-623A4F22B56E}"/>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C91E7A6E-E54E-4C7B-993A-4E150712C09A}"/>
              </a:ext>
            </a:extLst>
          </p:cNvPr>
          <p:cNvGrpSpPr/>
          <p:nvPr/>
        </p:nvGrpSpPr>
        <p:grpSpPr>
          <a:xfrm>
            <a:off x="4779592" y="4530751"/>
            <a:ext cx="502920" cy="502920"/>
            <a:chOff x="4779592" y="4530751"/>
            <a:chExt cx="502920" cy="502920"/>
          </a:xfrm>
        </p:grpSpPr>
        <p:grpSp>
          <p:nvGrpSpPr>
            <p:cNvPr id="239" name="Group 238">
              <a:extLst>
                <a:ext uri="{FF2B5EF4-FFF2-40B4-BE49-F238E27FC236}">
                  <a16:creationId xmlns:a16="http://schemas.microsoft.com/office/drawing/2014/main" id="{DC3C6343-B854-4EFB-AA28-AE08891D57E2}"/>
                </a:ext>
              </a:extLst>
            </p:cNvPr>
            <p:cNvGrpSpPr>
              <a:grpSpLocks/>
            </p:cNvGrpSpPr>
            <p:nvPr/>
          </p:nvGrpSpPr>
          <p:grpSpPr>
            <a:xfrm>
              <a:off x="4779592" y="4530751"/>
              <a:ext cx="502920" cy="502920"/>
              <a:chOff x="2677356" y="489672"/>
              <a:chExt cx="832104" cy="832104"/>
            </a:xfrm>
          </p:grpSpPr>
          <p:sp>
            <p:nvSpPr>
              <p:cNvPr id="300" name="Oval 299">
                <a:extLst>
                  <a:ext uri="{FF2B5EF4-FFF2-40B4-BE49-F238E27FC236}">
                    <a16:creationId xmlns:a16="http://schemas.microsoft.com/office/drawing/2014/main" id="{EAC9989F-A2DE-4E12-AA5B-CE806537273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01" name="Oval 300">
                <a:extLst>
                  <a:ext uri="{FF2B5EF4-FFF2-40B4-BE49-F238E27FC236}">
                    <a16:creationId xmlns:a16="http://schemas.microsoft.com/office/drawing/2014/main" id="{0CE47393-4464-43BE-9FDF-03D19967F6FD}"/>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40" name="Graphic 127" descr="calendar, events">
              <a:extLst>
                <a:ext uri="{FF2B5EF4-FFF2-40B4-BE49-F238E27FC236}">
                  <a16:creationId xmlns:a16="http://schemas.microsoft.com/office/drawing/2014/main" id="{21761769-6C4B-4042-9266-65CE973EB631}"/>
                </a:ext>
              </a:extLst>
            </p:cNvPr>
            <p:cNvGrpSpPr/>
            <p:nvPr/>
          </p:nvGrpSpPr>
          <p:grpSpPr>
            <a:xfrm>
              <a:off x="4923741" y="4674029"/>
              <a:ext cx="214654" cy="214635"/>
              <a:chOff x="5447230" y="3970462"/>
              <a:chExt cx="363646" cy="363614"/>
            </a:xfrm>
          </p:grpSpPr>
          <p:sp>
            <p:nvSpPr>
              <p:cNvPr id="241" name="Freeform: Shape 240">
                <a:extLst>
                  <a:ext uri="{FF2B5EF4-FFF2-40B4-BE49-F238E27FC236}">
                    <a16:creationId xmlns:a16="http://schemas.microsoft.com/office/drawing/2014/main" id="{5A04A345-8776-4A1F-A7EE-547072649813}"/>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B2F5417-BF39-45F8-B0AC-BA96BB0AD772}"/>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F60BFD5D-E0B5-4058-ABC5-782B87D394A7}"/>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D3ED3C3B-B866-4A0E-B911-3C8EB421148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42025EB2-DCD4-4E16-86A0-6E6CD6AA04B8}"/>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DAA4D2C3-3198-4C6B-8A77-C0FE41583DD9}"/>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AAC3EF9-CA6E-44DC-BB47-76DC3A9D9F08}"/>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CB902190-BDC8-4EA7-B92A-C6DA4951C513}"/>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E2FD1B24-0069-497D-89A0-ADA27B0CCB1A}"/>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7D1155DA-D11F-414C-A57B-03AFCE1E116A}"/>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D2E3AD5-76FA-4E36-980D-E82E37C9CEC0}"/>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FE33C917-AC66-4AD5-9459-07DDAA2A1FAD}"/>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25BBBB61-7F6F-439D-BCB8-245242BDF0DF}"/>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001F0EFF-7DA4-44F4-B5DC-AE77EE0C00C4}"/>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37D17DED-1A00-44AF-965B-90D7575AC96C}"/>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0BBA30F5-044D-46AE-8B8F-80B7AF1D16DD}"/>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8AC7B0B0-9668-48A4-8619-595F8ABB1084}"/>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E4FE5045-0D4B-433F-ADFF-CC34D8156C88}"/>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B207C212-DF4A-4EF2-A6CB-5C5D5FF5C1FE}"/>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447E2CBD-BD0C-4BE8-BD60-6E0E09D7649D}"/>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489C81E8-A7FC-4B51-92A5-C352F9E20032}"/>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B4718941-6C0C-4BB4-9956-8C08D516EA44}"/>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D56A138-AA89-450C-930D-FA2DAD7C9647}"/>
              </a:ext>
            </a:extLst>
          </p:cNvPr>
          <p:cNvGrpSpPr/>
          <p:nvPr/>
        </p:nvGrpSpPr>
        <p:grpSpPr>
          <a:xfrm>
            <a:off x="4142477" y="3603036"/>
            <a:ext cx="502920" cy="502920"/>
            <a:chOff x="4142477" y="3603036"/>
            <a:chExt cx="502920" cy="502920"/>
          </a:xfrm>
        </p:grpSpPr>
        <p:grpSp>
          <p:nvGrpSpPr>
            <p:cNvPr id="229" name="Group 228">
              <a:extLst>
                <a:ext uri="{FF2B5EF4-FFF2-40B4-BE49-F238E27FC236}">
                  <a16:creationId xmlns:a16="http://schemas.microsoft.com/office/drawing/2014/main" id="{E4C0AD45-2C98-41E3-A701-2564DE5328E4}"/>
                </a:ext>
              </a:extLst>
            </p:cNvPr>
            <p:cNvGrpSpPr>
              <a:grpSpLocks/>
            </p:cNvGrpSpPr>
            <p:nvPr/>
          </p:nvGrpSpPr>
          <p:grpSpPr>
            <a:xfrm>
              <a:off x="4142477" y="3603036"/>
              <a:ext cx="502920" cy="502920"/>
              <a:chOff x="2677356" y="489672"/>
              <a:chExt cx="832104" cy="832104"/>
            </a:xfrm>
          </p:grpSpPr>
          <p:sp>
            <p:nvSpPr>
              <p:cNvPr id="236" name="Oval 235">
                <a:extLst>
                  <a:ext uri="{FF2B5EF4-FFF2-40B4-BE49-F238E27FC236}">
                    <a16:creationId xmlns:a16="http://schemas.microsoft.com/office/drawing/2014/main" id="{245BB792-A65D-4AAA-832C-19D10B4D1F0E}"/>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7" name="Oval 236">
                <a:extLst>
                  <a:ext uri="{FF2B5EF4-FFF2-40B4-BE49-F238E27FC236}">
                    <a16:creationId xmlns:a16="http://schemas.microsoft.com/office/drawing/2014/main" id="{AE86D30D-64C2-4DB0-B2F5-7BA7A7494F01}"/>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30" name="Group 229">
              <a:extLst>
                <a:ext uri="{FF2B5EF4-FFF2-40B4-BE49-F238E27FC236}">
                  <a16:creationId xmlns:a16="http://schemas.microsoft.com/office/drawing/2014/main" id="{DA2D9B68-9A1D-4C55-8688-C8CF964D28C3}"/>
                </a:ext>
              </a:extLst>
            </p:cNvPr>
            <p:cNvGrpSpPr/>
            <p:nvPr/>
          </p:nvGrpSpPr>
          <p:grpSpPr>
            <a:xfrm>
              <a:off x="4277853" y="3705282"/>
              <a:ext cx="232121" cy="298443"/>
              <a:chOff x="4566874" y="3335609"/>
              <a:chExt cx="241512" cy="310515"/>
            </a:xfrm>
          </p:grpSpPr>
          <p:sp>
            <p:nvSpPr>
              <p:cNvPr id="231" name="Freeform: Shape 230">
                <a:extLst>
                  <a:ext uri="{FF2B5EF4-FFF2-40B4-BE49-F238E27FC236}">
                    <a16:creationId xmlns:a16="http://schemas.microsoft.com/office/drawing/2014/main" id="{4A76DB27-4FC5-43A7-B462-6F06A9DD4A32}"/>
                  </a:ext>
                </a:extLst>
              </p:cNvPr>
              <p:cNvSpPr/>
              <p:nvPr/>
            </p:nvSpPr>
            <p:spPr>
              <a:xfrm>
                <a:off x="4649741" y="3469911"/>
                <a:ext cx="76200" cy="28575"/>
              </a:xfrm>
              <a:custGeom>
                <a:avLst/>
                <a:gdLst>
                  <a:gd name="connsiteX0" fmla="*/ 72118 w 76200"/>
                  <a:gd name="connsiteY0" fmla="*/ 26398 h 28575"/>
                  <a:gd name="connsiteX1" fmla="*/ 38780 w 76200"/>
                  <a:gd name="connsiteY1" fmla="*/ 7348 h 28575"/>
                  <a:gd name="connsiteX2" fmla="*/ 7348 w 76200"/>
                  <a:gd name="connsiteY2" fmla="*/ 26398 h 28575"/>
                </a:gdLst>
                <a:ahLst/>
                <a:cxnLst>
                  <a:cxn ang="0">
                    <a:pos x="connsiteX0" y="connsiteY0"/>
                  </a:cxn>
                  <a:cxn ang="0">
                    <a:pos x="connsiteX1" y="connsiteY1"/>
                  </a:cxn>
                  <a:cxn ang="0">
                    <a:pos x="connsiteX2" y="connsiteY2"/>
                  </a:cxn>
                </a:cxnLst>
                <a:rect l="l" t="t" r="r" b="b"/>
                <a:pathLst>
                  <a:path w="76200" h="28575">
                    <a:moveTo>
                      <a:pt x="72118" y="26398"/>
                    </a:moveTo>
                    <a:lnTo>
                      <a:pt x="38780" y="7348"/>
                    </a:lnTo>
                    <a:lnTo>
                      <a:pt x="7348" y="2639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4805936-F43F-4FAC-AEC2-C90480F1A790}"/>
                  </a:ext>
                </a:extLst>
              </p:cNvPr>
              <p:cNvSpPr/>
              <p:nvPr/>
            </p:nvSpPr>
            <p:spPr>
              <a:xfrm>
                <a:off x="4624024" y="3335609"/>
                <a:ext cx="123825" cy="123825"/>
              </a:xfrm>
              <a:custGeom>
                <a:avLst/>
                <a:gdLst>
                  <a:gd name="connsiteX0" fmla="*/ 121648 w 123825"/>
                  <a:gd name="connsiteY0" fmla="*/ 64498 h 123825"/>
                  <a:gd name="connsiteX1" fmla="*/ 64498 w 123825"/>
                  <a:gd name="connsiteY1" fmla="*/ 121648 h 123825"/>
                  <a:gd name="connsiteX2" fmla="*/ 7348 w 123825"/>
                  <a:gd name="connsiteY2" fmla="*/ 64498 h 123825"/>
                  <a:gd name="connsiteX3" fmla="*/ 64498 w 123825"/>
                  <a:gd name="connsiteY3" fmla="*/ 7348 h 123825"/>
                  <a:gd name="connsiteX4" fmla="*/ 121648 w 123825"/>
                  <a:gd name="connsiteY4" fmla="*/ 6449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648" y="64498"/>
                    </a:moveTo>
                    <a:cubicBezTo>
                      <a:pt x="121648" y="96061"/>
                      <a:pt x="96061" y="121648"/>
                      <a:pt x="64498" y="121648"/>
                    </a:cubicBezTo>
                    <a:cubicBezTo>
                      <a:pt x="32935" y="121648"/>
                      <a:pt x="7348" y="96061"/>
                      <a:pt x="7348" y="64498"/>
                    </a:cubicBezTo>
                    <a:cubicBezTo>
                      <a:pt x="7348" y="32935"/>
                      <a:pt x="32935" y="7348"/>
                      <a:pt x="64498" y="7348"/>
                    </a:cubicBezTo>
                    <a:cubicBezTo>
                      <a:pt x="96061" y="7348"/>
                      <a:pt x="121648" y="32935"/>
                      <a:pt x="121648" y="64498"/>
                    </a:cubicBezTo>
                    <a:close/>
                  </a:path>
                </a:pathLst>
              </a:custGeom>
              <a:solidFill>
                <a:srgbClr val="50E6FF"/>
              </a:solidFill>
              <a:ln w="15875" cap="sq">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52FA8074-343B-42E1-B0BD-EE2F5FB44FA5}"/>
                  </a:ext>
                </a:extLst>
              </p:cNvPr>
              <p:cNvSpPr/>
              <p:nvPr/>
            </p:nvSpPr>
            <p:spPr>
              <a:xfrm>
                <a:off x="4566874" y="3474674"/>
                <a:ext cx="123825" cy="171450"/>
              </a:xfrm>
              <a:custGeom>
                <a:avLst/>
                <a:gdLst>
                  <a:gd name="connsiteX0" fmla="*/ 86406 w 123825"/>
                  <a:gd name="connsiteY0" fmla="*/ 17826 h 171450"/>
                  <a:gd name="connsiteX1" fmla="*/ 122601 w 123825"/>
                  <a:gd name="connsiteY1" fmla="*/ 153081 h 171450"/>
                  <a:gd name="connsiteX2" fmla="*/ 113076 w 123825"/>
                  <a:gd name="connsiteY2" fmla="*/ 171178 h 171450"/>
                  <a:gd name="connsiteX3" fmla="*/ 32113 w 123825"/>
                  <a:gd name="connsiteY3" fmla="*/ 171178 h 171450"/>
                  <a:gd name="connsiteX4" fmla="*/ 7348 w 123825"/>
                  <a:gd name="connsiteY4" fmla="*/ 138793 h 171450"/>
                  <a:gd name="connsiteX5" fmla="*/ 7348 w 123825"/>
                  <a:gd name="connsiteY5" fmla="*/ 28303 h 171450"/>
                  <a:gd name="connsiteX6" fmla="*/ 22588 w 123825"/>
                  <a:gd name="connsiteY6" fmla="*/ 7348 h 171450"/>
                  <a:gd name="connsiteX7" fmla="*/ 74023 w 123825"/>
                  <a:gd name="connsiteY7" fmla="*/ 7348 h 171450"/>
                  <a:gd name="connsiteX8" fmla="*/ 8640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86406" y="17826"/>
                    </a:moveTo>
                    <a:lnTo>
                      <a:pt x="122601" y="153081"/>
                    </a:lnTo>
                    <a:cubicBezTo>
                      <a:pt x="124506" y="161653"/>
                      <a:pt x="119743" y="171178"/>
                      <a:pt x="113076" y="171178"/>
                    </a:cubicBezTo>
                    <a:lnTo>
                      <a:pt x="32113" y="171178"/>
                    </a:lnTo>
                    <a:cubicBezTo>
                      <a:pt x="18778" y="171178"/>
                      <a:pt x="7348" y="156891"/>
                      <a:pt x="7348" y="138793"/>
                    </a:cubicBezTo>
                    <a:lnTo>
                      <a:pt x="7348" y="28303"/>
                    </a:lnTo>
                    <a:cubicBezTo>
                      <a:pt x="7348" y="16873"/>
                      <a:pt x="14016" y="7348"/>
                      <a:pt x="22588" y="7348"/>
                    </a:cubicBezTo>
                    <a:lnTo>
                      <a:pt x="74023" y="7348"/>
                    </a:lnTo>
                    <a:cubicBezTo>
                      <a:pt x="79738" y="7348"/>
                      <a:pt x="84501" y="11158"/>
                      <a:pt x="8640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F98A87D1-F8DC-4241-AE65-C224D005D3AF}"/>
                  </a:ext>
                </a:extLst>
              </p:cNvPr>
              <p:cNvSpPr/>
              <p:nvPr/>
            </p:nvSpPr>
            <p:spPr>
              <a:xfrm>
                <a:off x="4684561" y="3474674"/>
                <a:ext cx="123825" cy="171450"/>
              </a:xfrm>
              <a:custGeom>
                <a:avLst/>
                <a:gdLst>
                  <a:gd name="connsiteX0" fmla="*/ 43966 w 123825"/>
                  <a:gd name="connsiteY0" fmla="*/ 17826 h 171450"/>
                  <a:gd name="connsiteX1" fmla="*/ 7771 w 123825"/>
                  <a:gd name="connsiteY1" fmla="*/ 153081 h 171450"/>
                  <a:gd name="connsiteX2" fmla="*/ 17296 w 123825"/>
                  <a:gd name="connsiteY2" fmla="*/ 171178 h 171450"/>
                  <a:gd name="connsiteX3" fmla="*/ 98259 w 123825"/>
                  <a:gd name="connsiteY3" fmla="*/ 171178 h 171450"/>
                  <a:gd name="connsiteX4" fmla="*/ 123024 w 123825"/>
                  <a:gd name="connsiteY4" fmla="*/ 138793 h 171450"/>
                  <a:gd name="connsiteX5" fmla="*/ 123024 w 123825"/>
                  <a:gd name="connsiteY5" fmla="*/ 28303 h 171450"/>
                  <a:gd name="connsiteX6" fmla="*/ 107784 w 123825"/>
                  <a:gd name="connsiteY6" fmla="*/ 7348 h 171450"/>
                  <a:gd name="connsiteX7" fmla="*/ 56349 w 123825"/>
                  <a:gd name="connsiteY7" fmla="*/ 7348 h 171450"/>
                  <a:gd name="connsiteX8" fmla="*/ 4396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43966" y="17826"/>
                    </a:moveTo>
                    <a:lnTo>
                      <a:pt x="7771" y="153081"/>
                    </a:lnTo>
                    <a:cubicBezTo>
                      <a:pt x="5866" y="161653"/>
                      <a:pt x="10629" y="171178"/>
                      <a:pt x="17296" y="171178"/>
                    </a:cubicBezTo>
                    <a:lnTo>
                      <a:pt x="98259" y="171178"/>
                    </a:lnTo>
                    <a:cubicBezTo>
                      <a:pt x="111594" y="171178"/>
                      <a:pt x="123024" y="156891"/>
                      <a:pt x="123024" y="138793"/>
                    </a:cubicBezTo>
                    <a:lnTo>
                      <a:pt x="123024" y="28303"/>
                    </a:lnTo>
                    <a:cubicBezTo>
                      <a:pt x="123024" y="16873"/>
                      <a:pt x="116356" y="7348"/>
                      <a:pt x="107784" y="7348"/>
                    </a:cubicBezTo>
                    <a:lnTo>
                      <a:pt x="56349" y="7348"/>
                    </a:lnTo>
                    <a:cubicBezTo>
                      <a:pt x="50634" y="7348"/>
                      <a:pt x="45871" y="11158"/>
                      <a:pt x="4396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FA4AEEE-FD8C-47CC-8184-E176EB10BFB8}"/>
                  </a:ext>
                </a:extLst>
              </p:cNvPr>
              <p:cNvSpPr/>
              <p:nvPr/>
            </p:nvSpPr>
            <p:spPr>
              <a:xfrm>
                <a:off x="4730704" y="3566114"/>
                <a:ext cx="57150" cy="9525"/>
              </a:xfrm>
              <a:custGeom>
                <a:avLst/>
                <a:gdLst>
                  <a:gd name="connsiteX0" fmla="*/ 7348 w 57150"/>
                  <a:gd name="connsiteY0" fmla="*/ 7348 h 9525"/>
                  <a:gd name="connsiteX1" fmla="*/ 57831 w 57150"/>
                  <a:gd name="connsiteY1" fmla="*/ 7348 h 9525"/>
                </a:gdLst>
                <a:ahLst/>
                <a:cxnLst>
                  <a:cxn ang="0">
                    <a:pos x="connsiteX0" y="connsiteY0"/>
                  </a:cxn>
                  <a:cxn ang="0">
                    <a:pos x="connsiteX1" y="connsiteY1"/>
                  </a:cxn>
                </a:cxnLst>
                <a:rect l="l" t="t" r="r" b="b"/>
                <a:pathLst>
                  <a:path w="57150" h="9525">
                    <a:moveTo>
                      <a:pt x="7348" y="7348"/>
                    </a:moveTo>
                    <a:lnTo>
                      <a:pt x="57831" y="734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8056EFCB-A5AA-424E-97E0-07BA37CD9E13}"/>
              </a:ext>
            </a:extLst>
          </p:cNvPr>
          <p:cNvGrpSpPr/>
          <p:nvPr/>
        </p:nvGrpSpPr>
        <p:grpSpPr>
          <a:xfrm>
            <a:off x="6996307" y="4530751"/>
            <a:ext cx="502920" cy="502920"/>
            <a:chOff x="6996307" y="4530751"/>
            <a:chExt cx="502920" cy="502920"/>
          </a:xfrm>
        </p:grpSpPr>
        <p:grpSp>
          <p:nvGrpSpPr>
            <p:cNvPr id="133" name="Group 132">
              <a:extLst>
                <a:ext uri="{FF2B5EF4-FFF2-40B4-BE49-F238E27FC236}">
                  <a16:creationId xmlns:a16="http://schemas.microsoft.com/office/drawing/2014/main" id="{5F39907B-D5B0-4E2D-AF28-E356FFB0C325}"/>
                </a:ext>
              </a:extLst>
            </p:cNvPr>
            <p:cNvGrpSpPr>
              <a:grpSpLocks/>
            </p:cNvGrpSpPr>
            <p:nvPr/>
          </p:nvGrpSpPr>
          <p:grpSpPr>
            <a:xfrm>
              <a:off x="6996307" y="4530751"/>
              <a:ext cx="502920" cy="502920"/>
              <a:chOff x="8104818" y="-613599"/>
              <a:chExt cx="831086" cy="831086"/>
            </a:xfrm>
          </p:grpSpPr>
          <p:sp>
            <p:nvSpPr>
              <p:cNvPr id="138" name="Oval 137">
                <a:extLst>
                  <a:ext uri="{FF2B5EF4-FFF2-40B4-BE49-F238E27FC236}">
                    <a16:creationId xmlns:a16="http://schemas.microsoft.com/office/drawing/2014/main" id="{280C016B-810B-412A-83CC-1C622525C0A2}"/>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9" name="Oval 138">
                <a:extLst>
                  <a:ext uri="{FF2B5EF4-FFF2-40B4-BE49-F238E27FC236}">
                    <a16:creationId xmlns:a16="http://schemas.microsoft.com/office/drawing/2014/main" id="{D0B0CB79-86A3-4FE1-9863-FBAC879423E5}"/>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95" name="Group 94">
              <a:extLst>
                <a:ext uri="{FF2B5EF4-FFF2-40B4-BE49-F238E27FC236}">
                  <a16:creationId xmlns:a16="http://schemas.microsoft.com/office/drawing/2014/main" id="{97B341B2-5177-47A3-94AD-37F56C683A9F}"/>
                </a:ext>
              </a:extLst>
            </p:cNvPr>
            <p:cNvGrpSpPr/>
            <p:nvPr/>
          </p:nvGrpSpPr>
          <p:grpSpPr>
            <a:xfrm flipH="1">
              <a:off x="7104134" y="4681170"/>
              <a:ext cx="287266" cy="202082"/>
              <a:chOff x="-1104628" y="6022607"/>
              <a:chExt cx="905827" cy="637222"/>
            </a:xfrm>
          </p:grpSpPr>
          <p:sp>
            <p:nvSpPr>
              <p:cNvPr id="12" name="Freeform: Shape 11">
                <a:extLst>
                  <a:ext uri="{FF2B5EF4-FFF2-40B4-BE49-F238E27FC236}">
                    <a16:creationId xmlns:a16="http://schemas.microsoft.com/office/drawing/2014/main" id="{91BE1CD6-C40B-48DA-9E1E-6FCC2BC48C30}"/>
                  </a:ext>
                </a:extLst>
              </p:cNvPr>
              <p:cNvSpPr/>
              <p:nvPr/>
            </p:nvSpPr>
            <p:spPr>
              <a:xfrm>
                <a:off x="-1104628" y="6022607"/>
                <a:ext cx="905827" cy="637222"/>
              </a:xfrm>
              <a:custGeom>
                <a:avLst/>
                <a:gdLst>
                  <a:gd name="connsiteX0" fmla="*/ 903923 w 905827"/>
                  <a:gd name="connsiteY0" fmla="*/ 234315 h 637222"/>
                  <a:gd name="connsiteX1" fmla="*/ 903923 w 905827"/>
                  <a:gd name="connsiteY1" fmla="*/ 146685 h 637222"/>
                  <a:gd name="connsiteX2" fmla="*/ 869633 w 905827"/>
                  <a:gd name="connsiteY2" fmla="*/ 112395 h 637222"/>
                  <a:gd name="connsiteX3" fmla="*/ 396240 w 905827"/>
                  <a:gd name="connsiteY3" fmla="*/ 112395 h 637222"/>
                  <a:gd name="connsiteX4" fmla="*/ 210503 w 905827"/>
                  <a:gd name="connsiteY4" fmla="*/ 0 h 637222"/>
                  <a:gd name="connsiteX5" fmla="*/ 0 w 905827"/>
                  <a:gd name="connsiteY5" fmla="*/ 210503 h 637222"/>
                  <a:gd name="connsiteX6" fmla="*/ 150495 w 905827"/>
                  <a:gd name="connsiteY6" fmla="*/ 412433 h 637222"/>
                  <a:gd name="connsiteX7" fmla="*/ 150495 w 905827"/>
                  <a:gd name="connsiteY7" fmla="*/ 602933 h 637222"/>
                  <a:gd name="connsiteX8" fmla="*/ 184785 w 905827"/>
                  <a:gd name="connsiteY8" fmla="*/ 637223 h 637222"/>
                  <a:gd name="connsiteX9" fmla="*/ 871538 w 905827"/>
                  <a:gd name="connsiteY9" fmla="*/ 637223 h 637222"/>
                  <a:gd name="connsiteX10" fmla="*/ 905828 w 905827"/>
                  <a:gd name="connsiteY10" fmla="*/ 602933 h 637222"/>
                  <a:gd name="connsiteX11" fmla="*/ 905828 w 905827"/>
                  <a:gd name="connsiteY11" fmla="*/ 320993 h 637222"/>
                  <a:gd name="connsiteX12" fmla="*/ 390525 w 905827"/>
                  <a:gd name="connsiteY12" fmla="*/ 320993 h 637222"/>
                  <a:gd name="connsiteX13" fmla="*/ 419100 w 905827"/>
                  <a:gd name="connsiteY13" fmla="*/ 235267 h 637222"/>
                  <a:gd name="connsiteX14" fmla="*/ 903923 w 905827"/>
                  <a:gd name="connsiteY14" fmla="*/ 235267 h 637222"/>
                  <a:gd name="connsiteX15" fmla="*/ 39053 w 905827"/>
                  <a:gd name="connsiteY15" fmla="*/ 212408 h 637222"/>
                  <a:gd name="connsiteX16" fmla="*/ 209550 w 905827"/>
                  <a:gd name="connsiteY16" fmla="*/ 41910 h 637222"/>
                  <a:gd name="connsiteX17" fmla="*/ 380048 w 905827"/>
                  <a:gd name="connsiteY17" fmla="*/ 212408 h 637222"/>
                  <a:gd name="connsiteX18" fmla="*/ 209550 w 905827"/>
                  <a:gd name="connsiteY18" fmla="*/ 382905 h 637222"/>
                  <a:gd name="connsiteX19" fmla="*/ 39053 w 905827"/>
                  <a:gd name="connsiteY19" fmla="*/ 212408 h 637222"/>
                  <a:gd name="connsiteX20" fmla="*/ 345758 w 905827"/>
                  <a:gd name="connsiteY20" fmla="*/ 547688 h 637222"/>
                  <a:gd name="connsiteX21" fmla="*/ 336233 w 905827"/>
                  <a:gd name="connsiteY21" fmla="*/ 557213 h 637222"/>
                  <a:gd name="connsiteX22" fmla="*/ 248603 w 905827"/>
                  <a:gd name="connsiteY22" fmla="*/ 557213 h 637222"/>
                  <a:gd name="connsiteX23" fmla="*/ 239078 w 905827"/>
                  <a:gd name="connsiteY23" fmla="*/ 547688 h 637222"/>
                  <a:gd name="connsiteX24" fmla="*/ 239078 w 905827"/>
                  <a:gd name="connsiteY24" fmla="*/ 521970 h 637222"/>
                  <a:gd name="connsiteX25" fmla="*/ 248603 w 905827"/>
                  <a:gd name="connsiteY25" fmla="*/ 512445 h 637222"/>
                  <a:gd name="connsiteX26" fmla="*/ 336233 w 905827"/>
                  <a:gd name="connsiteY26" fmla="*/ 512445 h 637222"/>
                  <a:gd name="connsiteX27" fmla="*/ 345758 w 905827"/>
                  <a:gd name="connsiteY27" fmla="*/ 521970 h 637222"/>
                  <a:gd name="connsiteX28" fmla="*/ 345758 w 905827"/>
                  <a:gd name="connsiteY28" fmla="*/ 547688 h 637222"/>
                  <a:gd name="connsiteX29" fmla="*/ 707708 w 905827"/>
                  <a:gd name="connsiteY29" fmla="*/ 522923 h 637222"/>
                  <a:gd name="connsiteX30" fmla="*/ 717233 w 905827"/>
                  <a:gd name="connsiteY30" fmla="*/ 513398 h 637222"/>
                  <a:gd name="connsiteX31" fmla="*/ 805815 w 905827"/>
                  <a:gd name="connsiteY31" fmla="*/ 513398 h 637222"/>
                  <a:gd name="connsiteX32" fmla="*/ 815340 w 905827"/>
                  <a:gd name="connsiteY32" fmla="*/ 522923 h 637222"/>
                  <a:gd name="connsiteX33" fmla="*/ 815340 w 905827"/>
                  <a:gd name="connsiteY33" fmla="*/ 548640 h 637222"/>
                  <a:gd name="connsiteX34" fmla="*/ 805815 w 905827"/>
                  <a:gd name="connsiteY34" fmla="*/ 558165 h 637222"/>
                  <a:gd name="connsiteX35" fmla="*/ 717233 w 905827"/>
                  <a:gd name="connsiteY35" fmla="*/ 558165 h 637222"/>
                  <a:gd name="connsiteX36" fmla="*/ 707708 w 905827"/>
                  <a:gd name="connsiteY36" fmla="*/ 548640 h 637222"/>
                  <a:gd name="connsiteX37" fmla="*/ 707708 w 905827"/>
                  <a:gd name="connsiteY37" fmla="*/ 522923 h 637222"/>
                  <a:gd name="connsiteX38" fmla="*/ 551498 w 905827"/>
                  <a:gd name="connsiteY38" fmla="*/ 522923 h 637222"/>
                  <a:gd name="connsiteX39" fmla="*/ 561023 w 905827"/>
                  <a:gd name="connsiteY39" fmla="*/ 513398 h 637222"/>
                  <a:gd name="connsiteX40" fmla="*/ 649605 w 905827"/>
                  <a:gd name="connsiteY40" fmla="*/ 513398 h 637222"/>
                  <a:gd name="connsiteX41" fmla="*/ 659130 w 905827"/>
                  <a:gd name="connsiteY41" fmla="*/ 522923 h 637222"/>
                  <a:gd name="connsiteX42" fmla="*/ 659130 w 905827"/>
                  <a:gd name="connsiteY42" fmla="*/ 548640 h 637222"/>
                  <a:gd name="connsiteX43" fmla="*/ 649605 w 905827"/>
                  <a:gd name="connsiteY43" fmla="*/ 558165 h 637222"/>
                  <a:gd name="connsiteX44" fmla="*/ 561023 w 905827"/>
                  <a:gd name="connsiteY44" fmla="*/ 558165 h 637222"/>
                  <a:gd name="connsiteX45" fmla="*/ 551498 w 905827"/>
                  <a:gd name="connsiteY45" fmla="*/ 548640 h 637222"/>
                  <a:gd name="connsiteX46" fmla="*/ 551498 w 905827"/>
                  <a:gd name="connsiteY46" fmla="*/ 522923 h 637222"/>
                  <a:gd name="connsiteX47" fmla="*/ 395288 w 905827"/>
                  <a:gd name="connsiteY47" fmla="*/ 522923 h 637222"/>
                  <a:gd name="connsiteX48" fmla="*/ 404813 w 905827"/>
                  <a:gd name="connsiteY48" fmla="*/ 513398 h 637222"/>
                  <a:gd name="connsiteX49" fmla="*/ 492443 w 905827"/>
                  <a:gd name="connsiteY49" fmla="*/ 513398 h 637222"/>
                  <a:gd name="connsiteX50" fmla="*/ 501968 w 905827"/>
                  <a:gd name="connsiteY50" fmla="*/ 522923 h 637222"/>
                  <a:gd name="connsiteX51" fmla="*/ 501968 w 905827"/>
                  <a:gd name="connsiteY51" fmla="*/ 548640 h 637222"/>
                  <a:gd name="connsiteX52" fmla="*/ 492443 w 905827"/>
                  <a:gd name="connsiteY52" fmla="*/ 558165 h 637222"/>
                  <a:gd name="connsiteX53" fmla="*/ 404813 w 905827"/>
                  <a:gd name="connsiteY53" fmla="*/ 558165 h 637222"/>
                  <a:gd name="connsiteX54" fmla="*/ 395288 w 905827"/>
                  <a:gd name="connsiteY54" fmla="*/ 548640 h 637222"/>
                  <a:gd name="connsiteX55" fmla="*/ 395288 w 905827"/>
                  <a:gd name="connsiteY55" fmla="*/ 522923 h 6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05827" h="637222">
                    <a:moveTo>
                      <a:pt x="903923" y="234315"/>
                    </a:moveTo>
                    <a:lnTo>
                      <a:pt x="903923" y="146685"/>
                    </a:lnTo>
                    <a:cubicBezTo>
                      <a:pt x="903923" y="127635"/>
                      <a:pt x="888683" y="112395"/>
                      <a:pt x="869633" y="112395"/>
                    </a:cubicBezTo>
                    <a:lnTo>
                      <a:pt x="396240" y="112395"/>
                    </a:lnTo>
                    <a:cubicBezTo>
                      <a:pt x="360998" y="45720"/>
                      <a:pt x="290513" y="0"/>
                      <a:pt x="210503" y="0"/>
                    </a:cubicBezTo>
                    <a:cubicBezTo>
                      <a:pt x="94298" y="0"/>
                      <a:pt x="0" y="94298"/>
                      <a:pt x="0" y="210503"/>
                    </a:cubicBezTo>
                    <a:cubicBezTo>
                      <a:pt x="0" y="305753"/>
                      <a:pt x="63818" y="386715"/>
                      <a:pt x="150495" y="412433"/>
                    </a:cubicBezTo>
                    <a:lnTo>
                      <a:pt x="150495" y="602933"/>
                    </a:lnTo>
                    <a:cubicBezTo>
                      <a:pt x="150495" y="621983"/>
                      <a:pt x="165735" y="637223"/>
                      <a:pt x="184785" y="637223"/>
                    </a:cubicBezTo>
                    <a:lnTo>
                      <a:pt x="871538" y="637223"/>
                    </a:lnTo>
                    <a:cubicBezTo>
                      <a:pt x="890588" y="637223"/>
                      <a:pt x="905828" y="621983"/>
                      <a:pt x="905828" y="602933"/>
                    </a:cubicBezTo>
                    <a:lnTo>
                      <a:pt x="905828" y="320993"/>
                    </a:lnTo>
                    <a:lnTo>
                      <a:pt x="390525" y="320993"/>
                    </a:lnTo>
                    <a:cubicBezTo>
                      <a:pt x="405765" y="295275"/>
                      <a:pt x="416243" y="265748"/>
                      <a:pt x="419100" y="235267"/>
                    </a:cubicBezTo>
                    <a:lnTo>
                      <a:pt x="903923" y="235267"/>
                    </a:lnTo>
                    <a:close/>
                    <a:moveTo>
                      <a:pt x="39053" y="212408"/>
                    </a:moveTo>
                    <a:cubicBezTo>
                      <a:pt x="39053" y="118110"/>
                      <a:pt x="115253" y="41910"/>
                      <a:pt x="209550" y="41910"/>
                    </a:cubicBezTo>
                    <a:cubicBezTo>
                      <a:pt x="303848" y="41910"/>
                      <a:pt x="380048" y="118110"/>
                      <a:pt x="380048" y="212408"/>
                    </a:cubicBezTo>
                    <a:cubicBezTo>
                      <a:pt x="380048" y="306705"/>
                      <a:pt x="303848" y="382905"/>
                      <a:pt x="209550" y="382905"/>
                    </a:cubicBezTo>
                    <a:cubicBezTo>
                      <a:pt x="115253" y="382905"/>
                      <a:pt x="39053" y="305753"/>
                      <a:pt x="39053" y="212408"/>
                    </a:cubicBezTo>
                    <a:close/>
                    <a:moveTo>
                      <a:pt x="345758" y="547688"/>
                    </a:moveTo>
                    <a:cubicBezTo>
                      <a:pt x="345758" y="552450"/>
                      <a:pt x="341948" y="557213"/>
                      <a:pt x="336233" y="557213"/>
                    </a:cubicBezTo>
                    <a:lnTo>
                      <a:pt x="248603" y="557213"/>
                    </a:lnTo>
                    <a:cubicBezTo>
                      <a:pt x="243840" y="557213"/>
                      <a:pt x="239078" y="553403"/>
                      <a:pt x="239078" y="547688"/>
                    </a:cubicBezTo>
                    <a:lnTo>
                      <a:pt x="239078" y="521970"/>
                    </a:lnTo>
                    <a:cubicBezTo>
                      <a:pt x="239078" y="517207"/>
                      <a:pt x="242888" y="512445"/>
                      <a:pt x="248603" y="512445"/>
                    </a:cubicBezTo>
                    <a:lnTo>
                      <a:pt x="336233" y="512445"/>
                    </a:lnTo>
                    <a:cubicBezTo>
                      <a:pt x="340995" y="512445"/>
                      <a:pt x="345758" y="516255"/>
                      <a:pt x="345758" y="521970"/>
                    </a:cubicBezTo>
                    <a:lnTo>
                      <a:pt x="345758" y="547688"/>
                    </a:lnTo>
                    <a:close/>
                    <a:moveTo>
                      <a:pt x="707708" y="522923"/>
                    </a:moveTo>
                    <a:cubicBezTo>
                      <a:pt x="707708" y="518160"/>
                      <a:pt x="711518" y="513398"/>
                      <a:pt x="717233" y="513398"/>
                    </a:cubicBezTo>
                    <a:lnTo>
                      <a:pt x="805815" y="513398"/>
                    </a:lnTo>
                    <a:cubicBezTo>
                      <a:pt x="810578" y="513398"/>
                      <a:pt x="815340" y="517207"/>
                      <a:pt x="815340" y="522923"/>
                    </a:cubicBezTo>
                    <a:lnTo>
                      <a:pt x="815340" y="548640"/>
                    </a:lnTo>
                    <a:cubicBezTo>
                      <a:pt x="815340" y="553403"/>
                      <a:pt x="811530" y="558165"/>
                      <a:pt x="805815" y="558165"/>
                    </a:cubicBezTo>
                    <a:lnTo>
                      <a:pt x="717233" y="558165"/>
                    </a:lnTo>
                    <a:cubicBezTo>
                      <a:pt x="712470" y="558165"/>
                      <a:pt x="707708" y="554355"/>
                      <a:pt x="707708" y="548640"/>
                    </a:cubicBezTo>
                    <a:lnTo>
                      <a:pt x="707708" y="522923"/>
                    </a:lnTo>
                    <a:close/>
                    <a:moveTo>
                      <a:pt x="551498" y="522923"/>
                    </a:moveTo>
                    <a:cubicBezTo>
                      <a:pt x="551498" y="518160"/>
                      <a:pt x="555308" y="513398"/>
                      <a:pt x="561023" y="513398"/>
                    </a:cubicBezTo>
                    <a:lnTo>
                      <a:pt x="649605" y="513398"/>
                    </a:lnTo>
                    <a:cubicBezTo>
                      <a:pt x="654368" y="513398"/>
                      <a:pt x="659130" y="517207"/>
                      <a:pt x="659130" y="522923"/>
                    </a:cubicBezTo>
                    <a:lnTo>
                      <a:pt x="659130" y="548640"/>
                    </a:lnTo>
                    <a:cubicBezTo>
                      <a:pt x="659130" y="553403"/>
                      <a:pt x="655320" y="558165"/>
                      <a:pt x="649605" y="558165"/>
                    </a:cubicBezTo>
                    <a:lnTo>
                      <a:pt x="561023" y="558165"/>
                    </a:lnTo>
                    <a:cubicBezTo>
                      <a:pt x="556260" y="558165"/>
                      <a:pt x="551498" y="554355"/>
                      <a:pt x="551498" y="548640"/>
                    </a:cubicBezTo>
                    <a:lnTo>
                      <a:pt x="551498" y="522923"/>
                    </a:lnTo>
                    <a:close/>
                    <a:moveTo>
                      <a:pt x="395288" y="522923"/>
                    </a:moveTo>
                    <a:cubicBezTo>
                      <a:pt x="395288" y="518160"/>
                      <a:pt x="399098" y="513398"/>
                      <a:pt x="404813" y="513398"/>
                    </a:cubicBezTo>
                    <a:lnTo>
                      <a:pt x="492443" y="513398"/>
                    </a:lnTo>
                    <a:cubicBezTo>
                      <a:pt x="497205" y="513398"/>
                      <a:pt x="501968" y="517207"/>
                      <a:pt x="501968" y="522923"/>
                    </a:cubicBezTo>
                    <a:lnTo>
                      <a:pt x="501968" y="548640"/>
                    </a:lnTo>
                    <a:cubicBezTo>
                      <a:pt x="501968" y="553403"/>
                      <a:pt x="498158" y="558165"/>
                      <a:pt x="492443" y="558165"/>
                    </a:cubicBezTo>
                    <a:lnTo>
                      <a:pt x="404813" y="558165"/>
                    </a:lnTo>
                    <a:cubicBezTo>
                      <a:pt x="400050" y="558165"/>
                      <a:pt x="395288" y="554355"/>
                      <a:pt x="395288" y="548640"/>
                    </a:cubicBezTo>
                    <a:lnTo>
                      <a:pt x="395288" y="522923"/>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A39FC86-7E9A-46CF-BB67-278462360F9C}"/>
                  </a:ext>
                </a:extLst>
              </p:cNvPr>
              <p:cNvSpPr/>
              <p:nvPr/>
            </p:nvSpPr>
            <p:spPr>
              <a:xfrm>
                <a:off x="-981755" y="6113095"/>
                <a:ext cx="173355" cy="214312"/>
              </a:xfrm>
              <a:custGeom>
                <a:avLst/>
                <a:gdLst>
                  <a:gd name="connsiteX0" fmla="*/ 173355 w 173355"/>
                  <a:gd name="connsiteY0" fmla="*/ 203835 h 214312"/>
                  <a:gd name="connsiteX1" fmla="*/ 173355 w 173355"/>
                  <a:gd name="connsiteY1" fmla="*/ 100965 h 214312"/>
                  <a:gd name="connsiteX2" fmla="*/ 162877 w 173355"/>
                  <a:gd name="connsiteY2" fmla="*/ 90488 h 214312"/>
                  <a:gd name="connsiteX3" fmla="*/ 147638 w 173355"/>
                  <a:gd name="connsiteY3" fmla="*/ 90488 h 214312"/>
                  <a:gd name="connsiteX4" fmla="*/ 147638 w 173355"/>
                  <a:gd name="connsiteY4" fmla="*/ 60960 h 214312"/>
                  <a:gd name="connsiteX5" fmla="*/ 86678 w 173355"/>
                  <a:gd name="connsiteY5" fmla="*/ 0 h 214312"/>
                  <a:gd name="connsiteX6" fmla="*/ 25718 w 173355"/>
                  <a:gd name="connsiteY6" fmla="*/ 60960 h 214312"/>
                  <a:gd name="connsiteX7" fmla="*/ 25718 w 173355"/>
                  <a:gd name="connsiteY7" fmla="*/ 90488 h 214312"/>
                  <a:gd name="connsiteX8" fmla="*/ 10478 w 173355"/>
                  <a:gd name="connsiteY8" fmla="*/ 90488 h 214312"/>
                  <a:gd name="connsiteX9" fmla="*/ 0 w 173355"/>
                  <a:gd name="connsiteY9" fmla="*/ 100965 h 214312"/>
                  <a:gd name="connsiteX10" fmla="*/ 0 w 173355"/>
                  <a:gd name="connsiteY10" fmla="*/ 203835 h 214312"/>
                  <a:gd name="connsiteX11" fmla="*/ 10478 w 173355"/>
                  <a:gd name="connsiteY11" fmla="*/ 214313 h 214312"/>
                  <a:gd name="connsiteX12" fmla="*/ 161925 w 173355"/>
                  <a:gd name="connsiteY12" fmla="*/ 214313 h 214312"/>
                  <a:gd name="connsiteX13" fmla="*/ 173355 w 173355"/>
                  <a:gd name="connsiteY13" fmla="*/ 203835 h 214312"/>
                  <a:gd name="connsiteX14" fmla="*/ 100013 w 173355"/>
                  <a:gd name="connsiteY14" fmla="*/ 175260 h 214312"/>
                  <a:gd name="connsiteX15" fmla="*/ 95250 w 173355"/>
                  <a:gd name="connsiteY15" fmla="*/ 181928 h 214312"/>
                  <a:gd name="connsiteX16" fmla="*/ 79057 w 173355"/>
                  <a:gd name="connsiteY16" fmla="*/ 181928 h 214312"/>
                  <a:gd name="connsiteX17" fmla="*/ 74295 w 173355"/>
                  <a:gd name="connsiteY17" fmla="*/ 175260 h 214312"/>
                  <a:gd name="connsiteX18" fmla="*/ 79057 w 173355"/>
                  <a:gd name="connsiteY18" fmla="*/ 156210 h 214312"/>
                  <a:gd name="connsiteX19" fmla="*/ 68580 w 173355"/>
                  <a:gd name="connsiteY19" fmla="*/ 140017 h 214312"/>
                  <a:gd name="connsiteX20" fmla="*/ 86678 w 173355"/>
                  <a:gd name="connsiteY20" fmla="*/ 121920 h 214312"/>
                  <a:gd name="connsiteX21" fmla="*/ 104775 w 173355"/>
                  <a:gd name="connsiteY21" fmla="*/ 140017 h 214312"/>
                  <a:gd name="connsiteX22" fmla="*/ 94298 w 173355"/>
                  <a:gd name="connsiteY22" fmla="*/ 156210 h 214312"/>
                  <a:gd name="connsiteX23" fmla="*/ 100013 w 173355"/>
                  <a:gd name="connsiteY23" fmla="*/ 175260 h 214312"/>
                  <a:gd name="connsiteX24" fmla="*/ 117157 w 173355"/>
                  <a:gd name="connsiteY24" fmla="*/ 89535 h 214312"/>
                  <a:gd name="connsiteX25" fmla="*/ 56197 w 173355"/>
                  <a:gd name="connsiteY25" fmla="*/ 89535 h 214312"/>
                  <a:gd name="connsiteX26" fmla="*/ 56197 w 173355"/>
                  <a:gd name="connsiteY26" fmla="*/ 60008 h 214312"/>
                  <a:gd name="connsiteX27" fmla="*/ 86678 w 173355"/>
                  <a:gd name="connsiteY27" fmla="*/ 29528 h 214312"/>
                  <a:gd name="connsiteX28" fmla="*/ 117157 w 173355"/>
                  <a:gd name="connsiteY28" fmla="*/ 60008 h 214312"/>
                  <a:gd name="connsiteX29" fmla="*/ 117157 w 173355"/>
                  <a:gd name="connsiteY29" fmla="*/ 89535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3355" h="214312">
                    <a:moveTo>
                      <a:pt x="173355" y="203835"/>
                    </a:moveTo>
                    <a:lnTo>
                      <a:pt x="173355" y="100965"/>
                    </a:lnTo>
                    <a:cubicBezTo>
                      <a:pt x="173355" y="95250"/>
                      <a:pt x="168593" y="90488"/>
                      <a:pt x="162877" y="90488"/>
                    </a:cubicBezTo>
                    <a:lnTo>
                      <a:pt x="147638" y="90488"/>
                    </a:lnTo>
                    <a:lnTo>
                      <a:pt x="147638" y="60960"/>
                    </a:lnTo>
                    <a:cubicBezTo>
                      <a:pt x="147638" y="27622"/>
                      <a:pt x="120015" y="0"/>
                      <a:pt x="86678" y="0"/>
                    </a:cubicBezTo>
                    <a:cubicBezTo>
                      <a:pt x="53340" y="0"/>
                      <a:pt x="25718" y="27622"/>
                      <a:pt x="25718" y="60960"/>
                    </a:cubicBezTo>
                    <a:lnTo>
                      <a:pt x="25718" y="90488"/>
                    </a:lnTo>
                    <a:lnTo>
                      <a:pt x="10478" y="90488"/>
                    </a:lnTo>
                    <a:cubicBezTo>
                      <a:pt x="4763" y="90488"/>
                      <a:pt x="0" y="95250"/>
                      <a:pt x="0" y="100965"/>
                    </a:cubicBezTo>
                    <a:lnTo>
                      <a:pt x="0" y="203835"/>
                    </a:lnTo>
                    <a:cubicBezTo>
                      <a:pt x="0" y="209550"/>
                      <a:pt x="4763" y="214313"/>
                      <a:pt x="10478" y="214313"/>
                    </a:cubicBezTo>
                    <a:lnTo>
                      <a:pt x="161925" y="214313"/>
                    </a:lnTo>
                    <a:cubicBezTo>
                      <a:pt x="168593" y="214313"/>
                      <a:pt x="173355" y="209550"/>
                      <a:pt x="173355" y="203835"/>
                    </a:cubicBezTo>
                    <a:close/>
                    <a:moveTo>
                      <a:pt x="100013" y="175260"/>
                    </a:moveTo>
                    <a:cubicBezTo>
                      <a:pt x="100965" y="179070"/>
                      <a:pt x="98107" y="181928"/>
                      <a:pt x="95250" y="181928"/>
                    </a:cubicBezTo>
                    <a:lnTo>
                      <a:pt x="79057" y="181928"/>
                    </a:lnTo>
                    <a:cubicBezTo>
                      <a:pt x="75248" y="181928"/>
                      <a:pt x="73343" y="179070"/>
                      <a:pt x="74295" y="175260"/>
                    </a:cubicBezTo>
                    <a:lnTo>
                      <a:pt x="79057" y="156210"/>
                    </a:lnTo>
                    <a:cubicBezTo>
                      <a:pt x="73343" y="153353"/>
                      <a:pt x="68580" y="146685"/>
                      <a:pt x="68580" y="140017"/>
                    </a:cubicBezTo>
                    <a:cubicBezTo>
                      <a:pt x="68580" y="129540"/>
                      <a:pt x="77153" y="121920"/>
                      <a:pt x="86678" y="121920"/>
                    </a:cubicBezTo>
                    <a:cubicBezTo>
                      <a:pt x="97155" y="121920"/>
                      <a:pt x="104775" y="130492"/>
                      <a:pt x="104775" y="140017"/>
                    </a:cubicBezTo>
                    <a:cubicBezTo>
                      <a:pt x="104775" y="146685"/>
                      <a:pt x="100965" y="153353"/>
                      <a:pt x="94298" y="156210"/>
                    </a:cubicBezTo>
                    <a:lnTo>
                      <a:pt x="100013" y="175260"/>
                    </a:lnTo>
                    <a:close/>
                    <a:moveTo>
                      <a:pt x="117157" y="89535"/>
                    </a:moveTo>
                    <a:lnTo>
                      <a:pt x="56197" y="89535"/>
                    </a:lnTo>
                    <a:lnTo>
                      <a:pt x="56197" y="60008"/>
                    </a:lnTo>
                    <a:cubicBezTo>
                      <a:pt x="56197" y="42863"/>
                      <a:pt x="69532" y="29528"/>
                      <a:pt x="86678" y="29528"/>
                    </a:cubicBezTo>
                    <a:cubicBezTo>
                      <a:pt x="103823" y="29528"/>
                      <a:pt x="117157" y="42863"/>
                      <a:pt x="117157" y="60008"/>
                    </a:cubicBezTo>
                    <a:lnTo>
                      <a:pt x="117157" y="89535"/>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872091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84348"/>
            <a:ext cx="7976616" cy="498598"/>
          </a:xfrm>
        </p:spPr>
        <p:txBody>
          <a:bodyPr/>
          <a:lstStyle/>
          <a:p>
            <a:r>
              <a:rPr lang="en-US">
                <a:solidFill>
                  <a:schemeClr val="accent3"/>
                </a:solidFill>
              </a:rPr>
              <a:t>Customer and employee experience</a:t>
            </a:r>
          </a:p>
        </p:txBody>
      </p:sp>
      <p:sp>
        <p:nvSpPr>
          <p:cNvPr id="148" name="TextBox 147">
            <a:extLst>
              <a:ext uri="{FF2B5EF4-FFF2-40B4-BE49-F238E27FC236}">
                <a16:creationId xmlns:a16="http://schemas.microsoft.com/office/drawing/2014/main" id="{88D1BE20-9A37-4F10-A79D-BB4CB588FA34}"/>
              </a:ext>
            </a:extLst>
          </p:cNvPr>
          <p:cNvSpPr txBox="1"/>
          <p:nvPr/>
        </p:nvSpPr>
        <p:spPr>
          <a:xfrm>
            <a:off x="449580" y="3384349"/>
            <a:ext cx="7976616" cy="830997"/>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“With our Microsoft-based solution, our relationship managers now have the tool they need to serve clients even more successfully, build and maximize relationships, and identify and act on new opportunities.</a:t>
            </a:r>
          </a:p>
        </p:txBody>
      </p:sp>
      <p:sp>
        <p:nvSpPr>
          <p:cNvPr id="149" name="TextBox 148">
            <a:extLst>
              <a:ext uri="{FF2B5EF4-FFF2-40B4-BE49-F238E27FC236}">
                <a16:creationId xmlns:a16="http://schemas.microsoft.com/office/drawing/2014/main" id="{C69170A0-B93B-402A-987C-4755A4031EC3}"/>
              </a:ext>
            </a:extLst>
          </p:cNvPr>
          <p:cNvSpPr txBox="1"/>
          <p:nvPr/>
        </p:nvSpPr>
        <p:spPr>
          <a:xfrm>
            <a:off x="4806695" y="4215346"/>
            <a:ext cx="3619501" cy="50013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Anneke </a:t>
            </a:r>
            <a:r>
              <a:rPr kumimoji="0" lang="en-US" sz="1200" b="0" i="0" u="none" strike="noStrike" kern="1200" cap="none" spc="0" normalizeH="0" baseline="0" noProof="0" err="1">
                <a:ln>
                  <a:noFill/>
                </a:ln>
                <a:solidFill>
                  <a:srgbClr val="FFFFFF"/>
                </a:solidFill>
                <a:effectLst/>
                <a:uLnTx/>
                <a:uFillTx/>
                <a:latin typeface="Segoe UI Semibold"/>
                <a:ea typeface="+mn-ea"/>
                <a:cs typeface="+mn-cs"/>
              </a:rPr>
              <a:t>Broere</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Business Owner of </a:t>
            </a: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ClientLink</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Rabobank</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4851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ctangle 273">
            <a:extLst>
              <a:ext uri="{FF2B5EF4-FFF2-40B4-BE49-F238E27FC236}">
                <a16:creationId xmlns:a16="http://schemas.microsoft.com/office/drawing/2014/main" id="{0495B94C-6AD1-45B5-A7E6-42A845C33DAF}"/>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7CF3AB84-64E9-41E8-816E-FC100C362BD9}"/>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tailor customer experiences via a comprehensive view of the customer's financial situation</a:t>
            </a:r>
          </a:p>
        </p:txBody>
      </p:sp>
      <p:sp>
        <p:nvSpPr>
          <p:cNvPr id="3" name="Title 2">
            <a:extLst>
              <a:ext uri="{FF2B5EF4-FFF2-40B4-BE49-F238E27FC236}">
                <a16:creationId xmlns:a16="http://schemas.microsoft.com/office/drawing/2014/main" id="{3456234C-3DAC-4394-8491-7E1E8C120A3D}"/>
              </a:ext>
            </a:extLst>
          </p:cNvPr>
          <p:cNvSpPr>
            <a:spLocks noGrp="1"/>
          </p:cNvSpPr>
          <p:nvPr>
            <p:ph type="title"/>
          </p:nvPr>
        </p:nvSpPr>
        <p:spPr>
          <a:xfrm>
            <a:off x="588263" y="495300"/>
            <a:ext cx="11018520" cy="984885"/>
          </a:xfrm>
        </p:spPr>
        <p:txBody>
          <a:bodyPr/>
          <a:lstStyle/>
          <a:p>
            <a:r>
              <a:rPr lang="en-US"/>
              <a:t>Unified customer profile</a:t>
            </a:r>
            <a:br>
              <a:rPr lang="en-US"/>
            </a:br>
            <a:endParaRPr lang="en-US"/>
          </a:p>
        </p:txBody>
      </p:sp>
      <p:sp>
        <p:nvSpPr>
          <p:cNvPr id="41" name="TextBox 1">
            <a:extLst>
              <a:ext uri="{FF2B5EF4-FFF2-40B4-BE49-F238E27FC236}">
                <a16:creationId xmlns:a16="http://schemas.microsoft.com/office/drawing/2014/main" id="{8CE3142C-E602-4BA4-9E10-C26F5381FDAC}"/>
              </a:ext>
            </a:extLst>
          </p:cNvPr>
          <p:cNvSpPr txBox="1"/>
          <p:nvPr/>
        </p:nvSpPr>
        <p:spPr>
          <a:xfrm>
            <a:off x="654562" y="3225152"/>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Summary view</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Insights drawn from unified customer information help drive better customer outcomes</a:t>
            </a:r>
          </a:p>
        </p:txBody>
      </p:sp>
      <p:sp>
        <p:nvSpPr>
          <p:cNvPr id="42" name="TextBox 2">
            <a:extLst>
              <a:ext uri="{FF2B5EF4-FFF2-40B4-BE49-F238E27FC236}">
                <a16:creationId xmlns:a16="http://schemas.microsoft.com/office/drawing/2014/main" id="{586571AA-8C95-4550-B73A-ED9A9E49A3DB}"/>
              </a:ext>
            </a:extLst>
          </p:cNvPr>
          <p:cNvSpPr txBox="1"/>
          <p:nvPr/>
        </p:nvSpPr>
        <p:spPr>
          <a:xfrm>
            <a:off x="654562" y="4405038"/>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Banking segments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Segmentation helps you focus on the right customers and opportunities to increase success</a:t>
            </a:r>
          </a:p>
        </p:txBody>
      </p:sp>
      <p:sp>
        <p:nvSpPr>
          <p:cNvPr id="43" name="TextBox 3">
            <a:extLst>
              <a:ext uri="{FF2B5EF4-FFF2-40B4-BE49-F238E27FC236}">
                <a16:creationId xmlns:a16="http://schemas.microsoft.com/office/drawing/2014/main" id="{60BFD1E7-8200-42E8-B932-48FA08C26716}"/>
              </a:ext>
            </a:extLst>
          </p:cNvPr>
          <p:cNvSpPr txBox="1"/>
          <p:nvPr/>
        </p:nvSpPr>
        <p:spPr>
          <a:xfrm>
            <a:off x="654561" y="5584926"/>
            <a:ext cx="4858311"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Churn risk</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Adaptive AI helps anticipate customer abandonment so you can work proactively to reduce risk of churn</a:t>
            </a:r>
          </a:p>
        </p:txBody>
      </p:sp>
      <p:cxnSp>
        <p:nvCxnSpPr>
          <p:cNvPr id="44" name="Straight Connector 43">
            <a:extLst>
              <a:ext uri="{FF2B5EF4-FFF2-40B4-BE49-F238E27FC236}">
                <a16:creationId xmlns:a16="http://schemas.microsoft.com/office/drawing/2014/main" id="{B5545871-DB65-41B3-86B0-87B47B085CE3}"/>
              </a:ext>
              <a:ext uri="{C183D7F6-B498-43B3-948B-1728B52AA6E4}">
                <adec:decorative xmlns:adec="http://schemas.microsoft.com/office/drawing/2017/decorative" val="1"/>
              </a:ext>
            </a:extLst>
          </p:cNvPr>
          <p:cNvCxnSpPr>
            <a:cxnSpLocks/>
          </p:cNvCxnSpPr>
          <p:nvPr/>
        </p:nvCxnSpPr>
        <p:spPr>
          <a:xfrm>
            <a:off x="584200" y="4272295"/>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E41339-372A-488C-9429-82D9982CB8A9}"/>
              </a:ext>
              <a:ext uri="{C183D7F6-B498-43B3-948B-1728B52AA6E4}">
                <adec:decorative xmlns:adec="http://schemas.microsoft.com/office/drawing/2017/decorative" val="1"/>
              </a:ext>
            </a:extLst>
          </p:cNvPr>
          <p:cNvCxnSpPr>
            <a:cxnSpLocks/>
          </p:cNvCxnSpPr>
          <p:nvPr/>
        </p:nvCxnSpPr>
        <p:spPr>
          <a:xfrm>
            <a:off x="584200" y="5452181"/>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Graphical user interface, application, Word&#10;&#10;Description automatically generated">
            <a:extLst>
              <a:ext uri="{FF2B5EF4-FFF2-40B4-BE49-F238E27FC236}">
                <a16:creationId xmlns:a16="http://schemas.microsoft.com/office/drawing/2014/main" id="{3A50EF65-4A01-4067-8435-432F48D7A311}"/>
              </a:ext>
            </a:extLst>
          </p:cNvPr>
          <p:cNvPicPr>
            <a:picLocks noChangeAspect="1"/>
          </p:cNvPicPr>
          <p:nvPr/>
        </p:nvPicPr>
        <p:blipFill rotWithShape="1">
          <a:blip r:embed="rId3"/>
          <a:srcRect r="482" b="-229"/>
          <a:stretch/>
        </p:blipFill>
        <p:spPr>
          <a:xfrm>
            <a:off x="5741275" y="2681809"/>
            <a:ext cx="5880079" cy="3224953"/>
          </a:xfrm>
          <a:prstGeom prst="rect">
            <a:avLst/>
          </a:prstGeom>
        </p:spPr>
      </p:pic>
      <p:sp>
        <p:nvSpPr>
          <p:cNvPr id="48" name="Rectangle 47">
            <a:extLst>
              <a:ext uri="{FF2B5EF4-FFF2-40B4-BE49-F238E27FC236}">
                <a16:creationId xmlns:a16="http://schemas.microsoft.com/office/drawing/2014/main" id="{E686F9F9-271D-49D4-AD84-5D125D3A897F}"/>
              </a:ext>
            </a:extLst>
          </p:cNvPr>
          <p:cNvSpPr/>
          <p:nvPr/>
        </p:nvSpPr>
        <p:spPr bwMode="auto">
          <a:xfrm>
            <a:off x="5741275" y="5885626"/>
            <a:ext cx="5880079" cy="168831"/>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649DE58-50D8-401E-82F1-F3A8D86CB104}"/>
              </a:ext>
            </a:extLst>
          </p:cNvPr>
          <p:cNvSpPr/>
          <p:nvPr/>
        </p:nvSpPr>
        <p:spPr bwMode="auto">
          <a:xfrm>
            <a:off x="5741274" y="5667744"/>
            <a:ext cx="91440"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Picture 49" descr="A picture containing graphical user interface&#10;&#10;Description automatically generated">
            <a:extLst>
              <a:ext uri="{FF2B5EF4-FFF2-40B4-BE49-F238E27FC236}">
                <a16:creationId xmlns:a16="http://schemas.microsoft.com/office/drawing/2014/main" id="{C8BF4671-54D0-4CCC-9508-C3E94D49F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874" y="2423043"/>
            <a:ext cx="6321787" cy="3856650"/>
          </a:xfrm>
          <a:prstGeom prst="rect">
            <a:avLst/>
          </a:prstGeom>
        </p:spPr>
      </p:pic>
      <p:pic>
        <p:nvPicPr>
          <p:cNvPr id="51" name="Picture 50">
            <a:extLst>
              <a:ext uri="{FF2B5EF4-FFF2-40B4-BE49-F238E27FC236}">
                <a16:creationId xmlns:a16="http://schemas.microsoft.com/office/drawing/2014/main" id="{EA665905-C67C-4F37-822D-5C86C67B8E42}"/>
              </a:ext>
            </a:extLst>
          </p:cNvPr>
          <p:cNvPicPr>
            <a:picLocks noChangeAspect="1"/>
          </p:cNvPicPr>
          <p:nvPr/>
        </p:nvPicPr>
        <p:blipFill>
          <a:blip r:embed="rId5"/>
          <a:stretch>
            <a:fillRect/>
          </a:stretch>
        </p:blipFill>
        <p:spPr>
          <a:xfrm>
            <a:off x="10207308" y="4126802"/>
            <a:ext cx="1282762" cy="2651760"/>
          </a:xfrm>
          <a:prstGeom prst="rect">
            <a:avLst/>
          </a:prstGeom>
        </p:spPr>
      </p:pic>
      <p:sp>
        <p:nvSpPr>
          <p:cNvPr id="52" name="TextBox 1">
            <a:extLst>
              <a:ext uri="{FF2B5EF4-FFF2-40B4-BE49-F238E27FC236}">
                <a16:creationId xmlns:a16="http://schemas.microsoft.com/office/drawing/2014/main" id="{80508AE1-9E1E-45BF-9B83-1B80BA0F40A9}"/>
              </a:ext>
            </a:extLst>
          </p:cNvPr>
          <p:cNvSpPr txBox="1"/>
          <p:nvPr/>
        </p:nvSpPr>
        <p:spPr>
          <a:xfrm>
            <a:off x="654562" y="2045266"/>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insights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Financial details, such as life events and household information, help create a single customer view</a:t>
            </a:r>
          </a:p>
        </p:txBody>
      </p:sp>
      <p:cxnSp>
        <p:nvCxnSpPr>
          <p:cNvPr id="53" name="Straight Connector 52">
            <a:extLst>
              <a:ext uri="{FF2B5EF4-FFF2-40B4-BE49-F238E27FC236}">
                <a16:creationId xmlns:a16="http://schemas.microsoft.com/office/drawing/2014/main" id="{FDB1F2C6-D704-4166-AEBA-8AD837ABC5FF}"/>
              </a:ext>
              <a:ext uri="{C183D7F6-B498-43B3-948B-1728B52AA6E4}">
                <adec:decorative xmlns:adec="http://schemas.microsoft.com/office/drawing/2017/decorative" val="1"/>
              </a:ext>
            </a:extLst>
          </p:cNvPr>
          <p:cNvCxnSpPr>
            <a:cxnSpLocks/>
          </p:cNvCxnSpPr>
          <p:nvPr/>
        </p:nvCxnSpPr>
        <p:spPr>
          <a:xfrm>
            <a:off x="584200" y="3092409"/>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61FF3184-0BE7-4A3C-AE98-91494C165DD1}"/>
              </a:ext>
            </a:extLst>
          </p:cNvPr>
          <p:cNvGrpSpPr>
            <a:grpSpLocks/>
          </p:cNvGrpSpPr>
          <p:nvPr/>
        </p:nvGrpSpPr>
        <p:grpSpPr>
          <a:xfrm>
            <a:off x="10914223" y="172480"/>
            <a:ext cx="969264" cy="969264"/>
            <a:chOff x="7355212" y="1124180"/>
            <a:chExt cx="831086" cy="831086"/>
          </a:xfrm>
        </p:grpSpPr>
        <p:grpSp>
          <p:nvGrpSpPr>
            <p:cNvPr id="54" name="Group 53">
              <a:extLst>
                <a:ext uri="{FF2B5EF4-FFF2-40B4-BE49-F238E27FC236}">
                  <a16:creationId xmlns:a16="http://schemas.microsoft.com/office/drawing/2014/main" id="{E12E39D3-DF93-4FF0-BCD0-315AC74BCA22}"/>
                </a:ext>
              </a:extLst>
            </p:cNvPr>
            <p:cNvGrpSpPr>
              <a:grpSpLocks/>
            </p:cNvGrpSpPr>
            <p:nvPr/>
          </p:nvGrpSpPr>
          <p:grpSpPr>
            <a:xfrm>
              <a:off x="7355212" y="1124180"/>
              <a:ext cx="831086" cy="831086"/>
              <a:chOff x="2677356" y="489672"/>
              <a:chExt cx="832104" cy="832104"/>
            </a:xfrm>
          </p:grpSpPr>
          <p:sp>
            <p:nvSpPr>
              <p:cNvPr id="66" name="Oval 65">
                <a:extLst>
                  <a:ext uri="{FF2B5EF4-FFF2-40B4-BE49-F238E27FC236}">
                    <a16:creationId xmlns:a16="http://schemas.microsoft.com/office/drawing/2014/main" id="{18280EF3-4834-4C1A-BCE7-D45CDF3A48D9}"/>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A11BB6E6-9FC9-4C6C-9BAF-C9F5D30C40BC}"/>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5" name="decentralized identity" descr="decentralized identity">
              <a:extLst>
                <a:ext uri="{FF2B5EF4-FFF2-40B4-BE49-F238E27FC236}">
                  <a16:creationId xmlns:a16="http://schemas.microsoft.com/office/drawing/2014/main" id="{A413B6BF-8EBF-4207-8020-5C4A55660530}"/>
                </a:ext>
              </a:extLst>
            </p:cNvPr>
            <p:cNvGrpSpPr/>
            <p:nvPr/>
          </p:nvGrpSpPr>
          <p:grpSpPr>
            <a:xfrm>
              <a:off x="7548514" y="1290215"/>
              <a:ext cx="447295" cy="498520"/>
              <a:chOff x="7299144" y="3026630"/>
              <a:chExt cx="411707" cy="458859"/>
            </a:xfrm>
          </p:grpSpPr>
          <p:sp>
            <p:nvSpPr>
              <p:cNvPr id="56" name="Freeform: Shape 55">
                <a:extLst>
                  <a:ext uri="{FF2B5EF4-FFF2-40B4-BE49-F238E27FC236}">
                    <a16:creationId xmlns:a16="http://schemas.microsoft.com/office/drawing/2014/main" id="{5B77EEAD-F887-4218-AEAA-4926B65591C8}"/>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0705724-96A9-4631-A3F4-C947639C0020}"/>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F00DA6B-5A59-46BE-9E8A-4F70176229DA}"/>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7EA51A9-947B-41E0-961F-EBC440E69703}"/>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62DC15F-624F-4D99-ACCD-DDDEFC802590}"/>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C18BB8BA-A67F-4052-BB00-7AE408B1B921}"/>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6EB0D2-D96C-43FA-8B5A-66FB7AA6ACD4}"/>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08DB7A3-FB6E-41A9-AC14-5987EEFB15F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0223B62-6079-4603-9D9A-35B066DD514E}"/>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7520346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Group 211">
            <a:extLst>
              <a:ext uri="{FF2B5EF4-FFF2-40B4-BE49-F238E27FC236}">
                <a16:creationId xmlns:a16="http://schemas.microsoft.com/office/drawing/2014/main" id="{FFEA66C7-9911-404D-A558-379A8A2744EF}"/>
              </a:ext>
            </a:extLst>
          </p:cNvPr>
          <p:cNvGrpSpPr>
            <a:grpSpLocks/>
          </p:cNvGrpSpPr>
          <p:nvPr/>
        </p:nvGrpSpPr>
        <p:grpSpPr>
          <a:xfrm>
            <a:off x="10914223" y="172480"/>
            <a:ext cx="969264" cy="969264"/>
            <a:chOff x="7355212" y="1124180"/>
            <a:chExt cx="831086" cy="831086"/>
          </a:xfrm>
        </p:grpSpPr>
        <p:grpSp>
          <p:nvGrpSpPr>
            <p:cNvPr id="213" name="Group 212">
              <a:extLst>
                <a:ext uri="{FF2B5EF4-FFF2-40B4-BE49-F238E27FC236}">
                  <a16:creationId xmlns:a16="http://schemas.microsoft.com/office/drawing/2014/main" id="{249A201E-DFB2-4F80-B8A2-136DF0CB0C04}"/>
                </a:ext>
              </a:extLst>
            </p:cNvPr>
            <p:cNvGrpSpPr>
              <a:grpSpLocks/>
            </p:cNvGrpSpPr>
            <p:nvPr/>
          </p:nvGrpSpPr>
          <p:grpSpPr>
            <a:xfrm>
              <a:off x="7355212" y="1124180"/>
              <a:ext cx="831086" cy="831086"/>
              <a:chOff x="2677356" y="489672"/>
              <a:chExt cx="832104" cy="832104"/>
            </a:xfrm>
          </p:grpSpPr>
          <p:sp>
            <p:nvSpPr>
              <p:cNvPr id="224" name="Oval 223">
                <a:extLst>
                  <a:ext uri="{FF2B5EF4-FFF2-40B4-BE49-F238E27FC236}">
                    <a16:creationId xmlns:a16="http://schemas.microsoft.com/office/drawing/2014/main" id="{D52D4830-59DB-4FD4-B068-FD9CCBAD9DFB}"/>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5" name="Oval 224">
                <a:extLst>
                  <a:ext uri="{FF2B5EF4-FFF2-40B4-BE49-F238E27FC236}">
                    <a16:creationId xmlns:a16="http://schemas.microsoft.com/office/drawing/2014/main" id="{FCA62F5B-3B58-4CEE-8EC4-B7839D80D579}"/>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14" name="decentralized identity" descr="decentralized identity">
              <a:extLst>
                <a:ext uri="{FF2B5EF4-FFF2-40B4-BE49-F238E27FC236}">
                  <a16:creationId xmlns:a16="http://schemas.microsoft.com/office/drawing/2014/main" id="{CFD597C0-44A3-40F4-808E-0A2DF437074A}"/>
                </a:ext>
              </a:extLst>
            </p:cNvPr>
            <p:cNvGrpSpPr/>
            <p:nvPr/>
          </p:nvGrpSpPr>
          <p:grpSpPr>
            <a:xfrm>
              <a:off x="7548514" y="1290215"/>
              <a:ext cx="447295" cy="498520"/>
              <a:chOff x="7299144" y="3026630"/>
              <a:chExt cx="411707" cy="458859"/>
            </a:xfrm>
          </p:grpSpPr>
          <p:sp>
            <p:nvSpPr>
              <p:cNvPr id="215" name="Freeform: Shape 214">
                <a:extLst>
                  <a:ext uri="{FF2B5EF4-FFF2-40B4-BE49-F238E27FC236}">
                    <a16:creationId xmlns:a16="http://schemas.microsoft.com/office/drawing/2014/main" id="{57D57CCA-75A6-42B5-97D3-7896AC49A034}"/>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DEB8D9F8-AB3D-4132-AF9F-5D04C10BF9A5}"/>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D3E4DA2A-4A89-4201-AD22-8ADAD8367E1E}"/>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08220B42-DB20-4435-8E34-2FA98D15CD0E}"/>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6FC40186-93E4-4032-87A3-58E71F88E3FD}"/>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30ADC13F-CF32-4AAF-9CB9-69590F193DD8}"/>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6257410D-52BC-4BF4-AA7B-8CA22894598D}"/>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0C4FCC70-2F36-49E5-9216-C3AA0394314C}"/>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026699BF-03C3-471D-A41A-A0A1947DD169}"/>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74" name="Rectangle 273">
            <a:extLst>
              <a:ext uri="{FF2B5EF4-FFF2-40B4-BE49-F238E27FC236}">
                <a16:creationId xmlns:a16="http://schemas.microsoft.com/office/drawing/2014/main" id="{0495B94C-6AD1-45B5-A7E6-42A845C33DAF}"/>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7CF3AB84-64E9-41E8-816E-FC100C362BD9}"/>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Combine customer and behavioral data to help anticipate opportunities and churn with pre-built AI for financial services  </a:t>
            </a:r>
          </a:p>
        </p:txBody>
      </p:sp>
      <p:sp>
        <p:nvSpPr>
          <p:cNvPr id="3" name="Title 2">
            <a:extLst>
              <a:ext uri="{FF2B5EF4-FFF2-40B4-BE49-F238E27FC236}">
                <a16:creationId xmlns:a16="http://schemas.microsoft.com/office/drawing/2014/main" id="{3456234C-3DAC-4394-8491-7E1E8C120A3D}"/>
              </a:ext>
            </a:extLst>
          </p:cNvPr>
          <p:cNvSpPr>
            <a:spLocks noGrp="1"/>
          </p:cNvSpPr>
          <p:nvPr>
            <p:ph type="title"/>
          </p:nvPr>
        </p:nvSpPr>
        <p:spPr>
          <a:xfrm>
            <a:off x="588263" y="495300"/>
            <a:ext cx="11018520" cy="492443"/>
          </a:xfrm>
        </p:spPr>
        <p:txBody>
          <a:bodyPr/>
          <a:lstStyle/>
          <a:p>
            <a:r>
              <a:rPr lang="en-US"/>
              <a:t>Unified customer profile</a:t>
            </a:r>
            <a:br>
              <a:rPr lang="en-US"/>
            </a:br>
            <a:endParaRPr lang="en-US"/>
          </a:p>
        </p:txBody>
      </p:sp>
      <p:grpSp>
        <p:nvGrpSpPr>
          <p:cNvPr id="6" name="Group 5">
            <a:extLst>
              <a:ext uri="{FF2B5EF4-FFF2-40B4-BE49-F238E27FC236}">
                <a16:creationId xmlns:a16="http://schemas.microsoft.com/office/drawing/2014/main" id="{E935BBFB-FCA0-473E-B76F-EB13215BEEA4}"/>
              </a:ext>
            </a:extLst>
          </p:cNvPr>
          <p:cNvGrpSpPr/>
          <p:nvPr/>
        </p:nvGrpSpPr>
        <p:grpSpPr>
          <a:xfrm>
            <a:off x="5692594" y="2229386"/>
            <a:ext cx="6321787" cy="3856651"/>
            <a:chOff x="5512874" y="2423042"/>
            <a:chExt cx="6321787" cy="3856651"/>
          </a:xfrm>
        </p:grpSpPr>
        <p:pic>
          <p:nvPicPr>
            <p:cNvPr id="53" name="Picture 52" descr="A picture containing graphical user interface&#10;&#10;Description automatically generated">
              <a:extLst>
                <a:ext uri="{FF2B5EF4-FFF2-40B4-BE49-F238E27FC236}">
                  <a16:creationId xmlns:a16="http://schemas.microsoft.com/office/drawing/2014/main" id="{8DE21AB7-0A82-466A-8A82-CC63EB15AA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74" y="2423043"/>
              <a:ext cx="6321787" cy="3856650"/>
            </a:xfrm>
            <a:prstGeom prst="rect">
              <a:avLst/>
            </a:prstGeom>
          </p:spPr>
        </p:pic>
        <p:pic>
          <p:nvPicPr>
            <p:cNvPr id="48" name="Picture 47" descr="Graphical user interface, application, Word&#10;&#10;Description automatically generated">
              <a:extLst>
                <a:ext uri="{FF2B5EF4-FFF2-40B4-BE49-F238E27FC236}">
                  <a16:creationId xmlns:a16="http://schemas.microsoft.com/office/drawing/2014/main" id="{718E18B3-E8E6-465E-BE35-5CFF49E5242A}"/>
                </a:ext>
              </a:extLst>
            </p:cNvPr>
            <p:cNvPicPr>
              <a:picLocks noChangeAspect="1"/>
            </p:cNvPicPr>
            <p:nvPr/>
          </p:nvPicPr>
          <p:blipFill rotWithShape="1">
            <a:blip r:embed="rId4"/>
            <a:srcRect r="482" b="-229"/>
            <a:stretch/>
          </p:blipFill>
          <p:spPr>
            <a:xfrm>
              <a:off x="5741275" y="2681808"/>
              <a:ext cx="5905215" cy="3238739"/>
            </a:xfrm>
            <a:prstGeom prst="rect">
              <a:avLst/>
            </a:prstGeom>
          </p:spPr>
        </p:pic>
        <p:sp>
          <p:nvSpPr>
            <p:cNvPr id="2" name="Rectangle 1">
              <a:extLst>
                <a:ext uri="{FF2B5EF4-FFF2-40B4-BE49-F238E27FC236}">
                  <a16:creationId xmlns:a16="http://schemas.microsoft.com/office/drawing/2014/main" id="{9C60F6C6-4F61-47D8-A12B-560F8EFEB35B}"/>
                </a:ext>
              </a:extLst>
            </p:cNvPr>
            <p:cNvSpPr/>
            <p:nvPr/>
          </p:nvSpPr>
          <p:spPr bwMode="auto">
            <a:xfrm>
              <a:off x="5741275" y="5885625"/>
              <a:ext cx="5880079" cy="168831"/>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70EA561-BA89-48D3-8544-CB3722F840EB}"/>
                </a:ext>
              </a:extLst>
            </p:cNvPr>
            <p:cNvSpPr/>
            <p:nvPr/>
          </p:nvSpPr>
          <p:spPr bwMode="auto">
            <a:xfrm>
              <a:off x="5741274" y="5667743"/>
              <a:ext cx="91440"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Picture 49" descr="Graphical user interface, application, Word&#10;&#10;Description automatically generated">
              <a:extLst>
                <a:ext uri="{FF2B5EF4-FFF2-40B4-BE49-F238E27FC236}">
                  <a16:creationId xmlns:a16="http://schemas.microsoft.com/office/drawing/2014/main" id="{41627586-E54A-4FFC-AD01-C3CAAD5AD8E7}"/>
                </a:ext>
              </a:extLst>
            </p:cNvPr>
            <p:cNvPicPr>
              <a:picLocks noChangeAspect="1"/>
            </p:cNvPicPr>
            <p:nvPr/>
          </p:nvPicPr>
          <p:blipFill rotWithShape="1">
            <a:blip r:embed="rId4"/>
            <a:srcRect r="482" b="-229"/>
            <a:stretch/>
          </p:blipFill>
          <p:spPr>
            <a:xfrm>
              <a:off x="5741275" y="2681809"/>
              <a:ext cx="5905215" cy="3238739"/>
            </a:xfrm>
            <a:prstGeom prst="rect">
              <a:avLst/>
            </a:prstGeom>
          </p:spPr>
        </p:pic>
        <p:sp>
          <p:nvSpPr>
            <p:cNvPr id="51" name="Rectangle 50">
              <a:extLst>
                <a:ext uri="{FF2B5EF4-FFF2-40B4-BE49-F238E27FC236}">
                  <a16:creationId xmlns:a16="http://schemas.microsoft.com/office/drawing/2014/main" id="{4705F3F6-1E22-409F-B559-4D5023D5B1AC}"/>
                </a:ext>
              </a:extLst>
            </p:cNvPr>
            <p:cNvSpPr/>
            <p:nvPr/>
          </p:nvSpPr>
          <p:spPr bwMode="auto">
            <a:xfrm>
              <a:off x="5741275" y="5885626"/>
              <a:ext cx="5880079" cy="168831"/>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816E7DBD-4C71-42A8-ABAE-A863CAD2D84E}"/>
                </a:ext>
              </a:extLst>
            </p:cNvPr>
            <p:cNvSpPr/>
            <p:nvPr/>
          </p:nvSpPr>
          <p:spPr bwMode="auto">
            <a:xfrm>
              <a:off x="5741274" y="5667744"/>
              <a:ext cx="91440"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8708373A-D54F-481D-83E8-2A0C6B7135C5}"/>
                </a:ext>
              </a:extLst>
            </p:cNvPr>
            <p:cNvSpPr/>
            <p:nvPr/>
          </p:nvSpPr>
          <p:spPr bwMode="auto">
            <a:xfrm>
              <a:off x="5741274" y="5667744"/>
              <a:ext cx="91440"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9" name="Picture 48" descr="A picture containing graphical user interface&#10;&#10;Description automatically generated">
              <a:extLst>
                <a:ext uri="{FF2B5EF4-FFF2-40B4-BE49-F238E27FC236}">
                  <a16:creationId xmlns:a16="http://schemas.microsoft.com/office/drawing/2014/main" id="{5CA817F5-8A73-4FA7-ACE2-4D33E6DD0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74" y="2423042"/>
              <a:ext cx="6321787" cy="3856650"/>
            </a:xfrm>
            <a:prstGeom prst="rect">
              <a:avLst/>
            </a:prstGeom>
          </p:spPr>
        </p:pic>
      </p:grpSp>
      <p:sp>
        <p:nvSpPr>
          <p:cNvPr id="32" name="Rectangle 31">
            <a:extLst>
              <a:ext uri="{FF2B5EF4-FFF2-40B4-BE49-F238E27FC236}">
                <a16:creationId xmlns:a16="http://schemas.microsoft.com/office/drawing/2014/main" id="{5871C312-98EA-4DC1-97A8-2CF43B5B1589}"/>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Dependencies: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Power Apps,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Insights</a:t>
            </a:r>
            <a:endPar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5" name="TextBox 4">
            <a:extLst>
              <a:ext uri="{FF2B5EF4-FFF2-40B4-BE49-F238E27FC236}">
                <a16:creationId xmlns:a16="http://schemas.microsoft.com/office/drawing/2014/main" id="{10563908-79D7-4C45-A4B9-FDF2457F68F0}"/>
              </a:ext>
            </a:extLst>
          </p:cNvPr>
          <p:cNvSpPr txBox="1"/>
          <p:nvPr/>
        </p:nvSpPr>
        <p:spPr>
          <a:xfrm>
            <a:off x="584877" y="1985957"/>
            <a:ext cx="5092023" cy="2318583"/>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a:rPr>
              <a:t>Customer 360 unlocked</a:t>
            </a: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228600" marR="0" lvl="1" indent="-160020"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Centralize your customer data in a single place via Microsoft </a:t>
            </a:r>
            <a:r>
              <a:rPr kumimoji="0" lang="en-US" sz="1200" b="0" i="0" u="none" strike="noStrike" kern="1200" cap="none" spc="0" normalizeH="0" baseline="0" noProof="0" err="1">
                <a:ln>
                  <a:noFill/>
                </a:ln>
                <a:solidFill>
                  <a:srgbClr val="1A1A1A"/>
                </a:solidFill>
                <a:effectLst/>
                <a:uLnTx/>
                <a:uFillTx/>
                <a:latin typeface="Segoe UI"/>
                <a:ea typeface="+mn-ea"/>
                <a:cs typeface="Segoe UI"/>
              </a:rPr>
              <a:t>Dataverse</a:t>
            </a:r>
            <a:r>
              <a:rPr kumimoji="0" lang="en-US" sz="1200" b="0" i="0" u="none" strike="noStrike" kern="1200" cap="none" spc="0" normalizeH="0" baseline="0" noProof="0">
                <a:ln>
                  <a:noFill/>
                </a:ln>
                <a:solidFill>
                  <a:srgbClr val="1A1A1A"/>
                </a:solidFill>
                <a:effectLst/>
                <a:uLnTx/>
                <a:uFillTx/>
                <a:latin typeface="Segoe UI"/>
                <a:ea typeface="+mn-ea"/>
                <a:cs typeface="Segoe UI"/>
              </a:rPr>
              <a:t> and the industry data model</a:t>
            </a:r>
          </a:p>
          <a:p>
            <a:pPr marL="228600" marR="0" lvl="1" indent="-160020"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lt"/>
                <a:cs typeface="Segoe UI"/>
              </a:rPr>
              <a:t>Benefit from a data-first experience that helps bring together financial details, life events, and household information into a single view</a:t>
            </a:r>
          </a:p>
          <a:p>
            <a:pPr marL="228600" marR="0" lvl="1" indent="-160020" algn="l" defTabSz="914192" rtl="0" eaLnBrk="1" fontAlgn="auto" latinLnBrk="0" hangingPunct="1">
              <a:lnSpc>
                <a:spcPct val="100000"/>
              </a:lnSpc>
              <a:spcBef>
                <a:spcPts val="300"/>
              </a:spcBef>
              <a:spcAft>
                <a:spcPts val="0"/>
              </a:spcAft>
              <a:buClrTx/>
              <a:buSzTx/>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Leverage 500+ built-in connectors to bring in your customer-relevant data and information</a:t>
            </a:r>
            <a:endParaRPr kumimoji="0" lang="en-US" sz="1200" b="0" i="0" u="none" strike="sngStrike" kern="1200" cap="none" spc="0" normalizeH="0" baseline="0" noProof="0">
              <a:ln>
                <a:noFill/>
              </a:ln>
              <a:solidFill>
                <a:srgbClr val="1A1A1A"/>
              </a:solidFill>
              <a:effectLst/>
              <a:highlight>
                <a:srgbClr val="FFFF00"/>
              </a:highlight>
              <a:uLnTx/>
              <a:uFillTx/>
              <a:latin typeface="Segoe UI"/>
              <a:ea typeface="+mn-ea"/>
              <a:cs typeface="Segoe UI"/>
            </a:endParaRPr>
          </a:p>
          <a:p>
            <a:pPr marL="228600" marR="0" lvl="1" indent="-160020" algn="l" defTabSz="914192" rtl="0" eaLnBrk="1" fontAlgn="auto" latinLnBrk="0" hangingPunct="1">
              <a:lnSpc>
                <a:spcPct val="100000"/>
              </a:lnSpc>
              <a:spcBef>
                <a:spcPts val="300"/>
              </a:spcBef>
              <a:spcAft>
                <a:spcPts val="0"/>
              </a:spcAft>
              <a:buClrTx/>
              <a:buSzTx/>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Build custom applications </a:t>
            </a:r>
            <a:r>
              <a:rPr kumimoji="0" lang="en-US" sz="1200" b="0" i="0" u="none" strike="noStrike" kern="1200" cap="none" spc="0" normalizeH="0" baseline="0" noProof="0">
                <a:ln>
                  <a:noFill/>
                </a:ln>
                <a:solidFill>
                  <a:srgbClr val="1A1A1A"/>
                </a:solidFill>
                <a:effectLst/>
                <a:uLnTx/>
                <a:uFillTx/>
                <a:latin typeface="Segoe UI"/>
                <a:ea typeface="+mn-lt"/>
                <a:cs typeface="Segoe UI"/>
              </a:rPr>
              <a:t>leveraging our controls </a:t>
            </a:r>
            <a:r>
              <a:rPr kumimoji="0" lang="en-US" sz="1200" b="0" i="0" u="none" strike="noStrike" kern="1200" cap="none" spc="0" normalizeH="0" baseline="0" noProof="0">
                <a:ln>
                  <a:noFill/>
                </a:ln>
                <a:solidFill>
                  <a:srgbClr val="1A1A1A"/>
                </a:solidFill>
                <a:effectLst/>
                <a:uLnTx/>
                <a:uFillTx/>
                <a:latin typeface="Segoe UI"/>
                <a:ea typeface="+mn-ea"/>
                <a:cs typeface="Segoe UI"/>
              </a:rPr>
              <a:t>with low- and pro-code tools</a:t>
            </a:r>
          </a:p>
          <a:p>
            <a:pPr marL="228600" marR="0" lvl="1" indent="-160020" algn="l" defTabSz="914192" rtl="0" eaLnBrk="1" fontAlgn="auto" latinLnBrk="0" hangingPunct="1">
              <a:lnSpc>
                <a:spcPct val="100000"/>
              </a:lnSpc>
              <a:spcBef>
                <a:spcPts val="300"/>
              </a:spcBef>
              <a:spcAft>
                <a:spcPts val="0"/>
              </a:spcAft>
              <a:buClrTx/>
              <a:buSzTx/>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Build custom connectors to nearly any system of record or data source and integrate apps and data directly</a:t>
            </a:r>
            <a:endParaRPr kumimoji="0" lang="en-US" sz="1100" b="0" i="0" u="none" strike="sngStrike" kern="1200" cap="none" spc="0" normalizeH="0" baseline="0" noProof="0">
              <a:ln>
                <a:noFill/>
              </a:ln>
              <a:solidFill>
                <a:srgbClr val="1A1A1A"/>
              </a:solidFill>
              <a:effectLst/>
              <a:highlight>
                <a:srgbClr val="FFFF00"/>
              </a:highlight>
              <a:uLnTx/>
              <a:uFillTx/>
              <a:latin typeface="Segoe UI"/>
              <a:ea typeface="+mn-ea"/>
              <a:cs typeface="Segoe UI"/>
            </a:endParaRPr>
          </a:p>
        </p:txBody>
      </p:sp>
      <p:sp>
        <p:nvSpPr>
          <p:cNvPr id="31" name="TextBox 30">
            <a:extLst>
              <a:ext uri="{FF2B5EF4-FFF2-40B4-BE49-F238E27FC236}">
                <a16:creationId xmlns:a16="http://schemas.microsoft.com/office/drawing/2014/main" id="{029FE0C8-2166-4962-8D66-BFF26BA2D5DF}"/>
              </a:ext>
            </a:extLst>
          </p:cNvPr>
          <p:cNvSpPr txBox="1"/>
          <p:nvPr/>
        </p:nvSpPr>
        <p:spPr>
          <a:xfrm>
            <a:off x="584877" y="4477676"/>
            <a:ext cx="5092023" cy="1846659"/>
          </a:xfrm>
          <a:prstGeom prst="rect">
            <a:avLst/>
          </a:prstGeom>
          <a:noFill/>
        </p:spPr>
        <p:txBody>
          <a:bodyPr wrap="square" lIns="0" tIns="0" rIns="0" bIns="0" anchor="t">
            <a:spAutoFit/>
          </a:bodyPr>
          <a:lstStyle/>
          <a:p>
            <a:pPr marL="0" marR="0" lvl="1" indent="0" algn="l" defTabSz="914192" rtl="0" eaLnBrk="1" fontAlgn="auto" latinLnBrk="0" hangingPunct="1">
              <a:lnSpc>
                <a:spcPct val="100000"/>
              </a:lnSpc>
              <a:spcBef>
                <a:spcPts val="441"/>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a:rPr>
              <a:t>Relationship manager productivity</a:t>
            </a:r>
          </a:p>
          <a:p>
            <a:pPr marL="228600" marR="0" lvl="1" indent="-160338"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Help drive better customer outcomes with insights drawn from unified customer information</a:t>
            </a:r>
          </a:p>
          <a:p>
            <a:pPr marL="228600" marR="0" lvl="1" indent="-160338"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Leverage a purpose-built banking churn model to help understand churn risk at a glance</a:t>
            </a:r>
          </a:p>
          <a:p>
            <a:pPr marL="228600" marR="0" lvl="1" indent="-160338"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Leverage our existing banking segments and bring in your own rules and definitions</a:t>
            </a:r>
          </a:p>
          <a:p>
            <a:pPr marL="228600" marR="0" lvl="1" indent="-160338" algn="l" defTabSz="914192" rtl="0" eaLnBrk="1" fontAlgn="auto" latinLnBrk="0" hangingPunct="1">
              <a:lnSpc>
                <a:spcPct val="100000"/>
              </a:lnSpc>
              <a:spcBef>
                <a:spcPts val="300"/>
              </a:spcBef>
              <a:spcAft>
                <a:spcPts val="0"/>
              </a:spcAft>
              <a:buClrTx/>
              <a:buSzPct val="90000"/>
              <a:buFont typeface="Arial"/>
              <a:buChar char="•"/>
              <a:tabLst/>
              <a:defRPr/>
            </a:pPr>
            <a:r>
              <a:rPr kumimoji="0" lang="en-US" sz="1200" b="0" i="0" u="none" strike="noStrike" kern="1200" cap="none" spc="0" normalizeH="0" baseline="0" noProof="0">
                <a:ln>
                  <a:noFill/>
                </a:ln>
                <a:solidFill>
                  <a:srgbClr val="1A1A1A"/>
                </a:solidFill>
                <a:effectLst/>
                <a:uLnTx/>
                <a:uFillTx/>
                <a:latin typeface="Segoe UI"/>
                <a:ea typeface="+mn-ea"/>
                <a:cs typeface="Segoe UI"/>
              </a:rPr>
              <a:t>Offer the most accurate and important customer information to your relationship managers to improve the customer experience</a:t>
            </a:r>
          </a:p>
        </p:txBody>
      </p:sp>
      <p:cxnSp>
        <p:nvCxnSpPr>
          <p:cNvPr id="33" name="Straight Connector 32">
            <a:extLst>
              <a:ext uri="{FF2B5EF4-FFF2-40B4-BE49-F238E27FC236}">
                <a16:creationId xmlns:a16="http://schemas.microsoft.com/office/drawing/2014/main" id="{1CB71466-1A6C-4A64-9A3C-5B4D01F8756B}"/>
              </a:ext>
              <a:ext uri="{C183D7F6-B498-43B3-948B-1728B52AA6E4}">
                <adec:decorative xmlns:adec="http://schemas.microsoft.com/office/drawing/2017/decorative" val="1"/>
              </a:ext>
            </a:extLst>
          </p:cNvPr>
          <p:cNvCxnSpPr>
            <a:cxnSpLocks/>
          </p:cNvCxnSpPr>
          <p:nvPr/>
        </p:nvCxnSpPr>
        <p:spPr>
          <a:xfrm>
            <a:off x="584877" y="4391108"/>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493402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1">
            <a:extLst>
              <a:ext uri="{FF2B5EF4-FFF2-40B4-BE49-F238E27FC236}">
                <a16:creationId xmlns:a16="http://schemas.microsoft.com/office/drawing/2014/main" id="{214E6CE9-815F-4BDF-9121-148DBBD0D709}"/>
              </a:ext>
            </a:extLst>
          </p:cNvPr>
          <p:cNvSpPr txBox="1"/>
          <p:nvPr/>
        </p:nvSpPr>
        <p:spPr>
          <a:xfrm>
            <a:off x="584877" y="3545232"/>
            <a:ext cx="5092023" cy="1177245"/>
          </a:xfrm>
          <a:prstGeom prst="rect">
            <a:avLst/>
          </a:prstGeom>
          <a:noFill/>
        </p:spPr>
        <p:txBody>
          <a:bodyPr wrap="square" lIns="0" tIns="0" rIns="0" bIns="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Life events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Offer at-a-glance view of life milestones to help identify financial opportunities, create personalized offers, and deliver consistent engagement experiences across bank agents </a:t>
            </a:r>
          </a:p>
        </p:txBody>
      </p:sp>
      <p:sp>
        <p:nvSpPr>
          <p:cNvPr id="24" name="Rectangle 23">
            <a:extLst>
              <a:ext uri="{FF2B5EF4-FFF2-40B4-BE49-F238E27FC236}">
                <a16:creationId xmlns:a16="http://schemas.microsoft.com/office/drawing/2014/main" id="{308AB8C0-6EA0-4CBA-BFE9-D8EAA26AF221}"/>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Title 2">
            <a:extLst>
              <a:ext uri="{FF2B5EF4-FFF2-40B4-BE49-F238E27FC236}">
                <a16:creationId xmlns:a16="http://schemas.microsoft.com/office/drawing/2014/main" id="{F43DD8DB-5C81-420B-8BAA-FFB0521940BD}"/>
              </a:ext>
            </a:extLst>
          </p:cNvPr>
          <p:cNvSpPr>
            <a:spLocks noGrp="1"/>
          </p:cNvSpPr>
          <p:nvPr>
            <p:ph type="title"/>
          </p:nvPr>
        </p:nvSpPr>
        <p:spPr/>
        <p:txBody>
          <a:bodyPr/>
          <a:lstStyle/>
          <a:p>
            <a:r>
              <a:rPr lang="en-US"/>
              <a:t>Unified customer profile</a:t>
            </a:r>
          </a:p>
        </p:txBody>
      </p:sp>
      <p:sp>
        <p:nvSpPr>
          <p:cNvPr id="29" name="Rectangle 28">
            <a:extLst>
              <a:ext uri="{FF2B5EF4-FFF2-40B4-BE49-F238E27FC236}">
                <a16:creationId xmlns:a16="http://schemas.microsoft.com/office/drawing/2014/main" id="{6705E8B4-12D2-4631-AA5D-336C58E01B8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Customer insights</a:t>
            </a:r>
          </a:p>
        </p:txBody>
      </p:sp>
      <p:grpSp>
        <p:nvGrpSpPr>
          <p:cNvPr id="51" name="Group 50">
            <a:extLst>
              <a:ext uri="{FF2B5EF4-FFF2-40B4-BE49-F238E27FC236}">
                <a16:creationId xmlns:a16="http://schemas.microsoft.com/office/drawing/2014/main" id="{4AA590D6-D0E2-4FA4-B15F-8664755754FE}"/>
              </a:ext>
            </a:extLst>
          </p:cNvPr>
          <p:cNvGrpSpPr>
            <a:grpSpLocks/>
          </p:cNvGrpSpPr>
          <p:nvPr/>
        </p:nvGrpSpPr>
        <p:grpSpPr>
          <a:xfrm>
            <a:off x="10914223" y="172480"/>
            <a:ext cx="969264" cy="969264"/>
            <a:chOff x="7355212" y="1124180"/>
            <a:chExt cx="831086" cy="831086"/>
          </a:xfrm>
        </p:grpSpPr>
        <p:grpSp>
          <p:nvGrpSpPr>
            <p:cNvPr id="52" name="Group 51">
              <a:extLst>
                <a:ext uri="{FF2B5EF4-FFF2-40B4-BE49-F238E27FC236}">
                  <a16:creationId xmlns:a16="http://schemas.microsoft.com/office/drawing/2014/main" id="{B75936FF-50C9-406E-88C6-DE03C9B09D44}"/>
                </a:ext>
              </a:extLst>
            </p:cNvPr>
            <p:cNvGrpSpPr>
              <a:grpSpLocks/>
            </p:cNvGrpSpPr>
            <p:nvPr/>
          </p:nvGrpSpPr>
          <p:grpSpPr>
            <a:xfrm>
              <a:off x="7355212" y="1124180"/>
              <a:ext cx="831086" cy="831086"/>
              <a:chOff x="2677356" y="489672"/>
              <a:chExt cx="832104" cy="832104"/>
            </a:xfrm>
          </p:grpSpPr>
          <p:sp>
            <p:nvSpPr>
              <p:cNvPr id="95" name="Oval 94">
                <a:extLst>
                  <a:ext uri="{FF2B5EF4-FFF2-40B4-BE49-F238E27FC236}">
                    <a16:creationId xmlns:a16="http://schemas.microsoft.com/office/drawing/2014/main" id="{AAD8B9CE-9EB5-4A21-9D7A-57ACD88EF3D7}"/>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6" name="Oval 95">
                <a:extLst>
                  <a:ext uri="{FF2B5EF4-FFF2-40B4-BE49-F238E27FC236}">
                    <a16:creationId xmlns:a16="http://schemas.microsoft.com/office/drawing/2014/main" id="{9F85655B-A0F5-4A9D-84A8-9900741E25B8}"/>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3" name="decentralized identity" descr="decentralized identity">
              <a:extLst>
                <a:ext uri="{FF2B5EF4-FFF2-40B4-BE49-F238E27FC236}">
                  <a16:creationId xmlns:a16="http://schemas.microsoft.com/office/drawing/2014/main" id="{C0449248-FFEC-4A9B-B318-757F70A3003E}"/>
                </a:ext>
              </a:extLst>
            </p:cNvPr>
            <p:cNvGrpSpPr/>
            <p:nvPr/>
          </p:nvGrpSpPr>
          <p:grpSpPr>
            <a:xfrm>
              <a:off x="7548514" y="1290215"/>
              <a:ext cx="447295" cy="498520"/>
              <a:chOff x="7299144" y="3026630"/>
              <a:chExt cx="411707" cy="458859"/>
            </a:xfrm>
          </p:grpSpPr>
          <p:sp>
            <p:nvSpPr>
              <p:cNvPr id="54" name="Freeform: Shape 53">
                <a:extLst>
                  <a:ext uri="{FF2B5EF4-FFF2-40B4-BE49-F238E27FC236}">
                    <a16:creationId xmlns:a16="http://schemas.microsoft.com/office/drawing/2014/main" id="{1CC67CC4-08B2-493D-A799-42FE4EF8D1EF}"/>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8A2321A-CF7E-4EC6-902F-17EC9D87287E}"/>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6827412-05F5-4F5D-AA6F-B04AA39D2103}"/>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CEA489B-7F84-4E36-AE7F-1EA89A55B1F1}"/>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13146D8-B8FC-4B37-B29E-5EA3C77AFB14}"/>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03B4FCB-C63D-4DC4-9C8E-70D1279AE464}"/>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25C5D478-EA4D-4D57-9C0A-6562CF3B9A53}"/>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8C1E93FC-29B3-492C-B368-28D3E1E2C1C7}"/>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9E07972-33A7-4B2A-91ED-840C5459BA42}"/>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3" name="Rectangle 32">
            <a:extLst>
              <a:ext uri="{FF2B5EF4-FFF2-40B4-BE49-F238E27FC236}">
                <a16:creationId xmlns:a16="http://schemas.microsoft.com/office/drawing/2014/main" id="{6B2D6400-59CF-45F2-A301-DB509970C09E}"/>
              </a:ext>
            </a:extLst>
          </p:cNvPr>
          <p:cNvSpPr/>
          <p:nvPr/>
        </p:nvSpPr>
        <p:spPr bwMode="auto">
          <a:xfrm>
            <a:off x="1" y="6448523"/>
            <a:ext cx="12192000" cy="41415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943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rPr>
              <a:t>Dependencies:</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Power Apps, </a:t>
            </a: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Dynamics 365 Customer </a:t>
            </a: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Insights</a:t>
            </a:r>
            <a:endParaRPr kumimoji="0" lang="en-US" sz="11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grpSp>
        <p:nvGrpSpPr>
          <p:cNvPr id="3" name="Group 2">
            <a:extLst>
              <a:ext uri="{FF2B5EF4-FFF2-40B4-BE49-F238E27FC236}">
                <a16:creationId xmlns:a16="http://schemas.microsoft.com/office/drawing/2014/main" id="{CA44F49F-1786-4561-980A-075E964C1E0A}"/>
              </a:ext>
            </a:extLst>
          </p:cNvPr>
          <p:cNvGrpSpPr/>
          <p:nvPr/>
        </p:nvGrpSpPr>
        <p:grpSpPr>
          <a:xfrm>
            <a:off x="5692594" y="2229386"/>
            <a:ext cx="6321787" cy="3856650"/>
            <a:chOff x="5512874" y="2423042"/>
            <a:chExt cx="6321787" cy="3856650"/>
          </a:xfrm>
        </p:grpSpPr>
        <p:sp>
          <p:nvSpPr>
            <p:cNvPr id="59" name="Rectangle 58">
              <a:extLst>
                <a:ext uri="{FF2B5EF4-FFF2-40B4-BE49-F238E27FC236}">
                  <a16:creationId xmlns:a16="http://schemas.microsoft.com/office/drawing/2014/main" id="{842EB396-04DA-4184-BA55-B2026A8BD55E}"/>
                </a:ext>
              </a:extLst>
            </p:cNvPr>
            <p:cNvSpPr/>
            <p:nvPr/>
          </p:nvSpPr>
          <p:spPr bwMode="auto">
            <a:xfrm>
              <a:off x="5741275" y="5760669"/>
              <a:ext cx="5880079" cy="29378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7C01445E-54C1-44C5-A29F-C83F73C09561}"/>
                </a:ext>
              </a:extLst>
            </p:cNvPr>
            <p:cNvSpPr/>
            <p:nvPr/>
          </p:nvSpPr>
          <p:spPr bwMode="auto">
            <a:xfrm>
              <a:off x="5741274" y="5667743"/>
              <a:ext cx="138826"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424F8FF5-5137-454A-BA9D-9A0C867AD5EE}"/>
                </a:ext>
              </a:extLst>
            </p:cNvPr>
            <p:cNvSpPr/>
            <p:nvPr/>
          </p:nvSpPr>
          <p:spPr bwMode="auto">
            <a:xfrm>
              <a:off x="5741275" y="5760670"/>
              <a:ext cx="5880079" cy="293787"/>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6EA8B780-F70E-4153-BECA-9950CA8AA2ED}"/>
                </a:ext>
              </a:extLst>
            </p:cNvPr>
            <p:cNvSpPr/>
            <p:nvPr/>
          </p:nvSpPr>
          <p:spPr bwMode="auto">
            <a:xfrm>
              <a:off x="5741274" y="5667744"/>
              <a:ext cx="138826"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1195B393-15BA-4A29-826F-D692848A03D4}"/>
                </a:ext>
              </a:extLst>
            </p:cNvPr>
            <p:cNvSpPr/>
            <p:nvPr/>
          </p:nvSpPr>
          <p:spPr bwMode="auto">
            <a:xfrm>
              <a:off x="5741274" y="5667744"/>
              <a:ext cx="138826"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4" name="Picture 63" descr="A picture containing graphical user interface&#10;&#10;Description automatically generated">
              <a:extLst>
                <a:ext uri="{FF2B5EF4-FFF2-40B4-BE49-F238E27FC236}">
                  <a16:creationId xmlns:a16="http://schemas.microsoft.com/office/drawing/2014/main" id="{1761A00A-3734-4F7E-BB18-870F26949F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874" y="2423042"/>
              <a:ext cx="6321787" cy="3856650"/>
            </a:xfrm>
            <a:prstGeom prst="rect">
              <a:avLst/>
            </a:prstGeom>
          </p:spPr>
        </p:pic>
        <p:pic>
          <p:nvPicPr>
            <p:cNvPr id="66" name="Picture 65">
              <a:extLst>
                <a:ext uri="{FF2B5EF4-FFF2-40B4-BE49-F238E27FC236}">
                  <a16:creationId xmlns:a16="http://schemas.microsoft.com/office/drawing/2014/main" id="{12681C9F-EF21-425C-B671-37E6FB2B3596}"/>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41275" y="2681808"/>
              <a:ext cx="5891688" cy="3208452"/>
            </a:xfrm>
            <a:prstGeom prst="rect">
              <a:avLst/>
            </a:prstGeom>
          </p:spPr>
        </p:pic>
      </p:grpSp>
      <p:sp>
        <p:nvSpPr>
          <p:cNvPr id="44" name="TextBox 1">
            <a:extLst>
              <a:ext uri="{FF2B5EF4-FFF2-40B4-BE49-F238E27FC236}">
                <a16:creationId xmlns:a16="http://schemas.microsoft.com/office/drawing/2014/main" id="{3D5E6E59-2B29-4CA4-82FC-AB406BC2169D}"/>
              </a:ext>
            </a:extLst>
          </p:cNvPr>
          <p:cNvSpPr txBox="1"/>
          <p:nvPr/>
        </p:nvSpPr>
        <p:spPr>
          <a:xfrm>
            <a:off x="584877" y="2416796"/>
            <a:ext cx="5092023" cy="961802"/>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Financial holding</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Empower bank agents to quickly understand wallet share, total assets and liabilities, and key flags related to holdings to help surface opportunities and deepen relationships</a:t>
            </a:r>
          </a:p>
        </p:txBody>
      </p:sp>
      <p:sp>
        <p:nvSpPr>
          <p:cNvPr id="47" name="TextBox 1">
            <a:extLst>
              <a:ext uri="{FF2B5EF4-FFF2-40B4-BE49-F238E27FC236}">
                <a16:creationId xmlns:a16="http://schemas.microsoft.com/office/drawing/2014/main" id="{A5899920-5197-48B2-843F-94EDD2096FEC}"/>
              </a:ext>
            </a:extLst>
          </p:cNvPr>
          <p:cNvSpPr txBox="1"/>
          <p:nvPr/>
        </p:nvSpPr>
        <p:spPr>
          <a:xfrm>
            <a:off x="584877" y="4889110"/>
            <a:ext cx="5092023" cy="1177245"/>
          </a:xfrm>
          <a:prstGeom prst="rect">
            <a:avLst/>
          </a:prstGeom>
          <a:no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Connections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Help bank agents understand the "impact and influence" of their customers, the potential financial strength of the customer, based on their groups and relationships, e.g., familial connections</a:t>
            </a:r>
          </a:p>
        </p:txBody>
      </p:sp>
      <p:cxnSp>
        <p:nvCxnSpPr>
          <p:cNvPr id="49" name="Straight Connector 48">
            <a:extLst>
              <a:ext uri="{FF2B5EF4-FFF2-40B4-BE49-F238E27FC236}">
                <a16:creationId xmlns:a16="http://schemas.microsoft.com/office/drawing/2014/main" id="{B028D0DC-F728-4054-AEEA-6D85351F733D}"/>
              </a:ext>
              <a:ext uri="{C183D7F6-B498-43B3-948B-1728B52AA6E4}">
                <adec:decorative xmlns:adec="http://schemas.microsoft.com/office/drawing/2017/decorative" val="1"/>
              </a:ext>
            </a:extLst>
          </p:cNvPr>
          <p:cNvCxnSpPr>
            <a:cxnSpLocks/>
          </p:cNvCxnSpPr>
          <p:nvPr/>
        </p:nvCxnSpPr>
        <p:spPr>
          <a:xfrm>
            <a:off x="584877" y="3543539"/>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9093810-1A56-4F69-80D1-74EFAD63AFAA}"/>
              </a:ext>
              <a:ext uri="{C183D7F6-B498-43B3-948B-1728B52AA6E4}">
                <adec:decorative xmlns:adec="http://schemas.microsoft.com/office/drawing/2017/decorative" val="1"/>
              </a:ext>
            </a:extLst>
          </p:cNvPr>
          <p:cNvCxnSpPr>
            <a:cxnSpLocks/>
          </p:cNvCxnSpPr>
          <p:nvPr/>
        </p:nvCxnSpPr>
        <p:spPr>
          <a:xfrm>
            <a:off x="584877" y="4775684"/>
            <a:ext cx="5092023"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079057"/>
      </p:ext>
    </p:extLst>
  </p:cSld>
  <p:clrMapOvr>
    <a:masterClrMapping/>
  </p:clrMapOvr>
  <p:transition>
    <p:fade/>
  </p:transition>
</p:sld>
</file>

<file path=ppt/theme/theme1.xml><?xml version="1.0" encoding="utf-8"?>
<a:theme xmlns:a="http://schemas.openxmlformats.org/drawingml/2006/main" name="Partner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2.xml><?xml version="1.0" encoding="utf-8"?>
<a:theme xmlns:a="http://schemas.openxmlformats.org/drawingml/2006/main" name="4_Partner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3.xml><?xml version="1.0" encoding="utf-8"?>
<a:theme xmlns:a="http://schemas.openxmlformats.org/drawingml/2006/main" name="1_Cross Industry Cloud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4.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030A0"/>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6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Product Template 2020 v06 COMPRESSED.potx" id="{6C9E57BC-CC5F-467D-812F-9B7AAB82C522}" vid="{93F3D524-A202-44F5-9EC3-C27CB8767C3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FOR DOWNLOAD - Dynamics 365 template blue accent</Template>
  <TotalTime>0</TotalTime>
  <Words>10181</Words>
  <Application>Microsoft Office PowerPoint</Application>
  <PresentationFormat>Widescreen</PresentationFormat>
  <Paragraphs>1262</Paragraphs>
  <Slides>41</Slides>
  <Notes>39</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41</vt:i4>
      </vt:variant>
    </vt:vector>
  </HeadingPairs>
  <TitlesOfParts>
    <vt:vector size="56" baseType="lpstr">
      <vt:lpstr>Arial</vt:lpstr>
      <vt:lpstr>Avenir</vt:lpstr>
      <vt:lpstr>Calibri</vt:lpstr>
      <vt:lpstr>McKinsey Sans</vt:lpstr>
      <vt:lpstr>Segoe UI</vt:lpstr>
      <vt:lpstr>Segoe UI Semibold</vt:lpstr>
      <vt:lpstr>Symbol</vt:lpstr>
      <vt:lpstr>Times New Roman</vt:lpstr>
      <vt:lpstr>Wingdings</vt:lpstr>
      <vt:lpstr>WordVisi_MSFontService</vt:lpstr>
      <vt:lpstr>Partner Template</vt:lpstr>
      <vt:lpstr>4_Partner Template</vt:lpstr>
      <vt:lpstr>1_Cross Industry Cloud Template</vt:lpstr>
      <vt:lpstr>LIGHT GRAY TEMPLATE</vt:lpstr>
      <vt:lpstr>White Template</vt:lpstr>
      <vt:lpstr>Microsoft Cloud for Financial Services Overview</vt:lpstr>
      <vt:lpstr>Microsoft Cloud For Financial Services – Regional Availability </vt:lpstr>
      <vt:lpstr>PowerPoint Presentation</vt:lpstr>
      <vt:lpstr>Microsoft Cloud for Financial Services </vt:lpstr>
      <vt:lpstr>Microsoft Cloud for Financial Services Capabilities for Retail Banking </vt:lpstr>
      <vt:lpstr>Customer and employee experience</vt:lpstr>
      <vt:lpstr>Unified customer profile </vt:lpstr>
      <vt:lpstr>Unified customer profile </vt:lpstr>
      <vt:lpstr>Unified customer profile</vt:lpstr>
      <vt:lpstr>Unified customer profile </vt:lpstr>
      <vt:lpstr>Unified customer profile</vt:lpstr>
      <vt:lpstr>Unified customer profile</vt:lpstr>
      <vt:lpstr>Unified customer profile</vt:lpstr>
      <vt:lpstr>Collaboration manager</vt:lpstr>
      <vt:lpstr>Collaboration manager</vt:lpstr>
      <vt:lpstr>Collaboration manager</vt:lpstr>
      <vt:lpstr>Collaboration manager</vt:lpstr>
      <vt:lpstr>Collaboration manager</vt:lpstr>
      <vt:lpstr>Banking customer engagement </vt:lpstr>
      <vt:lpstr>Banking customer engagement</vt:lpstr>
      <vt:lpstr>Banking customer engagement</vt:lpstr>
      <vt:lpstr>Banking customer engagement</vt:lpstr>
      <vt:lpstr>The capabilities connect for a unified journey</vt:lpstr>
      <vt:lpstr>Combatting financial crime</vt:lpstr>
      <vt:lpstr>Account protection</vt:lpstr>
      <vt:lpstr>Purchase protection</vt:lpstr>
      <vt:lpstr>Security and compliance</vt:lpstr>
      <vt:lpstr>Regulatory compliance assessments</vt:lpstr>
      <vt:lpstr>Risk assurance and support</vt:lpstr>
      <vt:lpstr>PowerPoint Presentation</vt:lpstr>
      <vt:lpstr>Industry standards and certifications</vt:lpstr>
      <vt:lpstr>Microsoft Cloud for Financial Services Strengths</vt:lpstr>
      <vt:lpstr>PowerPoint Presentation</vt:lpstr>
      <vt:lpstr>Today, priorities are changing, and technology needs to keep up</vt:lpstr>
      <vt:lpstr>Unified customer profile</vt:lpstr>
      <vt:lpstr>Customer onboarding</vt:lpstr>
      <vt:lpstr>Collaboration manager</vt:lpstr>
      <vt:lpstr>Banking customer engagement</vt:lpstr>
      <vt:lpstr>Banking customer engagement</vt:lpstr>
      <vt:lpstr>Financial services regulatory compliance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365 Solutions Center</dc:title>
  <dc:subject>&lt;Event name&gt;</dc:subject>
  <dc:creator>Giridhar Raj singh Chowhan</dc:creator>
  <cp:keywords/>
  <dc:description/>
  <cp:lastModifiedBy>Bart Vierbergen</cp:lastModifiedBy>
  <cp:revision>3</cp:revision>
  <dcterms:created xsi:type="dcterms:W3CDTF">2020-10-22T06:37:11Z</dcterms:created>
  <dcterms:modified xsi:type="dcterms:W3CDTF">2022-03-07T14:30:49Z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0x0101002C928BA140C18543A792BA1CAFFAC3F5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